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4" r:id="rId3"/>
    <p:sldId id="257" r:id="rId4"/>
    <p:sldId id="258" r:id="rId5"/>
    <p:sldId id="282" r:id="rId6"/>
    <p:sldId id="283" r:id="rId7"/>
    <p:sldId id="267" r:id="rId8"/>
    <p:sldId id="271" r:id="rId9"/>
    <p:sldId id="284" r:id="rId10"/>
    <p:sldId id="293" r:id="rId11"/>
    <p:sldId id="259" r:id="rId12"/>
    <p:sldId id="260" r:id="rId13"/>
    <p:sldId id="276" r:id="rId14"/>
    <p:sldId id="261" r:id="rId15"/>
    <p:sldId id="278" r:id="rId16"/>
    <p:sldId id="262" r:id="rId17"/>
    <p:sldId id="285" r:id="rId18"/>
    <p:sldId id="263" r:id="rId19"/>
    <p:sldId id="286" r:id="rId20"/>
    <p:sldId id="288" r:id="rId21"/>
    <p:sldId id="265" r:id="rId22"/>
    <p:sldId id="280" r:id="rId23"/>
    <p:sldId id="281"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90719" autoAdjust="0"/>
  </p:normalViewPr>
  <p:slideViewPr>
    <p:cSldViewPr snapToGrid="0">
      <p:cViewPr varScale="1">
        <p:scale>
          <a:sx n="54" d="100"/>
          <a:sy n="54" d="100"/>
        </p:scale>
        <p:origin x="10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7970" y="1446233"/>
            <a:ext cx="10363200" cy="1030686"/>
          </a:xfrm>
        </p:spPr>
        <p:txBody>
          <a:bodyPr>
            <a:normAutofit/>
          </a:bodyPr>
          <a:lstStyle/>
          <a:p>
            <a:r>
              <a:rPr lang="en-GB" sz="3200" b="1" dirty="0">
                <a:latin typeface="Verdana" panose="020B0604030504040204" pitchFamily="34" charset="0"/>
                <a:ea typeface="Verdana" panose="020B0604030504040204" pitchFamily="34" charset="0"/>
              </a:rPr>
              <a:t>LIVE SCHOOL FOR WORLD CLASS FREE EDUCATION</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G-27</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170755782"/>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550419" y="3274140"/>
            <a:ext cx="5418667"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pPr algn="l"/>
            <a:endParaRPr lang="en-GB" sz="1700" dirty="0">
              <a:solidFill>
                <a:schemeClr val="tx1"/>
              </a:solidFill>
            </a:endParaRPr>
          </a:p>
          <a:p>
            <a:pPr algn="l"/>
            <a:r>
              <a:rPr lang="en-GB" sz="1700" dirty="0">
                <a:solidFill>
                  <a:schemeClr val="tx1"/>
                </a:solidFill>
              </a:rPr>
              <a:t>Mr. Rajan Thangamani</a:t>
            </a:r>
          </a:p>
          <a:p>
            <a:pPr algn="l"/>
            <a:r>
              <a:rPr lang="en-GB" sz="1700" dirty="0">
                <a:solidFill>
                  <a:schemeClr val="tx1"/>
                </a:solidFill>
              </a:rPr>
              <a:t>Assistant 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194199"/>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a:p>
            <a:endParaRPr lang="en-GB" sz="2800" dirty="0">
              <a:solidFill>
                <a:schemeClr val="tx1"/>
              </a:solidFill>
            </a:endParaRPr>
          </a:p>
          <a:p>
            <a:endParaRPr lang="en-GB" sz="2800" dirty="0">
              <a:solidFill>
                <a:schemeClr val="tx1"/>
              </a:solidFill>
            </a:endParaRPr>
          </a:p>
          <a:p>
            <a:endParaRPr lang="en-GB" sz="2800" dirty="0">
              <a:solidFill>
                <a:schemeClr val="tx1"/>
              </a:solidFill>
            </a:endParaRPr>
          </a:p>
        </p:txBody>
      </p:sp>
      <p:sp>
        <p:nvSpPr>
          <p:cNvPr id="13" name="TextBox 12">
            <a:extLst>
              <a:ext uri="{FF2B5EF4-FFF2-40B4-BE49-F238E27FC236}">
                <a16:creationId xmlns:a16="http://schemas.microsoft.com/office/drawing/2014/main" id="{B14021D2-7957-4287-5399-350182CA1D07}"/>
              </a:ext>
            </a:extLst>
          </p:cNvPr>
          <p:cNvSpPr txBox="1"/>
          <p:nvPr/>
        </p:nvSpPr>
        <p:spPr>
          <a:xfrm>
            <a:off x="974166" y="3764216"/>
            <a:ext cx="1586753" cy="2031325"/>
          </a:xfrm>
          <a:prstGeom prst="rect">
            <a:avLst/>
          </a:prstGeom>
          <a:noFill/>
        </p:spPr>
        <p:txBody>
          <a:bodyPr wrap="square" rtlCol="0">
            <a:spAutoFit/>
          </a:bodyPr>
          <a:lstStyle/>
          <a:p>
            <a:r>
              <a:rPr lang="en-IN" sz="1600" b="1" dirty="0"/>
              <a:t>20201CDV0027</a:t>
            </a:r>
          </a:p>
          <a:p>
            <a:endParaRPr lang="en-IN" sz="1600" b="1" dirty="0"/>
          </a:p>
          <a:p>
            <a:r>
              <a:rPr lang="en-IN" sz="1600" b="1" dirty="0"/>
              <a:t>20201CDV0003</a:t>
            </a:r>
          </a:p>
          <a:p>
            <a:endParaRPr lang="en-IN" sz="1600" b="1" dirty="0"/>
          </a:p>
          <a:p>
            <a:r>
              <a:rPr lang="en-IN" sz="1600" b="1" dirty="0"/>
              <a:t>20201CDV0026</a:t>
            </a:r>
          </a:p>
          <a:p>
            <a:endParaRPr lang="en-IN" sz="1600" b="1" dirty="0"/>
          </a:p>
          <a:p>
            <a:r>
              <a:rPr lang="en-IN" sz="1600" b="1" dirty="0"/>
              <a:t>20201CDV0008</a:t>
            </a:r>
          </a:p>
          <a:p>
            <a:endParaRPr lang="en-IN" sz="1400" dirty="0"/>
          </a:p>
        </p:txBody>
      </p:sp>
      <p:sp>
        <p:nvSpPr>
          <p:cNvPr id="14" name="TextBox 13">
            <a:extLst>
              <a:ext uri="{FF2B5EF4-FFF2-40B4-BE49-F238E27FC236}">
                <a16:creationId xmlns:a16="http://schemas.microsoft.com/office/drawing/2014/main" id="{B5F722E9-70F8-0296-E34F-59EDECEEA554}"/>
              </a:ext>
            </a:extLst>
          </p:cNvPr>
          <p:cNvSpPr txBox="1"/>
          <p:nvPr/>
        </p:nvSpPr>
        <p:spPr>
          <a:xfrm>
            <a:off x="3328319" y="3833283"/>
            <a:ext cx="2865488" cy="1708160"/>
          </a:xfrm>
          <a:prstGeom prst="rect">
            <a:avLst/>
          </a:prstGeom>
          <a:noFill/>
        </p:spPr>
        <p:txBody>
          <a:bodyPr wrap="square" rtlCol="0">
            <a:spAutoFit/>
          </a:bodyPr>
          <a:lstStyle/>
          <a:p>
            <a:r>
              <a:rPr lang="en-IN" sz="1500" b="1" dirty="0"/>
              <a:t>SHAIK SHARFARAJ AHAMMED</a:t>
            </a:r>
          </a:p>
          <a:p>
            <a:endParaRPr lang="en-IN" sz="1500" b="1" dirty="0"/>
          </a:p>
          <a:p>
            <a:r>
              <a:rPr lang="en-IN" sz="1500" b="1" dirty="0"/>
              <a:t>MOHAMMED SHAZAMAAN SAUD</a:t>
            </a:r>
          </a:p>
          <a:p>
            <a:endParaRPr lang="en-IN" sz="1500" b="1" dirty="0"/>
          </a:p>
          <a:p>
            <a:r>
              <a:rPr lang="en-IN" sz="1500" b="1" dirty="0"/>
              <a:t>SAYYID KAAMIL</a:t>
            </a:r>
          </a:p>
          <a:p>
            <a:endParaRPr lang="en-IN" sz="1500" b="1" dirty="0"/>
          </a:p>
          <a:p>
            <a:r>
              <a:rPr lang="en-IN" sz="1500" b="1" dirty="0"/>
              <a:t>LUBNA TABASSUM</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ADB2-7BCA-B018-0C71-5F4EE311A425}"/>
              </a:ext>
            </a:extLst>
          </p:cNvPr>
          <p:cNvSpPr>
            <a:spLocks noGrp="1"/>
          </p:cNvSpPr>
          <p:nvPr>
            <p:ph type="title"/>
          </p:nvPr>
        </p:nvSpPr>
        <p:spPr>
          <a:xfrm>
            <a:off x="685800" y="0"/>
            <a:ext cx="10515600" cy="1325563"/>
          </a:xfrm>
        </p:spPr>
        <p:txBody>
          <a:bodyPr>
            <a:normAutofit/>
          </a:bodyPr>
          <a:lstStyle/>
          <a:p>
            <a:r>
              <a:rPr lang="en-GB" sz="4000" b="1" u="sng" dirty="0">
                <a:latin typeface="Times New Roman" panose="02020603050405020304" pitchFamily="18" charset="0"/>
                <a:cs typeface="Times New Roman" panose="02020603050405020304" pitchFamily="18" charset="0"/>
              </a:rPr>
              <a:t>Proposed Methodology</a:t>
            </a:r>
            <a:endParaRPr lang="en-IN" sz="4000" u="sng" dirty="0"/>
          </a:p>
        </p:txBody>
      </p:sp>
      <p:sp>
        <p:nvSpPr>
          <p:cNvPr id="3" name="Content Placeholder 2">
            <a:extLst>
              <a:ext uri="{FF2B5EF4-FFF2-40B4-BE49-F238E27FC236}">
                <a16:creationId xmlns:a16="http://schemas.microsoft.com/office/drawing/2014/main" id="{8DF77933-C0DA-4921-E3C5-AE503F6F671F}"/>
              </a:ext>
            </a:extLst>
          </p:cNvPr>
          <p:cNvSpPr>
            <a:spLocks noGrp="1"/>
          </p:cNvSpPr>
          <p:nvPr>
            <p:ph idx="1"/>
          </p:nvPr>
        </p:nvSpPr>
        <p:spPr>
          <a:xfrm>
            <a:off x="685800" y="1325563"/>
            <a:ext cx="10820400" cy="4351338"/>
          </a:xfrm>
        </p:spPr>
        <p:txBody>
          <a:bodyPr>
            <a:normAutofit fontScale="25000" lnSpcReduction="20000"/>
          </a:bodyPr>
          <a:lstStyle/>
          <a:p>
            <a:pPr algn="just">
              <a:lnSpc>
                <a:spcPct val="150000"/>
              </a:lnSpc>
            </a:pPr>
            <a:r>
              <a:rPr lang="en-US" sz="8800" b="1" dirty="0">
                <a:effectLst/>
                <a:latin typeface="Times New Roman" panose="02020603050405020304" pitchFamily="18" charset="0"/>
                <a:ea typeface="Times New Roman" panose="02020603050405020304" pitchFamily="18" charset="0"/>
              </a:rPr>
              <a:t>Requirement Analysis:</a:t>
            </a:r>
            <a:r>
              <a:rPr lang="en-US" sz="8800" dirty="0">
                <a:effectLst/>
                <a:latin typeface="Times New Roman" panose="02020603050405020304" pitchFamily="18" charset="0"/>
                <a:ea typeface="Times New Roman" panose="02020603050405020304" pitchFamily="18" charset="0"/>
              </a:rPr>
              <a:t> Explain the specific methods used for requirement analysis, such as surveys, interviews, and focus groups. Describe the sample size, selection criteria, and the types of questions asked to gather insights on user preferences, expectations, and pain points.</a:t>
            </a:r>
            <a:endParaRPr lang="en-IN" sz="8800" dirty="0">
              <a:effectLst/>
              <a:latin typeface="Times New Roman" panose="02020603050405020304" pitchFamily="18" charset="0"/>
              <a:ea typeface="Times New Roman" panose="02020603050405020304" pitchFamily="18" charset="0"/>
            </a:endParaRPr>
          </a:p>
          <a:p>
            <a:pPr algn="just">
              <a:lnSpc>
                <a:spcPct val="150000"/>
              </a:lnSpc>
            </a:pPr>
            <a:r>
              <a:rPr lang="en-US" sz="8800" b="1" dirty="0">
                <a:effectLst/>
                <a:latin typeface="Times New Roman" panose="02020603050405020304" pitchFamily="18" charset="0"/>
                <a:ea typeface="Times New Roman" panose="02020603050405020304" pitchFamily="18" charset="0"/>
              </a:rPr>
              <a:t>Literature Review:</a:t>
            </a:r>
            <a:r>
              <a:rPr lang="en-US" sz="8800" dirty="0">
                <a:effectLst/>
                <a:latin typeface="Times New Roman" panose="02020603050405020304" pitchFamily="18" charset="0"/>
                <a:ea typeface="Times New Roman" panose="02020603050405020304" pitchFamily="18" charset="0"/>
              </a:rPr>
              <a:t> Provide an overview of the literature review process, including the sources consulted, such as academic journals, books, and reputable websites. </a:t>
            </a:r>
          </a:p>
          <a:p>
            <a:pPr algn="just">
              <a:lnSpc>
                <a:spcPct val="150000"/>
              </a:lnSpc>
            </a:pPr>
            <a:r>
              <a:rPr lang="en-US" sz="8800" b="1" dirty="0">
                <a:effectLst/>
                <a:latin typeface="Times New Roman" panose="02020603050405020304" pitchFamily="18" charset="0"/>
                <a:ea typeface="Times New Roman" panose="02020603050405020304" pitchFamily="18" charset="0"/>
              </a:rPr>
              <a:t>Design and Development:</a:t>
            </a:r>
            <a:r>
              <a:rPr lang="en-US" sz="8800" dirty="0">
                <a:effectLst/>
                <a:latin typeface="Times New Roman" panose="02020603050405020304" pitchFamily="18" charset="0"/>
                <a:ea typeface="Times New Roman" panose="02020603050405020304" pitchFamily="18" charset="0"/>
              </a:rPr>
              <a:t> Elaborate on the design and development process, detailing the steps taken to create the educational website. Discuss the iterative design cycles, wire framing, prototyping, and usability testing conducted to ensure a user-centered and engaging interface. </a:t>
            </a:r>
            <a:endParaRPr lang="en-IN" sz="8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810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567" y="185026"/>
            <a:ext cx="10515600" cy="867746"/>
          </a:xfrm>
        </p:spPr>
        <p:txBody>
          <a:bodyPr>
            <a:normAutofit/>
          </a:bodyPr>
          <a:lstStyle/>
          <a:p>
            <a:r>
              <a:rPr lang="en-GB" sz="4000" b="1" u="sng" dirty="0">
                <a:latin typeface="Times New Roman" panose="02020603050405020304" pitchFamily="18" charset="0"/>
                <a:cs typeface="Times New Roman" panose="02020603050405020304" pitchFamily="18" charset="0"/>
              </a:rPr>
              <a:t>Proposed Methodology</a:t>
            </a:r>
          </a:p>
        </p:txBody>
      </p:sp>
      <p:sp>
        <p:nvSpPr>
          <p:cNvPr id="3" name="Content Placeholder 2"/>
          <p:cNvSpPr>
            <a:spLocks noGrp="1"/>
          </p:cNvSpPr>
          <p:nvPr>
            <p:ph idx="1"/>
          </p:nvPr>
        </p:nvSpPr>
        <p:spPr>
          <a:xfrm>
            <a:off x="721567" y="1052772"/>
            <a:ext cx="10748865" cy="4752456"/>
          </a:xfrm>
        </p:spPr>
        <p:txBody>
          <a:bodyPr>
            <a:noAutofit/>
          </a:bodyPr>
          <a:lstStyle/>
          <a:p>
            <a:pPr algn="just">
              <a:lnSpc>
                <a:spcPct val="150000"/>
              </a:lnSpc>
            </a:pPr>
            <a:r>
              <a:rPr lang="en-US" sz="2200" b="1" dirty="0">
                <a:effectLst/>
                <a:latin typeface="Times New Roman" panose="02020603050405020304" pitchFamily="18" charset="0"/>
                <a:ea typeface="Times New Roman" panose="02020603050405020304" pitchFamily="18" charset="0"/>
              </a:rPr>
              <a:t>Data Collection:</a:t>
            </a:r>
            <a:r>
              <a:rPr lang="en-US" sz="2200" dirty="0">
                <a:effectLst/>
                <a:latin typeface="Times New Roman" panose="02020603050405020304" pitchFamily="18" charset="0"/>
                <a:ea typeface="Times New Roman" panose="02020603050405020304" pitchFamily="18" charset="0"/>
              </a:rPr>
              <a:t> Explain the methods used to collect relevant data, such as user feedback, usage analytics, surveys, and assessments. </a:t>
            </a:r>
          </a:p>
          <a:p>
            <a:pPr algn="just">
              <a:lnSpc>
                <a:spcPct val="150000"/>
              </a:lnSpc>
            </a:pPr>
            <a:r>
              <a:rPr lang="en-US" sz="2200" b="1" dirty="0">
                <a:effectLst/>
                <a:latin typeface="Times New Roman" panose="02020603050405020304" pitchFamily="18" charset="0"/>
                <a:ea typeface="Times New Roman" panose="02020603050405020304" pitchFamily="18" charset="0"/>
              </a:rPr>
              <a:t>Data Analysis: </a:t>
            </a:r>
            <a:r>
              <a:rPr lang="en-US" sz="2200" dirty="0">
                <a:effectLst/>
                <a:latin typeface="Times New Roman" panose="02020603050405020304" pitchFamily="18" charset="0"/>
                <a:ea typeface="Times New Roman" panose="02020603050405020304" pitchFamily="18" charset="0"/>
              </a:rPr>
              <a:t>Describe the techniques and tools used to analyze the collected data. Explain the quantitative analysis methods used to examine usage patterns, learner performance, and user satisfaction. </a:t>
            </a:r>
          </a:p>
          <a:p>
            <a:pPr algn="just">
              <a:lnSpc>
                <a:spcPct val="150000"/>
              </a:lnSpc>
            </a:pPr>
            <a:r>
              <a:rPr lang="en-US" sz="2200" b="1" dirty="0">
                <a:effectLst/>
                <a:latin typeface="Times New Roman" panose="02020603050405020304" pitchFamily="18" charset="0"/>
                <a:ea typeface="Times New Roman" panose="02020603050405020304" pitchFamily="18" charset="0"/>
              </a:rPr>
              <a:t>Evaluation and Iteration:</a:t>
            </a:r>
            <a:r>
              <a:rPr lang="en-US" sz="2200" dirty="0">
                <a:effectLst/>
                <a:latin typeface="Times New Roman" panose="02020603050405020304" pitchFamily="18" charset="0"/>
                <a:ea typeface="Times New Roman" panose="02020603050405020304" pitchFamily="18" charset="0"/>
              </a:rPr>
              <a:t> Discuss the process of evaluating the performance and impact of the educational website. Explain how user testing, feedback loops, and assessment of learning outcomes were conducted. </a:t>
            </a:r>
            <a:endParaRPr lang="en-IN" sz="2200" dirty="0">
              <a:effectLst/>
              <a:latin typeface="Times New Roman" panose="02020603050405020304" pitchFamily="18" charset="0"/>
              <a:ea typeface="Times New Roman" panose="02020603050405020304" pitchFamily="18" charset="0"/>
            </a:endParaRPr>
          </a:p>
          <a:p>
            <a:pPr algn="just">
              <a:lnSpc>
                <a:spcPct val="150000"/>
              </a:lnSpc>
            </a:pPr>
            <a:endParaRPr lang="en-IN" sz="1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79512"/>
            <a:ext cx="10515600" cy="914805"/>
          </a:xfrm>
        </p:spPr>
        <p:txBody>
          <a:bodyPr>
            <a:normAutofit/>
          </a:bodyPr>
          <a:lstStyle/>
          <a:p>
            <a:r>
              <a:rPr lang="en-GB" sz="4000" b="1" u="sng"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533399" y="821056"/>
            <a:ext cx="11081657" cy="5041715"/>
          </a:xfrm>
        </p:spPr>
        <p:txBody>
          <a:bodyPr>
            <a:noAutofit/>
          </a:bodyPr>
          <a:lstStyle/>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00000"/>
              </a:lnSpc>
            </a:pPr>
            <a:r>
              <a:rPr lang="en-US" sz="2400" b="1" dirty="0">
                <a:effectLst/>
                <a:latin typeface="Times New Roman" panose="02020603050405020304" pitchFamily="18" charset="0"/>
                <a:ea typeface="Times New Roman" panose="02020603050405020304" pitchFamily="18" charset="0"/>
              </a:rPr>
              <a:t>Utilization an AI chatbot to answer user questions:</a:t>
            </a:r>
            <a:r>
              <a:rPr lang="en-US" sz="2400" dirty="0">
                <a:effectLst/>
                <a:latin typeface="Times New Roman" panose="02020603050405020304" pitchFamily="18" charset="0"/>
                <a:ea typeface="Times New Roman" panose="02020603050405020304" pitchFamily="18" charset="0"/>
              </a:rPr>
              <a:t> Chatbots are AI software that simulate online conversations with users in natural language. They have become an important tool in various industries, including customer service experiences and providing quick and accurate responses to frequently asked questions.</a:t>
            </a:r>
          </a:p>
          <a:p>
            <a:r>
              <a:rPr lang="en-US" sz="2400" b="1" dirty="0">
                <a:effectLst/>
                <a:latin typeface="Times New Roman" panose="02020603050405020304" pitchFamily="18" charset="0"/>
                <a:ea typeface="Times New Roman" panose="02020603050405020304" pitchFamily="18" charset="0"/>
              </a:rPr>
              <a:t>Accessible Learning Materials:</a:t>
            </a:r>
            <a:r>
              <a:rPr lang="en-US" sz="2400" dirty="0">
                <a:effectLst/>
                <a:latin typeface="Times New Roman" panose="02020603050405020304" pitchFamily="18" charset="0"/>
                <a:ea typeface="Times New Roman" panose="02020603050405020304" pitchFamily="18" charset="0"/>
              </a:rPr>
              <a:t> The objective is to democratize access to high-quality learning materials that may not be readily available through traditional educational channels. </a:t>
            </a:r>
          </a:p>
          <a:p>
            <a:r>
              <a:rPr lang="en-US" sz="2400" b="1" dirty="0">
                <a:effectLst/>
                <a:latin typeface="Times New Roman" panose="02020603050405020304" pitchFamily="18" charset="0"/>
                <a:ea typeface="Times New Roman" panose="02020603050405020304" pitchFamily="18" charset="0"/>
              </a:rPr>
              <a:t>Personalized Curriculum Design:</a:t>
            </a:r>
            <a:r>
              <a:rPr lang="en-US" sz="2400" dirty="0">
                <a:effectLst/>
                <a:latin typeface="Times New Roman" panose="02020603050405020304" pitchFamily="18" charset="0"/>
                <a:ea typeface="Times New Roman" panose="02020603050405020304" pitchFamily="18" charset="0"/>
              </a:rPr>
              <a:t> The objective is to design and implement a learner-centric curriculum that provides users with a well-structured learning pathway tailored to their individual needs, interests, and skill levels. </a:t>
            </a:r>
          </a:p>
          <a:p>
            <a:endParaRPr lang="en-IN" sz="2400" dirty="0"/>
          </a:p>
          <a:p>
            <a:pPr algn="just">
              <a:lnSpc>
                <a:spcPct val="150000"/>
              </a:lnSpc>
            </a:pPr>
            <a:endParaRPr lang="en-US" sz="2000" dirty="0">
              <a:effectLst/>
              <a:latin typeface="Times New Roman" panose="02020603050405020304" pitchFamily="18" charset="0"/>
              <a:ea typeface="Times New Roman" panose="02020603050405020304" pitchFamily="18" charset="0"/>
            </a:endParaRPr>
          </a:p>
          <a:p>
            <a:pPr algn="just">
              <a:lnSpc>
                <a:spcPct val="150000"/>
              </a:lnSpc>
            </a:pPr>
            <a:endParaRPr lang="en-US" sz="2000" b="1"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1" y="453684"/>
            <a:ext cx="10515600" cy="914805"/>
          </a:xfrm>
        </p:spPr>
        <p:txBody>
          <a:bodyPr>
            <a:normAutofit/>
          </a:bodyPr>
          <a:lstStyle/>
          <a:p>
            <a:r>
              <a:rPr lang="en-GB" sz="4000" b="1" u="sng"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473527" y="1368489"/>
            <a:ext cx="11244943" cy="5046646"/>
          </a:xfrm>
        </p:spPr>
        <p:txBody>
          <a:bodyPr>
            <a:noAutofit/>
          </a:bodyPr>
          <a:lstStyle/>
          <a:p>
            <a:pPr algn="just">
              <a:lnSpc>
                <a:spcPct val="150000"/>
              </a:lnSpc>
            </a:pPr>
            <a:r>
              <a:rPr lang="en-US" sz="2400" b="1" dirty="0">
                <a:effectLst/>
                <a:latin typeface="Times New Roman" panose="02020603050405020304" pitchFamily="18" charset="0"/>
                <a:ea typeface="Times New Roman" panose="02020603050405020304" pitchFamily="18" charset="0"/>
              </a:rPr>
              <a:t>Continuous Assessment and Improvement:</a:t>
            </a:r>
            <a:r>
              <a:rPr lang="en-US" sz="2400" dirty="0">
                <a:effectLst/>
                <a:latin typeface="Times New Roman" panose="02020603050405020304" pitchFamily="18" charset="0"/>
                <a:ea typeface="Times New Roman" panose="02020603050405020304" pitchFamily="18" charset="0"/>
              </a:rPr>
              <a:t> The objective is to establish a robust system for continuous assessment, feedback, and improvement of the educational content and delivery methods. </a:t>
            </a:r>
          </a:p>
          <a:p>
            <a:pPr algn="just">
              <a:lnSpc>
                <a:spcPct val="150000"/>
              </a:lnSpc>
            </a:pPr>
            <a:r>
              <a:rPr lang="en-US" sz="2400" b="1" dirty="0">
                <a:effectLst/>
                <a:latin typeface="Times New Roman" panose="02020603050405020304" pitchFamily="18" charset="0"/>
                <a:ea typeface="Times New Roman" panose="02020603050405020304" pitchFamily="18" charset="0"/>
              </a:rPr>
              <a:t>Creating Student and Teacher Environment and Interactivity: </a:t>
            </a:r>
            <a:r>
              <a:rPr lang="en-US" sz="2400" dirty="0">
                <a:effectLst/>
                <a:latin typeface="Times New Roman" panose="02020603050405020304" pitchFamily="18" charset="0"/>
                <a:ea typeface="Times New Roman" panose="02020603050405020304" pitchFamily="18" charset="0"/>
              </a:rPr>
              <a:t>The objective is to facilitate effective communication, collaboration, and interactivity between students and teachers within an online learning environment. </a:t>
            </a:r>
            <a:endParaRPr lang="en-GB" sz="2400" dirty="0"/>
          </a:p>
        </p:txBody>
      </p:sp>
    </p:spTree>
    <p:extLst>
      <p:ext uri="{BB962C8B-B14F-4D97-AF65-F5344CB8AC3E}">
        <p14:creationId xmlns:p14="http://schemas.microsoft.com/office/powerpoint/2010/main" val="222487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8" y="125557"/>
            <a:ext cx="10515600" cy="868153"/>
          </a:xfrm>
        </p:spPr>
        <p:txBody>
          <a:bodyPr>
            <a:normAutofit/>
          </a:bodyPr>
          <a:lstStyle/>
          <a:p>
            <a:r>
              <a:rPr lang="en-US" sz="4000" b="1" u="sng" dirty="0">
                <a:latin typeface="Times New Roman" panose="02020603050405020304" pitchFamily="18" charset="0"/>
                <a:cs typeface="Times New Roman" panose="02020603050405020304" pitchFamily="18" charset="0"/>
              </a:rPr>
              <a:t>System Design &amp; Implementation</a:t>
            </a:r>
            <a:endParaRPr lang="en-GB"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1128" y="993710"/>
            <a:ext cx="11223171" cy="4870580"/>
          </a:xfrm>
        </p:spPr>
        <p:txBody>
          <a:bodyPr>
            <a:normAutofit fontScale="62500" lnSpcReduction="20000"/>
          </a:bodyPr>
          <a:lstStyle/>
          <a:p>
            <a:pPr algn="just">
              <a:lnSpc>
                <a:spcPct val="150000"/>
              </a:lnSpc>
            </a:pPr>
            <a:r>
              <a:rPr lang="en-US" sz="2900" b="1" dirty="0">
                <a:effectLst/>
                <a:latin typeface="Times New Roman" panose="02020603050405020304" pitchFamily="18" charset="0"/>
                <a:ea typeface="Times New Roman" panose="02020603050405020304" pitchFamily="18" charset="0"/>
              </a:rPr>
              <a:t>Heading Structure:</a:t>
            </a:r>
            <a:r>
              <a:rPr lang="en-US" sz="2900" dirty="0">
                <a:effectLst/>
                <a:latin typeface="Times New Roman" panose="02020603050405020304" pitchFamily="18" charset="0"/>
                <a:ea typeface="Times New Roman" panose="02020603050405020304" pitchFamily="18" charset="0"/>
              </a:rPr>
              <a:t> Determine the appropriate heading levels and hierarchy to be used throughout the website. </a:t>
            </a:r>
          </a:p>
          <a:p>
            <a:pPr algn="just">
              <a:lnSpc>
                <a:spcPct val="150000"/>
              </a:lnSpc>
            </a:pPr>
            <a:r>
              <a:rPr lang="en-US" sz="2900" b="1" dirty="0">
                <a:effectLst/>
                <a:latin typeface="Times New Roman" panose="02020603050405020304" pitchFamily="18" charset="0"/>
                <a:ea typeface="Times New Roman" panose="02020603050405020304" pitchFamily="18" charset="0"/>
              </a:rPr>
              <a:t>Component Integration:</a:t>
            </a:r>
            <a:r>
              <a:rPr lang="en-US" sz="2900" dirty="0">
                <a:effectLst/>
                <a:latin typeface="Times New Roman" panose="02020603050405020304" pitchFamily="18" charset="0"/>
                <a:ea typeface="Times New Roman" panose="02020603050405020304" pitchFamily="18" charset="0"/>
              </a:rPr>
              <a:t> Define how different components, such as user authentication, content management, and interactive features, will be integrated into the website. </a:t>
            </a:r>
          </a:p>
          <a:p>
            <a:pPr algn="just">
              <a:lnSpc>
                <a:spcPct val="150000"/>
              </a:lnSpc>
            </a:pPr>
            <a:r>
              <a:rPr lang="en-US" sz="2900" b="1" dirty="0">
                <a:effectLst/>
                <a:latin typeface="Times New Roman" panose="02020603050405020304" pitchFamily="18" charset="0"/>
                <a:ea typeface="Times New Roman" panose="02020603050405020304" pitchFamily="18" charset="0"/>
              </a:rPr>
              <a:t>Data Management:</a:t>
            </a:r>
            <a:r>
              <a:rPr lang="en-US" sz="2900" dirty="0">
                <a:effectLst/>
                <a:latin typeface="Times New Roman" panose="02020603050405020304" pitchFamily="18" charset="0"/>
                <a:ea typeface="Times New Roman" panose="02020603050405020304" pitchFamily="18" charset="0"/>
              </a:rPr>
              <a:t> Design and implement the data management system for the educational website. This involves determining the database structure, data models, and data storage mechanisms. </a:t>
            </a:r>
          </a:p>
          <a:p>
            <a:pPr algn="just">
              <a:lnSpc>
                <a:spcPct val="150000"/>
              </a:lnSpc>
            </a:pPr>
            <a:r>
              <a:rPr lang="en-US" sz="2900" b="1" dirty="0">
                <a:effectLst/>
                <a:latin typeface="Times New Roman" panose="02020603050405020304" pitchFamily="18" charset="0"/>
                <a:ea typeface="Times New Roman" panose="02020603050405020304" pitchFamily="18" charset="0"/>
              </a:rPr>
              <a:t>User Interface and User Experience:</a:t>
            </a:r>
            <a:r>
              <a:rPr lang="en-US" sz="2900" dirty="0">
                <a:effectLst/>
                <a:latin typeface="Times New Roman" panose="02020603050405020304" pitchFamily="18" charset="0"/>
                <a:ea typeface="Times New Roman" panose="02020603050405020304" pitchFamily="18" charset="0"/>
              </a:rPr>
              <a:t> Design and implement the user interface (UI) and user experience (UX) elements of the website. </a:t>
            </a:r>
          </a:p>
          <a:p>
            <a:pPr algn="just">
              <a:lnSpc>
                <a:spcPct val="150000"/>
              </a:lnSpc>
            </a:pPr>
            <a:r>
              <a:rPr lang="en-US" sz="2900" b="1" dirty="0">
                <a:effectLst/>
                <a:latin typeface="Times New Roman" panose="02020603050405020304" pitchFamily="18" charset="0"/>
                <a:ea typeface="Times New Roman" panose="02020603050405020304" pitchFamily="18" charset="0"/>
              </a:rPr>
              <a:t>Testing and Quality Assurance:</a:t>
            </a:r>
            <a:r>
              <a:rPr lang="en-US" sz="2900" dirty="0">
                <a:effectLst/>
                <a:latin typeface="Times New Roman" panose="02020603050405020304" pitchFamily="18" charset="0"/>
                <a:ea typeface="Times New Roman" panose="02020603050405020304" pitchFamily="18" charset="0"/>
              </a:rPr>
              <a:t> Develop a comprehensive testing and quality assurance strategy to ensure the functionality, performance, and reliability of the educational website. </a:t>
            </a:r>
          </a:p>
          <a:p>
            <a:pPr algn="just">
              <a:lnSpc>
                <a:spcPct val="150000"/>
              </a:lnSpc>
            </a:pPr>
            <a:r>
              <a:rPr lang="en-US" sz="2900" b="1" dirty="0">
                <a:effectLst/>
                <a:latin typeface="Times New Roman" panose="02020603050405020304" pitchFamily="18" charset="0"/>
                <a:ea typeface="Times New Roman" panose="02020603050405020304" pitchFamily="18" charset="0"/>
              </a:rPr>
              <a:t>Deployment and Maintenance:</a:t>
            </a:r>
            <a:r>
              <a:rPr lang="en-US" sz="2900" dirty="0">
                <a:effectLst/>
                <a:latin typeface="Times New Roman" panose="02020603050405020304" pitchFamily="18" charset="0"/>
                <a:ea typeface="Times New Roman" panose="02020603050405020304" pitchFamily="18" charset="0"/>
              </a:rPr>
              <a:t> Plan and execute the deployment of the educational website to a production environment. </a:t>
            </a:r>
            <a:endParaRPr lang="en-IN" sz="2900" dirty="0">
              <a:effectLst/>
              <a:latin typeface="Times New Roman" panose="02020603050405020304" pitchFamily="18" charset="0"/>
              <a:ea typeface="Times New Roman" panose="02020603050405020304" pitchFamily="18" charset="0"/>
            </a:endParaRPr>
          </a:p>
          <a:p>
            <a:pPr algn="just">
              <a:lnSpc>
                <a:spcPct val="150000"/>
              </a:lnSpc>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39" y="148884"/>
            <a:ext cx="10515600" cy="868153"/>
          </a:xfrm>
        </p:spPr>
        <p:txBody>
          <a:bodyPr>
            <a:normAutofit/>
          </a:bodyPr>
          <a:lstStyle/>
          <a:p>
            <a:r>
              <a:rPr lang="en-US" sz="4000" b="1" u="sng" dirty="0">
                <a:latin typeface="Times New Roman" panose="02020603050405020304" pitchFamily="18" charset="0"/>
                <a:cs typeface="Times New Roman" panose="02020603050405020304" pitchFamily="18" charset="0"/>
              </a:rPr>
              <a:t>System Design &amp; Implementation</a:t>
            </a:r>
            <a:endParaRPr lang="en-GB"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8341" y="1017037"/>
            <a:ext cx="12420598" cy="5692079"/>
          </a:xfrm>
        </p:spPr>
        <p:txBody>
          <a:bodyPr>
            <a:normAutofit fontScale="47500" lnSpcReduction="20000"/>
          </a:bodyPr>
          <a:lstStyle/>
          <a:p>
            <a:pPr lvl="1" algn="just">
              <a:lnSpc>
                <a:spcPct val="150000"/>
              </a:lnSpc>
            </a:pPr>
            <a:r>
              <a:rPr lang="en-US" sz="4000" dirty="0">
                <a:effectLst/>
                <a:latin typeface="Times New Roman" panose="02020603050405020304" pitchFamily="18" charset="0"/>
                <a:ea typeface="Times New Roman" panose="02020603050405020304" pitchFamily="18" charset="0"/>
              </a:rPr>
              <a:t>To ensure an engaging and interactive user interface, as well as responsiveness, the front-end technologies used in the development of the educational website will include HTML, CSS, JavaScript, and a web framework such as React. </a:t>
            </a:r>
          </a:p>
          <a:p>
            <a:pPr lvl="1" algn="just">
              <a:lnSpc>
                <a:spcPct val="150000"/>
              </a:lnSpc>
            </a:pPr>
            <a:r>
              <a:rPr lang="en-US" sz="4000" dirty="0">
                <a:effectLst/>
                <a:latin typeface="Times New Roman" panose="02020603050405020304" pitchFamily="18" charset="0"/>
                <a:ea typeface="Times New Roman" panose="02020603050405020304" pitchFamily="18" charset="0"/>
              </a:rPr>
              <a:t>For efficient storage and organization of website data, a suitable database management system such as MySQL, MongoDB, or PostgreSQL will be utilized. </a:t>
            </a:r>
            <a:endParaRPr lang="en-IN" sz="4000" dirty="0">
              <a:effectLst/>
              <a:latin typeface="Times New Roman" panose="02020603050405020304" pitchFamily="18" charset="0"/>
              <a:ea typeface="Times New Roman" panose="02020603050405020304" pitchFamily="18" charset="0"/>
            </a:endParaRPr>
          </a:p>
          <a:p>
            <a:pPr lvl="1" algn="just">
              <a:lnSpc>
                <a:spcPct val="150000"/>
              </a:lnSpc>
            </a:pPr>
            <a:r>
              <a:rPr lang="en-US" sz="4000" dirty="0">
                <a:effectLst/>
                <a:latin typeface="Times New Roman" panose="02020603050405020304" pitchFamily="18" charset="0"/>
                <a:ea typeface="Times New Roman" panose="02020603050405020304" pitchFamily="18" charset="0"/>
              </a:rPr>
              <a:t>To build the core functionality of the educational website, back-end technologies such as Django (Python) or Node.js will be employed. </a:t>
            </a:r>
          </a:p>
          <a:p>
            <a:pPr lvl="1" algn="just">
              <a:lnSpc>
                <a:spcPct val="150000"/>
              </a:lnSpc>
            </a:pPr>
            <a:r>
              <a:rPr lang="en-US" sz="4000" dirty="0">
                <a:effectLst/>
                <a:latin typeface="Times New Roman" panose="02020603050405020304" pitchFamily="18" charset="0"/>
                <a:ea typeface="Times New Roman" panose="02020603050405020304" pitchFamily="18" charset="0"/>
              </a:rPr>
              <a:t>Website analytics will be implemented to measure and examine website traffic and other relevant metrics. Services like Google Analytics or Open Web Analytics can be utilized to gain valuable insights into overall website effectiveness.</a:t>
            </a:r>
          </a:p>
          <a:p>
            <a:pPr lvl="1" algn="just">
              <a:lnSpc>
                <a:spcPct val="150000"/>
              </a:lnSpc>
            </a:pPr>
            <a:r>
              <a:rPr lang="en-US" sz="4000" dirty="0">
                <a:effectLst/>
                <a:latin typeface="Times New Roman" panose="02020603050405020304" pitchFamily="18" charset="0"/>
                <a:ea typeface="Times New Roman" panose="02020603050405020304" pitchFamily="18" charset="0"/>
              </a:rPr>
              <a:t>To ensure scalability, reliability, and security, the website can be deployed and hosted on reputable cloud platforms such as Amazon Web Services (AWS), Google Cloud, or Microsoft Azure. </a:t>
            </a:r>
          </a:p>
          <a:p>
            <a:pPr lvl="1" algn="just">
              <a:lnSpc>
                <a:spcPct val="150000"/>
              </a:lnSpc>
            </a:pPr>
            <a:r>
              <a:rPr lang="en-US" sz="4000" dirty="0">
                <a:effectLst/>
                <a:latin typeface="Times New Roman" panose="02020603050405020304" pitchFamily="18" charset="0"/>
                <a:ea typeface="Times New Roman" panose="02020603050405020304" pitchFamily="18" charset="0"/>
              </a:rPr>
              <a:t>For effective documentation, version control, and collaboration among team members, Git in conjunction with GitHub will be utilized. </a:t>
            </a:r>
          </a:p>
          <a:p>
            <a:pPr lvl="1" algn="just">
              <a:lnSpc>
                <a:spcPct val="150000"/>
              </a:lnSpc>
            </a:pPr>
            <a:endParaRPr lang="en-US" sz="2600" dirty="0">
              <a:effectLst/>
              <a:latin typeface="Times New Roman" panose="02020603050405020304" pitchFamily="18" charset="0"/>
              <a:ea typeface="Times New Roman" panose="02020603050405020304" pitchFamily="18" charset="0"/>
            </a:endParaRPr>
          </a:p>
          <a:p>
            <a:pPr marL="457200" lvl="1" indent="0" algn="just">
              <a:lnSpc>
                <a:spcPct val="150000"/>
              </a:lnSpc>
              <a:buNone/>
            </a:pPr>
            <a:endParaRPr lang="en-IN" sz="1500" dirty="0">
              <a:effectLst/>
              <a:latin typeface="Times New Roman" panose="02020603050405020304" pitchFamily="18" charset="0"/>
              <a:ea typeface="Times New Roman" panose="02020603050405020304" pitchFamily="18" charset="0"/>
            </a:endParaRPr>
          </a:p>
          <a:p>
            <a:pPr marL="457200" lvl="1" indent="0" algn="just">
              <a:lnSpc>
                <a:spcPct val="150000"/>
              </a:lnSpc>
              <a:buNone/>
            </a:pPr>
            <a:r>
              <a:rPr lang="en-US" sz="1500" dirty="0">
                <a:effectLst/>
                <a:latin typeface="Times New Roman" panose="02020603050405020304" pitchFamily="18" charset="0"/>
                <a:ea typeface="Times New Roman" panose="02020603050405020304" pitchFamily="18" charset="0"/>
              </a:rPr>
              <a:t>  </a:t>
            </a:r>
            <a:endParaRPr lang="en-IN" sz="1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48490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34" y="313659"/>
            <a:ext cx="10515600" cy="998782"/>
          </a:xfrm>
        </p:spPr>
        <p:txBody>
          <a:bodyPr>
            <a:normAutofit/>
          </a:bodyPr>
          <a:lstStyle/>
          <a:p>
            <a:r>
              <a:rPr lang="en-GB" sz="4000" b="1" u="sng" dirty="0">
                <a:latin typeface="Times New Roman" panose="02020603050405020304" pitchFamily="18" charset="0"/>
                <a:cs typeface="Times New Roman" panose="02020603050405020304" pitchFamily="18" charset="0"/>
              </a:rPr>
              <a:t>Timeline of Project</a:t>
            </a:r>
          </a:p>
        </p:txBody>
      </p:sp>
      <p:pic>
        <p:nvPicPr>
          <p:cNvPr id="4" name="Content Placeholder 3">
            <a:extLst>
              <a:ext uri="{FF2B5EF4-FFF2-40B4-BE49-F238E27FC236}">
                <a16:creationId xmlns:a16="http://schemas.microsoft.com/office/drawing/2014/main" id="{B63E5291-7B83-A937-D7AE-F67659A14B4B}"/>
              </a:ext>
            </a:extLst>
          </p:cNvPr>
          <p:cNvPicPr>
            <a:picLocks noGrp="1" noChangeAspect="1"/>
          </p:cNvPicPr>
          <p:nvPr>
            <p:ph idx="1"/>
          </p:nvPr>
        </p:nvPicPr>
        <p:blipFill>
          <a:blip r:embed="rId2"/>
          <a:srcRect/>
          <a:stretch>
            <a:fillRect/>
          </a:stretch>
        </p:blipFill>
        <p:spPr bwMode="auto">
          <a:xfrm>
            <a:off x="1315616" y="1181812"/>
            <a:ext cx="9638523" cy="4584506"/>
          </a:xfrm>
          <a:prstGeom prst="rect">
            <a:avLst/>
          </a:prstGeom>
          <a:noFill/>
          <a:ln w="9525">
            <a:noFill/>
            <a:miter lim="800000"/>
            <a:headEnd/>
            <a:tailEnd/>
          </a:ln>
        </p:spPr>
      </p:pic>
    </p:spTree>
    <p:extLst>
      <p:ext uri="{BB962C8B-B14F-4D97-AF65-F5344CB8AC3E}">
        <p14:creationId xmlns:p14="http://schemas.microsoft.com/office/powerpoint/2010/main" val="367733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32EF-A9CD-2B5D-09E5-702B6321E581}"/>
              </a:ext>
            </a:extLst>
          </p:cNvPr>
          <p:cNvSpPr>
            <a:spLocks noGrp="1"/>
          </p:cNvSpPr>
          <p:nvPr>
            <p:ph type="title"/>
          </p:nvPr>
        </p:nvSpPr>
        <p:spPr>
          <a:xfrm>
            <a:off x="489856" y="56923"/>
            <a:ext cx="10515600" cy="1325563"/>
          </a:xfrm>
        </p:spPr>
        <p:txBody>
          <a:bodyPr>
            <a:normAutofit/>
          </a:bodyPr>
          <a:lstStyle/>
          <a:p>
            <a:r>
              <a:rPr lang="en-GB" sz="4000" b="1" u="sng" dirty="0">
                <a:latin typeface="Times New Roman" panose="02020603050405020304" pitchFamily="18" charset="0"/>
                <a:cs typeface="Times New Roman" panose="02020603050405020304" pitchFamily="18" charset="0"/>
              </a:rPr>
              <a:t>Outcomes / Results Obtained</a:t>
            </a:r>
            <a:endParaRPr lang="en-IN" sz="4000" u="sng" dirty="0"/>
          </a:p>
        </p:txBody>
      </p:sp>
      <p:sp>
        <p:nvSpPr>
          <p:cNvPr id="3" name="Content Placeholder 2">
            <a:extLst>
              <a:ext uri="{FF2B5EF4-FFF2-40B4-BE49-F238E27FC236}">
                <a16:creationId xmlns:a16="http://schemas.microsoft.com/office/drawing/2014/main" id="{246F90CC-6040-4F36-AFAE-8F69564F1E81}"/>
              </a:ext>
            </a:extLst>
          </p:cNvPr>
          <p:cNvSpPr>
            <a:spLocks noGrp="1"/>
          </p:cNvSpPr>
          <p:nvPr>
            <p:ph idx="1"/>
          </p:nvPr>
        </p:nvSpPr>
        <p:spPr>
          <a:xfrm>
            <a:off x="489856" y="1382486"/>
            <a:ext cx="11027229" cy="4822371"/>
          </a:xfrm>
        </p:spPr>
        <p:txBody>
          <a:bodyPr>
            <a:normAutofit/>
          </a:bodyPr>
          <a:lstStyle/>
          <a:p>
            <a:pPr algn="l"/>
            <a:r>
              <a:rPr lang="en-GB" sz="2400" b="0" i="0" dirty="0">
                <a:effectLst/>
                <a:latin typeface="Times New Roman" panose="02020603050405020304" pitchFamily="18" charset="0"/>
                <a:cs typeface="Times New Roman" panose="02020603050405020304" pitchFamily="18" charset="0"/>
              </a:rPr>
              <a:t>Implementing an AI chatbot aimed to enhance user experience and customer support efficiency. With its rapid response generation, users experience quicker answers, significantly reducing response times compared to traditional methods. The AI chatbot's round-the-clock operation ensures constant availability and accessibility, contributing to improved customer satisfaction, while also allowing for scalability without the need for additional human resources.</a:t>
            </a:r>
          </a:p>
          <a:p>
            <a:pPr algn="l"/>
            <a:r>
              <a:rPr lang="en-GB" sz="2400" b="0" i="0" dirty="0">
                <a:effectLst/>
                <a:latin typeface="Times New Roman" panose="02020603050405020304" pitchFamily="18" charset="0"/>
                <a:cs typeface="Times New Roman" panose="02020603050405020304" pitchFamily="18" charset="0"/>
              </a:rPr>
              <a:t>Automating common question responses with the AI chatbot not only leads to cost savings but also fosters faster response times, increased user engagement, and constant availability, ultimately creating a positive user experience and reinforcing the value of our service in customer interactions.</a:t>
            </a:r>
          </a:p>
          <a:p>
            <a:pPr marL="0" indent="0" algn="just">
              <a:lnSpc>
                <a:spcPct val="150000"/>
              </a:lnSpc>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0139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269" y="203312"/>
            <a:ext cx="10515600" cy="924137"/>
          </a:xfrm>
        </p:spPr>
        <p:txBody>
          <a:bodyPr>
            <a:normAutofit/>
          </a:bodyPr>
          <a:lstStyle/>
          <a:p>
            <a:r>
              <a:rPr lang="en-GB" sz="4000" b="1" u="sng" dirty="0">
                <a:latin typeface="Times New Roman" panose="02020603050405020304" pitchFamily="18" charset="0"/>
                <a:cs typeface="Times New Roman" panose="02020603050405020304" pitchFamily="18" charset="0"/>
              </a:rPr>
              <a:t>Outcomes / Results Obtained</a:t>
            </a:r>
          </a:p>
        </p:txBody>
      </p:sp>
      <p:sp>
        <p:nvSpPr>
          <p:cNvPr id="3" name="Content Placeholder 2"/>
          <p:cNvSpPr>
            <a:spLocks noGrp="1"/>
          </p:cNvSpPr>
          <p:nvPr>
            <p:ph idx="1"/>
          </p:nvPr>
        </p:nvSpPr>
        <p:spPr>
          <a:xfrm>
            <a:off x="219269" y="1127449"/>
            <a:ext cx="11604171" cy="4907902"/>
          </a:xfrm>
        </p:spPr>
        <p:txBody>
          <a:bodyPr>
            <a:norm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Improved access to education</a:t>
            </a:r>
            <a:r>
              <a:rPr lang="en-IN" sz="1800" b="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 free education website can help overcome barriers to accessing quality education by providing students with access to a wide range of educational resources.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Increased opportunities for personal growth, development and employment prospects </a:t>
            </a:r>
            <a:r>
              <a:rPr lang="en-IN" sz="1800" b="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free education website can provide students with access to information and resources that support their personal and social skill development</a:t>
            </a:r>
            <a:r>
              <a:rPr lang="en-US" sz="1800" dirty="0">
                <a:latin typeface="Times New Roman" panose="02020603050405020304" pitchFamily="18" charset="0"/>
                <a:ea typeface="Times New Roman" panose="02020603050405020304" pitchFamily="18" charset="0"/>
              </a:rPr>
              <a:t> and </a:t>
            </a:r>
            <a:r>
              <a:rPr lang="en-IN" sz="1800" dirty="0">
                <a:latin typeface="Times New Roman" panose="02020603050405020304" pitchFamily="18" charset="0"/>
                <a:ea typeface="Times New Roman" panose="02020603050405020304" pitchFamily="18" charset="0"/>
              </a:rPr>
              <a:t>employment prospects.</a:t>
            </a:r>
          </a:p>
          <a:p>
            <a:pPr algn="just">
              <a:lnSpc>
                <a:spcPct val="150000"/>
              </a:lnSpc>
            </a:pPr>
            <a:r>
              <a:rPr lang="en-US" sz="1800" b="1" dirty="0">
                <a:effectLst/>
                <a:latin typeface="Times New Roman" panose="02020603050405020304" pitchFamily="18" charset="0"/>
                <a:ea typeface="Times New Roman" panose="02020603050405020304" pitchFamily="18" charset="0"/>
              </a:rPr>
              <a:t>Bridging the education gap: </a:t>
            </a:r>
            <a:r>
              <a:rPr lang="en-US" sz="1800" dirty="0">
                <a:effectLst/>
                <a:latin typeface="Times New Roman" panose="02020603050405020304" pitchFamily="18" charset="0"/>
                <a:ea typeface="Times New Roman" panose="02020603050405020304" pitchFamily="18" charset="0"/>
              </a:rPr>
              <a:t>A free education website can help bridge the education gap by reaching underserved communities and providing equal access to quality educational resources. </a:t>
            </a:r>
          </a:p>
          <a:p>
            <a:pPr algn="just">
              <a:lnSpc>
                <a:spcPct val="150000"/>
              </a:lnSpc>
            </a:pPr>
            <a:r>
              <a:rPr lang="en-US" sz="1800" b="1" dirty="0">
                <a:effectLst/>
                <a:latin typeface="Times New Roman" panose="02020603050405020304" pitchFamily="18" charset="0"/>
                <a:ea typeface="Times New Roman" panose="02020603050405020304" pitchFamily="18" charset="0"/>
              </a:rPr>
              <a:t>Empowering educators: </a:t>
            </a:r>
            <a:r>
              <a:rPr lang="en-US" sz="1800" dirty="0">
                <a:effectLst/>
                <a:latin typeface="Times New Roman" panose="02020603050405020304" pitchFamily="18" charset="0"/>
                <a:ea typeface="Times New Roman" panose="02020603050405020304" pitchFamily="18" charset="0"/>
              </a:rPr>
              <a:t>In addition to benefiting students, a free education website can empower educators. It can provide a platform for educators to share their expertise, collaborate with peers, and access professional development resources.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4AE9-3A09-0AAB-6846-A53C5E482138}"/>
              </a:ext>
            </a:extLst>
          </p:cNvPr>
          <p:cNvSpPr>
            <a:spLocks noGrp="1"/>
          </p:cNvSpPr>
          <p:nvPr>
            <p:ph type="title"/>
          </p:nvPr>
        </p:nvSpPr>
        <p:spPr>
          <a:xfrm>
            <a:off x="272143" y="0"/>
            <a:ext cx="10515600" cy="1325563"/>
          </a:xfrm>
        </p:spPr>
        <p:txBody>
          <a:bodyPr>
            <a:normAutofit/>
          </a:bodyPr>
          <a:lstStyle/>
          <a:p>
            <a:r>
              <a:rPr lang="en-IN" sz="4000" b="1" u="sng" dirty="0">
                <a:latin typeface="Times New Roman" panose="02020603050405020304" pitchFamily="18" charset="0"/>
                <a:cs typeface="Times New Roman" panose="02020603050405020304" pitchFamily="18" charset="0"/>
              </a:rPr>
              <a:t>Results and Discussions</a:t>
            </a:r>
          </a:p>
        </p:txBody>
      </p:sp>
      <p:sp>
        <p:nvSpPr>
          <p:cNvPr id="3" name="Content Placeholder 2">
            <a:extLst>
              <a:ext uri="{FF2B5EF4-FFF2-40B4-BE49-F238E27FC236}">
                <a16:creationId xmlns:a16="http://schemas.microsoft.com/office/drawing/2014/main" id="{34997790-B0AF-369F-BF30-3C0983633ECD}"/>
              </a:ext>
            </a:extLst>
          </p:cNvPr>
          <p:cNvSpPr>
            <a:spLocks noGrp="1"/>
          </p:cNvSpPr>
          <p:nvPr>
            <p:ph idx="1"/>
          </p:nvPr>
        </p:nvSpPr>
        <p:spPr>
          <a:xfrm>
            <a:off x="217715" y="1085396"/>
            <a:ext cx="11702142" cy="4351338"/>
          </a:xfrm>
        </p:spPr>
        <p:txBody>
          <a:bodyPr>
            <a:normAutofit fontScale="25000" lnSpcReduction="20000"/>
          </a:bodyPr>
          <a:lstStyle/>
          <a:p>
            <a:pPr algn="just">
              <a:lnSpc>
                <a:spcPct val="150000"/>
              </a:lnSpc>
            </a:pPr>
            <a:r>
              <a:rPr lang="en-US" sz="7200" b="1" dirty="0">
                <a:effectLst/>
                <a:latin typeface="Times New Roman" panose="02020603050405020304" pitchFamily="18" charset="0"/>
                <a:ea typeface="Times New Roman" panose="02020603050405020304" pitchFamily="18" charset="0"/>
              </a:rPr>
              <a:t>Target audience and goals:</a:t>
            </a:r>
            <a:r>
              <a:rPr lang="en-US" sz="7200" dirty="0">
                <a:effectLst/>
                <a:latin typeface="Times New Roman" panose="02020603050405020304" pitchFamily="18" charset="0"/>
                <a:ea typeface="Times New Roman" panose="02020603050405020304" pitchFamily="18" charset="0"/>
              </a:rPr>
              <a:t> Educational websites should consider their target audience from middle school children to adults and set clear goals. </a:t>
            </a:r>
          </a:p>
          <a:p>
            <a:pPr algn="just">
              <a:lnSpc>
                <a:spcPct val="150000"/>
              </a:lnSpc>
            </a:pPr>
            <a:r>
              <a:rPr lang="en-US" sz="7200" b="1" dirty="0">
                <a:effectLst/>
                <a:latin typeface="Times New Roman" panose="02020603050405020304" pitchFamily="18" charset="0"/>
                <a:ea typeface="Times New Roman" panose="02020603050405020304" pitchFamily="18" charset="0"/>
              </a:rPr>
              <a:t>User experience and interface:</a:t>
            </a:r>
            <a:r>
              <a:rPr lang="en-US" sz="7200" dirty="0">
                <a:effectLst/>
                <a:latin typeface="Times New Roman" panose="02020603050405020304" pitchFamily="18" charset="0"/>
                <a:ea typeface="Times New Roman" panose="02020603050405020304" pitchFamily="18" charset="0"/>
              </a:rPr>
              <a:t> It is important to prioritize user experience and create an intuitive interface for the educational website. User testing and considering user requirements and preferences can help ensure a positive user experience.</a:t>
            </a:r>
            <a:endParaRPr lang="en-IN" sz="7200" dirty="0">
              <a:effectLst/>
              <a:latin typeface="Times New Roman" panose="02020603050405020304" pitchFamily="18" charset="0"/>
              <a:ea typeface="Times New Roman" panose="02020603050405020304" pitchFamily="18" charset="0"/>
            </a:endParaRPr>
          </a:p>
          <a:p>
            <a:pPr algn="just">
              <a:lnSpc>
                <a:spcPct val="150000"/>
              </a:lnSpc>
            </a:pPr>
            <a:r>
              <a:rPr lang="en-US" sz="7200" b="1" dirty="0">
                <a:effectLst/>
                <a:latin typeface="Times New Roman" panose="02020603050405020304" pitchFamily="18" charset="0"/>
                <a:ea typeface="Times New Roman" panose="02020603050405020304" pitchFamily="18" charset="0"/>
              </a:rPr>
              <a:t>Market research and audience preferences:</a:t>
            </a:r>
            <a:r>
              <a:rPr lang="en-US" sz="7200" dirty="0">
                <a:effectLst/>
                <a:latin typeface="Times New Roman" panose="02020603050405020304" pitchFamily="18" charset="0"/>
                <a:ea typeface="Times New Roman" panose="02020603050405020304" pitchFamily="18" charset="0"/>
              </a:rPr>
              <a:t> Conducting market research and understanding the preferences and needs of the target audience can help in creating tailored content and design that resonates with them. </a:t>
            </a:r>
          </a:p>
          <a:p>
            <a:pPr algn="just">
              <a:lnSpc>
                <a:spcPct val="150000"/>
              </a:lnSpc>
            </a:pPr>
            <a:r>
              <a:rPr lang="en-US" sz="7200" b="1" dirty="0">
                <a:effectLst/>
                <a:latin typeface="Times New Roman" panose="02020603050405020304" pitchFamily="18" charset="0"/>
                <a:ea typeface="Times New Roman" panose="02020603050405020304" pitchFamily="18" charset="0"/>
              </a:rPr>
              <a:t>Equity and inclusivity:</a:t>
            </a:r>
            <a:r>
              <a:rPr lang="en-US" sz="7200" dirty="0">
                <a:effectLst/>
                <a:latin typeface="Times New Roman" panose="02020603050405020304" pitchFamily="18" charset="0"/>
                <a:ea typeface="Times New Roman" panose="02020603050405020304" pitchFamily="18" charset="0"/>
              </a:rPr>
              <a:t> Educational websites can contribute to bridging the education gap by reaching underserved communities and providing equal access to quality educational resources. </a:t>
            </a:r>
            <a:endParaRPr lang="en-IN" sz="7200" dirty="0">
              <a:effectLst/>
              <a:latin typeface="Times New Roman" panose="02020603050405020304" pitchFamily="18" charset="0"/>
              <a:ea typeface="Times New Roman" panose="02020603050405020304" pitchFamily="18" charset="0"/>
            </a:endParaRPr>
          </a:p>
          <a:p>
            <a:pPr algn="just">
              <a:lnSpc>
                <a:spcPct val="150000"/>
              </a:lnSpc>
            </a:pPr>
            <a:r>
              <a:rPr lang="en-US" sz="7200" b="1" dirty="0">
                <a:effectLst/>
                <a:latin typeface="Times New Roman" panose="02020603050405020304" pitchFamily="18" charset="0"/>
                <a:ea typeface="Times New Roman" panose="02020603050405020304" pitchFamily="18" charset="0"/>
              </a:rPr>
              <a:t>Continuous learning and lifelong learning opportunities:</a:t>
            </a:r>
            <a:r>
              <a:rPr lang="en-US" sz="7200" dirty="0">
                <a:effectLst/>
                <a:latin typeface="Times New Roman" panose="02020603050405020304" pitchFamily="18" charset="0"/>
                <a:ea typeface="Times New Roman" panose="02020603050405020304" pitchFamily="18" charset="0"/>
              </a:rPr>
              <a:t> Educational websites can foster a culture of continuous learning by providing resources and courses for individuals of all ages. This encourages lifelong learning and personal growth.</a:t>
            </a:r>
            <a:endParaRPr lang="en-IN" sz="7200" dirty="0">
              <a:effectLst/>
              <a:latin typeface="Times New Roman" panose="02020603050405020304" pitchFamily="18" charset="0"/>
              <a:ea typeface="Times New Roman" panose="02020603050405020304" pitchFamily="18" charset="0"/>
            </a:endParaRPr>
          </a:p>
          <a:p>
            <a:pPr algn="just">
              <a:lnSpc>
                <a:spcPct val="150000"/>
              </a:lnSpc>
            </a:pPr>
            <a:endParaRPr lang="en-IN" sz="6800" dirty="0">
              <a:effectLst/>
              <a:latin typeface="Times New Roman" panose="02020603050405020304" pitchFamily="18" charset="0"/>
              <a:ea typeface="Times New Roman" panose="02020603050405020304" pitchFamily="18" charset="0"/>
            </a:endParaRPr>
          </a:p>
          <a:p>
            <a:pPr marL="0" indent="0">
              <a:buNone/>
            </a:pPr>
            <a:endParaRPr lang="en-IN" sz="4800" dirty="0"/>
          </a:p>
        </p:txBody>
      </p:sp>
    </p:spTree>
    <p:extLst>
      <p:ext uri="{BB962C8B-B14F-4D97-AF65-F5344CB8AC3E}">
        <p14:creationId xmlns:p14="http://schemas.microsoft.com/office/powerpoint/2010/main" val="952043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5128-6B91-8919-3FCF-4F1A2644B14B}"/>
              </a:ext>
            </a:extLst>
          </p:cNvPr>
          <p:cNvSpPr>
            <a:spLocks noGrp="1"/>
          </p:cNvSpPr>
          <p:nvPr>
            <p:ph type="title"/>
          </p:nvPr>
        </p:nvSpPr>
        <p:spPr>
          <a:xfrm>
            <a:off x="755073" y="0"/>
            <a:ext cx="10515600" cy="1325563"/>
          </a:xfrm>
        </p:spPr>
        <p:txBody>
          <a:bodyPr>
            <a:normAutofit/>
          </a:bodyPr>
          <a:lstStyle/>
          <a:p>
            <a:r>
              <a:rPr lang="en-IN" sz="4000" b="1" u="sng"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B9ED363-D6E0-299E-B5B9-1A2B5DD706BD}"/>
              </a:ext>
            </a:extLst>
          </p:cNvPr>
          <p:cNvSpPr>
            <a:spLocks noGrp="1"/>
          </p:cNvSpPr>
          <p:nvPr>
            <p:ph idx="1"/>
          </p:nvPr>
        </p:nvSpPr>
        <p:spPr>
          <a:xfrm>
            <a:off x="755073" y="1253331"/>
            <a:ext cx="10515600" cy="4351338"/>
          </a:xfrm>
        </p:spPr>
        <p:txBody>
          <a:bodyPr>
            <a:noAutofit/>
          </a:bodyPr>
          <a:lstStyle/>
          <a:p>
            <a:r>
              <a:rPr lang="en-GB" sz="2700" dirty="0">
                <a:latin typeface="Times New Roman" panose="02020603050405020304" pitchFamily="18" charset="0"/>
                <a:cs typeface="Times New Roman" panose="02020603050405020304" pitchFamily="18" charset="0"/>
              </a:rPr>
              <a:t>Organisation : Cognizant</a:t>
            </a:r>
          </a:p>
          <a:p>
            <a:r>
              <a:rPr lang="en-GB" sz="2700" dirty="0">
                <a:latin typeface="Times New Roman" panose="02020603050405020304" pitchFamily="18" charset="0"/>
                <a:cs typeface="Times New Roman" panose="02020603050405020304" pitchFamily="18" charset="0"/>
              </a:rPr>
              <a:t>Problem Statement : Live School for World class free education</a:t>
            </a:r>
            <a:endParaRPr lang="en-IN" sz="2700" dirty="0">
              <a:latin typeface="Times New Roman" panose="02020603050405020304" pitchFamily="18" charset="0"/>
              <a:cs typeface="Times New Roman" panose="02020603050405020304" pitchFamily="18" charset="0"/>
            </a:endParaRPr>
          </a:p>
          <a:p>
            <a:r>
              <a:rPr lang="en-GB" sz="2700" dirty="0">
                <a:latin typeface="Times New Roman" panose="02020603050405020304" pitchFamily="18" charset="0"/>
                <a:cs typeface="Times New Roman" panose="02020603050405020304" pitchFamily="18" charset="0"/>
              </a:rPr>
              <a:t>Description : Connect volunteer teachers (educated housewives, retired persons or similar profile) and students anywhere in the world through an online and live portal. This will be 24/7 open school where any student can join the classes on any subject at anytime from anywhere. There are many orphanages where kids are not getting education and old age homes where educated citizens are willing to share the knowledge but have no way to share. This application will provide a platform for many such use cases. </a:t>
            </a:r>
          </a:p>
          <a:p>
            <a:r>
              <a:rPr lang="en-IN" sz="2700" dirty="0">
                <a:latin typeface="Times New Roman" panose="02020603050405020304" pitchFamily="18" charset="0"/>
                <a:cs typeface="Times New Roman" panose="02020603050405020304" pitchFamily="18" charset="0"/>
              </a:rPr>
              <a:t>Technology Bucket : Agriculture and Rural Development</a:t>
            </a:r>
          </a:p>
        </p:txBody>
      </p:sp>
    </p:spTree>
    <p:extLst>
      <p:ext uri="{BB962C8B-B14F-4D97-AF65-F5344CB8AC3E}">
        <p14:creationId xmlns:p14="http://schemas.microsoft.com/office/powerpoint/2010/main" val="220331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6EB5-9196-B661-A945-20FF6548121E}"/>
              </a:ext>
            </a:extLst>
          </p:cNvPr>
          <p:cNvSpPr>
            <a:spLocks noGrp="1"/>
          </p:cNvSpPr>
          <p:nvPr>
            <p:ph type="title"/>
          </p:nvPr>
        </p:nvSpPr>
        <p:spPr>
          <a:xfrm>
            <a:off x="402772" y="-97517"/>
            <a:ext cx="10515600" cy="1180646"/>
          </a:xfrm>
        </p:spPr>
        <p:txBody>
          <a:bodyPr>
            <a:normAutofit/>
          </a:bodyPr>
          <a:lstStyle/>
          <a:p>
            <a:r>
              <a:rPr lang="en-GB" sz="4000" b="1" u="sng" dirty="0">
                <a:latin typeface="Times New Roman" panose="02020603050405020304" pitchFamily="18" charset="0"/>
                <a:cs typeface="Times New Roman" panose="02020603050405020304" pitchFamily="18" charset="0"/>
              </a:rPr>
              <a:t>Conclusion</a:t>
            </a:r>
            <a:endParaRPr lang="en-IN" sz="4000" u="sng" dirty="0"/>
          </a:p>
        </p:txBody>
      </p:sp>
      <p:sp>
        <p:nvSpPr>
          <p:cNvPr id="3" name="Content Placeholder 2">
            <a:extLst>
              <a:ext uri="{FF2B5EF4-FFF2-40B4-BE49-F238E27FC236}">
                <a16:creationId xmlns:a16="http://schemas.microsoft.com/office/drawing/2014/main" id="{8DFCCED0-A52A-AE11-B2DC-A0A8FA77BB16}"/>
              </a:ext>
            </a:extLst>
          </p:cNvPr>
          <p:cNvSpPr>
            <a:spLocks noGrp="1"/>
          </p:cNvSpPr>
          <p:nvPr>
            <p:ph idx="1"/>
          </p:nvPr>
        </p:nvSpPr>
        <p:spPr>
          <a:xfrm>
            <a:off x="130629" y="968829"/>
            <a:ext cx="11778342" cy="4806042"/>
          </a:xfrm>
        </p:spPr>
        <p:txBody>
          <a:bodyPr>
            <a:noAutofit/>
          </a:bodyPr>
          <a:lstStyle/>
          <a:p>
            <a:pPr algn="just">
              <a:lnSpc>
                <a:spcPct val="150000"/>
              </a:lnSpc>
            </a:pPr>
            <a:r>
              <a:rPr lang="en-US" sz="2100" dirty="0">
                <a:effectLst/>
                <a:latin typeface="Times New Roman" panose="02020603050405020304" pitchFamily="18" charset="0"/>
                <a:ea typeface="Times New Roman" panose="02020603050405020304" pitchFamily="18" charset="0"/>
              </a:rPr>
              <a:t>In conclusion, our educational platform embraces the power of on-demand learning, providing users with the flexibility to access educational content at their convenience. </a:t>
            </a:r>
            <a:endParaRPr lang="en-IN" sz="2100" dirty="0">
              <a:effectLst/>
              <a:latin typeface="Times New Roman" panose="02020603050405020304" pitchFamily="18" charset="0"/>
              <a:ea typeface="Times New Roman" panose="02020603050405020304" pitchFamily="18" charset="0"/>
            </a:endParaRPr>
          </a:p>
          <a:p>
            <a:pPr algn="just">
              <a:lnSpc>
                <a:spcPct val="150000"/>
              </a:lnSpc>
            </a:pPr>
            <a:r>
              <a:rPr lang="en-US" sz="2100" dirty="0">
                <a:effectLst/>
                <a:latin typeface="Times New Roman" panose="02020603050405020304" pitchFamily="18" charset="0"/>
                <a:ea typeface="Times New Roman" panose="02020603050405020304" pitchFamily="18" charset="0"/>
              </a:rPr>
              <a:t>To cater to individual learning needs, our platform employs personalized learning paths. By tracking learner preferences and progress, we generate content recommendations based on data points. </a:t>
            </a:r>
          </a:p>
          <a:p>
            <a:pPr algn="just">
              <a:lnSpc>
                <a:spcPct val="150000"/>
              </a:lnSpc>
            </a:pPr>
            <a:r>
              <a:rPr lang="en-US" sz="2100" dirty="0">
                <a:effectLst/>
                <a:latin typeface="Times New Roman" panose="02020603050405020304" pitchFamily="18" charset="0"/>
                <a:ea typeface="Times New Roman" panose="02020603050405020304" pitchFamily="18" charset="0"/>
              </a:rPr>
              <a:t>Ensuring accessibility, our website is designed responsively using HTML5 and CSS3. This multi-device compatibility allows seamless user experiences across laptops, smart phones, and desktop PCs. </a:t>
            </a:r>
          </a:p>
          <a:p>
            <a:pPr algn="just">
              <a:lnSpc>
                <a:spcPct val="150000"/>
              </a:lnSpc>
            </a:pPr>
            <a:r>
              <a:rPr lang="en-US" sz="2100" dirty="0">
                <a:effectLst/>
                <a:latin typeface="Times New Roman" panose="02020603050405020304" pitchFamily="18" charset="0"/>
                <a:ea typeface="Times New Roman" panose="02020603050405020304" pitchFamily="18" charset="0"/>
              </a:rPr>
              <a:t>With these features and commitments, our educational platform strives to provide a professional, comprehensive, and user-centered learning environment, empowering learners to unlock their full potential and embrace lifelong learning.</a:t>
            </a:r>
            <a:endParaRPr lang="en-IN" sz="2100" dirty="0">
              <a:effectLst/>
              <a:latin typeface="Times New Roman" panose="02020603050405020304" pitchFamily="18" charset="0"/>
              <a:ea typeface="Times New Roman" panose="02020603050405020304" pitchFamily="18" charset="0"/>
            </a:endParaRPr>
          </a:p>
          <a:p>
            <a:pPr algn="just">
              <a:lnSpc>
                <a:spcPct val="150000"/>
              </a:lnSpc>
            </a:pPr>
            <a:endParaRPr lang="en-IN" sz="2200" dirty="0"/>
          </a:p>
        </p:txBody>
      </p:sp>
    </p:spTree>
    <p:extLst>
      <p:ext uri="{BB962C8B-B14F-4D97-AF65-F5344CB8AC3E}">
        <p14:creationId xmlns:p14="http://schemas.microsoft.com/office/powerpoint/2010/main" val="2944815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515600" cy="924137"/>
          </a:xfrm>
        </p:spPr>
        <p:txBody>
          <a:bodyPr>
            <a:normAutofit/>
          </a:bodyPr>
          <a:lstStyle/>
          <a:p>
            <a:r>
              <a:rPr lang="en-GB" sz="4000" b="1" u="sng"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901488"/>
            <a:ext cx="10515600" cy="4743532"/>
          </a:xfrm>
        </p:spPr>
        <p:txBody>
          <a:bodyPr>
            <a:normAutofit fontScale="85000" lnSpcReduction="10000"/>
          </a:bodyPr>
          <a:lstStyle/>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Online Education and Its Effective Practice: A Research Review Authors: Anna Sun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Xiufang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Chen Rowan University, Glassboro, NJ, USA Journal of Information Technology Education: Research Volume 15, 2016</a:t>
            </a:r>
          </a:p>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Effectiveness and Challenges of Online Learning for Secondary School Students A Case Study – AJUE Authors: Zulaikha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MohdBasar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AzlinNorhainiMansor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Khairul Azhar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Jamaludin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Bity Salwana Alias Published: 31 July 2021 </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Bell, B. S., &amp;</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Fedeman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J. E. (2013). E-learning in postsecondary education. The Future of Children, 23(1), 165-185.</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Bryant, J., &amp; Bates, A. J. (2015). Creating a constructivist online instructional environment.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TechTrends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59(2), 17-22.</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Crawford-</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Ferre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 G., &amp; Wiest, L. R. (2012). Effective online instruction in higher education. The Quarterly Review of Distance Education, 13(1), 11-14.</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Finch, D., &amp; Jacobs, K. (2012). Online education: Best practices to promote learning. Proceedings of the Human Factors and Ergonomics 56th Annual Meeting.</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Moore, M., &amp; Kearsley, G. (2012). Distance education: A systems view of online learning (3rd ed.). Belmont, CA: Wadsworth.</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086" y="0"/>
            <a:ext cx="10515600" cy="924137"/>
          </a:xfrm>
        </p:spPr>
        <p:txBody>
          <a:bodyPr>
            <a:normAutofit/>
          </a:bodyPr>
          <a:lstStyle/>
          <a:p>
            <a:r>
              <a:rPr lang="en-GB" sz="4000" b="1" u="sng"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901488"/>
            <a:ext cx="10515600" cy="4743532"/>
          </a:xfrm>
        </p:spPr>
        <p:txBody>
          <a:bodyPr>
            <a:normAutofit fontScale="77500" lnSpcReduction="20000"/>
          </a:bodyPr>
          <a:lstStyle/>
          <a:p>
            <a:pPr algn="just">
              <a:lnSpc>
                <a:spcPct val="150000"/>
              </a:lnSpc>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Sadera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 A., Robertson, J., Song, L., &amp;</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Midon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N. (2009). The role of community in online learning success. Journal of Online Learning and Teaching, 5(2), 277-284.</a:t>
            </a:r>
          </a:p>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Hatziapostolou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I.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Paraskakis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“Enhancing the Impact of Formative Feedback on Student Learning through an Online Feedback System.,” Electron. J. E-learning, vol. 8, no. 2, pp. 111–122, 2010. </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Trusca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 Wassenberg, F.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Frasincar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R. Dekker, “A Hybrid Approach for Aspect-Based Sentiment Analysis Using Deep Contextual Word Embeddings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ierarchical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Attention,”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Prepr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arXiv2004.08673, 2020.  </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Muthasima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Sumpeno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Y. K.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Suprapto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“Twitter Sentiment Analysis of Juvenile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Behaviour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Deviations using LSA (Latent Semantic Analysis),” in Journal of physics: Conference Series, 2019, vol. 1201, no. 1, p. 12026. </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Collomb</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Costea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 Joyeux, O. Hasan, and 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Brunie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study and comparison of sentiment analysis methods for reputation evaluation,” Rapp.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Rech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RR-LIRIS-2014-002, 2014.</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 Ahmad, S. Aftab, I. Ali, and N. Hameed, “Hybrid tools and techniques for sentiment analysis: a review,” Int. J.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Multidiscip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Sci. Eng, vol. 8, no. 3, pp. 29–33, 2017.</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Samal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K. Behera, and M. Panda, “Performance analysis of supervised machine learning techniques for sentiment analysis,” in 2017 Third International Conference on Sensing, Signal Processing and Security (ICSSS), 2017, pp. 128–133.</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6150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24137"/>
          </a:xfrm>
        </p:spPr>
        <p:txBody>
          <a:bodyPr>
            <a:normAutofit/>
          </a:bodyPr>
          <a:lstStyle/>
          <a:p>
            <a:r>
              <a:rPr lang="en-GB" sz="4000" b="1" u="sng"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901488"/>
            <a:ext cx="10515600" cy="4743532"/>
          </a:xfrm>
        </p:spPr>
        <p:txBody>
          <a:bodyPr>
            <a:normAutofit fontScale="85000" lnSpcReduction="10000"/>
          </a:bodyPr>
          <a:lstStyle/>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Ò. Romero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Llombart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“Using machine learning techniques for sentiment analysis.”</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 D. Dsouza, Deepika, D. P. Nayak, E. J. Machado, and N. 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Adesh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“Sentimental analysis of student feedback using machine learning techniques,” Int. J. Recent Technol. Eng., vol. 8, no. 1 Special Issue 4, pp. 986–991, 2019.</a:t>
            </a:r>
          </a:p>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 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Kandhro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Wasi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K. Kumar, M. Rind, and M. Ameen, “Sentiment Analysis of Students Comment by using Long-Short Term Model,” Indian J. Sci. Technol., vol. 12, no. 8, pp. 1–16, 2019,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10.17485/</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ijst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/2019/v12i8/141741. </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 Lin, Y. Zhu, S. Zhang, P. Shi, Q. Guo, and Z.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Niu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“Lexical based automated teaching evaluation via students’ short reviews,” Computer Appl. Eng. Educ., vol. 27, no. 1, pp. 194–205, 2019.</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Eksail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F.A.A.,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Afari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 (2020). Factors affecting trainee teachers’ intention to use technology , 2681–2697.</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Harrison E. and McTavish, M. (2018).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i’Babies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Infants’ And Toddlers’ Emergent Language And Literacy in a Digital Culture of devices. Journal of Early Childhood Literacy 18, 163-188.</a:t>
            </a:r>
            <a:endParaRPr lang="en-IN"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Hasifah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Binti Abdul, A. (2020).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Keberkesanan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Pembelajaran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Menggunakan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Forum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Dalam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E-Learning: Kajian Kes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Pelajar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Tahun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4spi. Johor.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Penerbit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Universiti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Teknologi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Malaysia.</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1336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114" y="192768"/>
            <a:ext cx="10515600" cy="653143"/>
          </a:xfrm>
        </p:spPr>
        <p:txBody>
          <a:bodyPr>
            <a:normAutofit fontScale="90000"/>
          </a:bodyPr>
          <a:lstStyle/>
          <a:p>
            <a:r>
              <a:rPr lang="en-GB" b="1" u="sng"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51114" y="845911"/>
            <a:ext cx="10689772" cy="4687142"/>
          </a:xfrm>
        </p:spPr>
        <p:txBody>
          <a:bodyPr>
            <a:noAutofit/>
          </a:bodyPr>
          <a:lstStyle/>
          <a:p>
            <a:pPr marL="228600" algn="just">
              <a:lnSpc>
                <a:spcPct val="150000"/>
              </a:lnSpc>
            </a:pPr>
            <a:r>
              <a:rPr lang="en-US" sz="2000" dirty="0">
                <a:effectLst/>
                <a:latin typeface="Times New Roman" panose="02020603050405020304" pitchFamily="18" charset="0"/>
                <a:ea typeface="Times New Roman" panose="02020603050405020304" pitchFamily="18" charset="0"/>
              </a:rPr>
              <a:t>Within India, Education furnishes individuals with knowledge and expertise, enabling them to make well-informed decisions and break free from the cycle of poverty. Through the education of orphaned children, we not only alter their lives but also contribute to disrupting the cycle of poverty and illiteracy that may endure through successive generations.</a:t>
            </a:r>
            <a:endParaRPr lang="en-IN" sz="2000" dirty="0">
              <a:effectLst/>
              <a:latin typeface="Times New Roman" panose="02020603050405020304" pitchFamily="18" charset="0"/>
              <a:ea typeface="Times New Roman" panose="02020603050405020304" pitchFamily="18" charset="0"/>
            </a:endParaRPr>
          </a:p>
          <a:p>
            <a:pPr marL="228600" algn="just">
              <a:lnSpc>
                <a:spcPct val="150000"/>
              </a:lnSpc>
            </a:pPr>
            <a:r>
              <a:rPr lang="en-US" sz="2000" dirty="0">
                <a:effectLst/>
                <a:latin typeface="Times New Roman" panose="02020603050405020304" pitchFamily="18" charset="0"/>
                <a:ea typeface="Times New Roman" panose="02020603050405020304" pitchFamily="18" charset="0"/>
              </a:rPr>
              <a:t>The envisioned plan involves establishing an online and interactive gateway that links volunteer educators, such as educated homemakers and retired individuals, with students from any corner of the globe.</a:t>
            </a:r>
            <a:endParaRPr lang="en-IN" sz="2000" dirty="0">
              <a:effectLst/>
              <a:latin typeface="Times New Roman" panose="02020603050405020304" pitchFamily="18" charset="0"/>
              <a:ea typeface="Times New Roman" panose="02020603050405020304" pitchFamily="18" charset="0"/>
            </a:endParaRPr>
          </a:p>
          <a:p>
            <a:pPr marL="228600" algn="just">
              <a:lnSpc>
                <a:spcPct val="150000"/>
              </a:lnSpc>
            </a:pPr>
            <a:r>
              <a:rPr lang="en-US" sz="2000" dirty="0">
                <a:effectLst/>
                <a:latin typeface="Times New Roman" panose="02020603050405020304" pitchFamily="18" charset="0"/>
                <a:ea typeface="Times New Roman" panose="02020603050405020304" pitchFamily="18" charset="0"/>
              </a:rPr>
              <a:t>This accessible educational website will permit students to participate in classes on any topic at any given time and from any location. The objective is to tackle the educational challenges in orphanages and facilitate a means for knowledgeable individuals in retirement homes to impart their wisdom</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535" y="130628"/>
            <a:ext cx="10515600" cy="653143"/>
          </a:xfrm>
        </p:spPr>
        <p:txBody>
          <a:bodyPr>
            <a:normAutofit fontScale="90000"/>
          </a:bodyPr>
          <a:lstStyle/>
          <a:p>
            <a:r>
              <a:rPr lang="en-GB" b="1" u="sng" dirty="0">
                <a:latin typeface="Times New Roman" panose="02020603050405020304" pitchFamily="18" charset="0"/>
                <a:cs typeface="Times New Roman" panose="02020603050405020304" pitchFamily="18" charset="0"/>
              </a:rPr>
              <a:t>Literature Review</a:t>
            </a:r>
          </a:p>
        </p:txBody>
      </p:sp>
      <p:graphicFrame>
        <p:nvGraphicFramePr>
          <p:cNvPr id="7" name="Content Placeholder 3">
            <a:extLst>
              <a:ext uri="{FF2B5EF4-FFF2-40B4-BE49-F238E27FC236}">
                <a16:creationId xmlns:a16="http://schemas.microsoft.com/office/drawing/2014/main" id="{8CCF5E17-36F4-CC5A-E7F8-21DCD7D2038D}"/>
              </a:ext>
            </a:extLst>
          </p:cNvPr>
          <p:cNvGraphicFramePr>
            <a:graphicFrameLocks noGrp="1"/>
          </p:cNvGraphicFramePr>
          <p:nvPr>
            <p:ph idx="1"/>
            <p:extLst>
              <p:ext uri="{D42A27DB-BD31-4B8C-83A1-F6EECF244321}">
                <p14:modId xmlns:p14="http://schemas.microsoft.com/office/powerpoint/2010/main" val="2331080588"/>
              </p:ext>
            </p:extLst>
          </p:nvPr>
        </p:nvGraphicFramePr>
        <p:xfrm>
          <a:off x="217924" y="783771"/>
          <a:ext cx="11756151" cy="5029203"/>
        </p:xfrm>
        <a:graphic>
          <a:graphicData uri="http://schemas.openxmlformats.org/drawingml/2006/table">
            <a:tbl>
              <a:tblPr firstRow="1" bandRow="1">
                <a:tableStyleId>{5C22544A-7EE6-4342-B048-85BDC9FD1C3A}</a:tableStyleId>
              </a:tblPr>
              <a:tblGrid>
                <a:gridCol w="2495807">
                  <a:extLst>
                    <a:ext uri="{9D8B030D-6E8A-4147-A177-3AD203B41FA5}">
                      <a16:colId xmlns:a16="http://schemas.microsoft.com/office/drawing/2014/main" val="1093918453"/>
                    </a:ext>
                  </a:extLst>
                </a:gridCol>
                <a:gridCol w="3143988">
                  <a:extLst>
                    <a:ext uri="{9D8B030D-6E8A-4147-A177-3AD203B41FA5}">
                      <a16:colId xmlns:a16="http://schemas.microsoft.com/office/drawing/2014/main" val="2408586725"/>
                    </a:ext>
                  </a:extLst>
                </a:gridCol>
                <a:gridCol w="1418082">
                  <a:extLst>
                    <a:ext uri="{9D8B030D-6E8A-4147-A177-3AD203B41FA5}">
                      <a16:colId xmlns:a16="http://schemas.microsoft.com/office/drawing/2014/main" val="4079704876"/>
                    </a:ext>
                  </a:extLst>
                </a:gridCol>
                <a:gridCol w="2349137">
                  <a:extLst>
                    <a:ext uri="{9D8B030D-6E8A-4147-A177-3AD203B41FA5}">
                      <a16:colId xmlns:a16="http://schemas.microsoft.com/office/drawing/2014/main" val="2001240537"/>
                    </a:ext>
                  </a:extLst>
                </a:gridCol>
                <a:gridCol w="2349137">
                  <a:extLst>
                    <a:ext uri="{9D8B030D-6E8A-4147-A177-3AD203B41FA5}">
                      <a16:colId xmlns:a16="http://schemas.microsoft.com/office/drawing/2014/main" val="714284442"/>
                    </a:ext>
                  </a:extLst>
                </a:gridCol>
              </a:tblGrid>
              <a:tr h="656276">
                <a:tc>
                  <a:txBody>
                    <a:bodyPr/>
                    <a:lstStyle/>
                    <a:p>
                      <a:r>
                        <a:rPr lang="en-IN" dirty="0"/>
                        <a:t>Title</a:t>
                      </a:r>
                    </a:p>
                  </a:txBody>
                  <a:tcPr/>
                </a:tc>
                <a:tc>
                  <a:txBody>
                    <a:bodyPr/>
                    <a:lstStyle/>
                    <a:p>
                      <a:r>
                        <a:rPr lang="en-IN" dirty="0"/>
                        <a:t>Author</a:t>
                      </a:r>
                    </a:p>
                  </a:txBody>
                  <a:tcPr/>
                </a:tc>
                <a:tc>
                  <a:txBody>
                    <a:bodyPr/>
                    <a:lstStyle/>
                    <a:p>
                      <a:r>
                        <a:rPr lang="en-IN" dirty="0"/>
                        <a:t>Year </a:t>
                      </a:r>
                    </a:p>
                  </a:txBody>
                  <a:tcPr/>
                </a:tc>
                <a:tc>
                  <a:txBody>
                    <a:bodyPr/>
                    <a:lstStyle/>
                    <a:p>
                      <a:r>
                        <a:rPr lang="en-IN" dirty="0"/>
                        <a:t>Advantages</a:t>
                      </a:r>
                    </a:p>
                  </a:txBody>
                  <a:tcPr/>
                </a:tc>
                <a:tc>
                  <a:txBody>
                    <a:bodyPr/>
                    <a:lstStyle/>
                    <a:p>
                      <a:r>
                        <a:rPr lang="en-IN" dirty="0"/>
                        <a:t>Drawbacks</a:t>
                      </a:r>
                    </a:p>
                  </a:txBody>
                  <a:tcPr/>
                </a:tc>
                <a:extLst>
                  <a:ext uri="{0D108BD9-81ED-4DB2-BD59-A6C34878D82A}">
                    <a16:rowId xmlns:a16="http://schemas.microsoft.com/office/drawing/2014/main" val="744744161"/>
                  </a:ext>
                </a:extLst>
              </a:tr>
              <a:tr h="4372927">
                <a:tc>
                  <a:txBody>
                    <a:bodyPr/>
                    <a:lstStyle/>
                    <a:p>
                      <a:r>
                        <a:rPr lang="en-US" sz="1800" kern="1200" dirty="0">
                          <a:solidFill>
                            <a:schemeClr val="dk1"/>
                          </a:solidFill>
                          <a:effectLst/>
                          <a:latin typeface="+mn-lt"/>
                          <a:ea typeface="+mn-ea"/>
                          <a:cs typeface="+mn-cs"/>
                        </a:rPr>
                        <a:t>The Effectiveness and Challenges of Online Learning for Secondary School Students – A Case Study</a:t>
                      </a:r>
                      <a:endParaRPr lang="en-IN" dirty="0"/>
                    </a:p>
                  </a:txBody>
                  <a:tcPr/>
                </a:tc>
                <a:tc>
                  <a:txBody>
                    <a:bodyPr/>
                    <a:lstStyle/>
                    <a:p>
                      <a:r>
                        <a:rPr lang="en-US" sz="1800" kern="1200" dirty="0">
                          <a:solidFill>
                            <a:schemeClr val="dk1"/>
                          </a:solidFill>
                          <a:effectLst/>
                          <a:latin typeface="+mn-lt"/>
                          <a:ea typeface="+mn-ea"/>
                          <a:cs typeface="+mn-cs"/>
                        </a:rPr>
                        <a:t>Zulaikha Mohd Basar1, Azlin Norhaini Mansor2 , Khairul Azhar Jamaludin3* , Bity Salwana Alias4</a:t>
                      </a:r>
                      <a:endParaRPr lang="en-IN" dirty="0"/>
                    </a:p>
                  </a:txBody>
                  <a:tcPr/>
                </a:tc>
                <a:tc>
                  <a:txBody>
                    <a:bodyPr/>
                    <a:lstStyle/>
                    <a:p>
                      <a:r>
                        <a:rPr lang="en-IN" dirty="0"/>
                        <a:t>2021</a:t>
                      </a:r>
                    </a:p>
                  </a:txBody>
                  <a:tcPr/>
                </a:tc>
                <a:tc>
                  <a:txBody>
                    <a:bodyPr/>
                    <a:lstStyle/>
                    <a:p>
                      <a:pPr marL="342900" lvl="0" indent="-342900" algn="l">
                        <a:buSzPts val="2000"/>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Student’s that are optimistic and enthusiastic will not experience e-learning as an obstacle to their academic success.</a:t>
                      </a:r>
                    </a:p>
                    <a:p>
                      <a:pPr marL="342900" lvl="0" indent="-342900" algn="l">
                        <a:buSzPts val="2000"/>
                        <a:buFont typeface="Symbol" panose="05050102010706020507" pitchFamily="18" charset="2"/>
                        <a:buChar char=""/>
                      </a:pPr>
                      <a:r>
                        <a:rPr lang="en-US" sz="1600" kern="1200" dirty="0">
                          <a:solidFill>
                            <a:schemeClr val="dk1"/>
                          </a:solidFill>
                          <a:effectLst/>
                          <a:latin typeface="+mn-lt"/>
                          <a:ea typeface="+mn-ea"/>
                          <a:cs typeface="+mn-cs"/>
                        </a:rPr>
                        <a:t>Online Learning is the best option to continue studies without depending on any other environment issues of the student.</a:t>
                      </a:r>
                      <a:endParaRPr lang="en-IN" sz="1600" dirty="0">
                        <a:effectLst/>
                        <a:latin typeface="Times New Roman" panose="02020603050405020304" pitchFamily="18" charset="0"/>
                        <a:ea typeface="Times New Roman" panose="02020603050405020304" pitchFamily="18" charset="0"/>
                      </a:endParaRPr>
                    </a:p>
                  </a:txBody>
                  <a:tcPr marL="114300" marR="114300" marT="0" marB="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effectLst/>
                          <a:latin typeface="+mn-lt"/>
                          <a:ea typeface="+mn-ea"/>
                          <a:cs typeface="+mn-cs"/>
                        </a:rPr>
                        <a:t>School curriculum should not be based on any particular platform or device usage for continuing their studies.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effectLst/>
                          <a:latin typeface="+mn-lt"/>
                          <a:ea typeface="+mn-ea"/>
                          <a:cs typeface="+mn-cs"/>
                        </a:rPr>
                        <a:t>Student’s personal motivation to gain knowledge leads to education success in their life. Students’ attitudes also influence the effectiveness of online learning.</a:t>
                      </a:r>
                      <a:endParaRPr lang="en-IN" sz="160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703732051"/>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535" y="130628"/>
            <a:ext cx="10515600" cy="653143"/>
          </a:xfrm>
        </p:spPr>
        <p:txBody>
          <a:bodyPr>
            <a:normAutofit fontScale="90000"/>
          </a:bodyPr>
          <a:lstStyle/>
          <a:p>
            <a:r>
              <a:rPr lang="en-GB" b="1" u="sng" dirty="0">
                <a:latin typeface="Times New Roman" panose="02020603050405020304" pitchFamily="18" charset="0"/>
                <a:cs typeface="Times New Roman" panose="02020603050405020304" pitchFamily="18" charset="0"/>
              </a:rPr>
              <a:t>Literature Review</a:t>
            </a:r>
          </a:p>
        </p:txBody>
      </p:sp>
      <p:graphicFrame>
        <p:nvGraphicFramePr>
          <p:cNvPr id="4" name="Content Placeholder 3">
            <a:extLst>
              <a:ext uri="{FF2B5EF4-FFF2-40B4-BE49-F238E27FC236}">
                <a16:creationId xmlns:a16="http://schemas.microsoft.com/office/drawing/2014/main" id="{9CA16A6E-A3EF-1638-4713-DE16C23FC594}"/>
              </a:ext>
            </a:extLst>
          </p:cNvPr>
          <p:cNvGraphicFramePr>
            <a:graphicFrameLocks noGrp="1"/>
          </p:cNvGraphicFramePr>
          <p:nvPr>
            <p:ph idx="1"/>
            <p:extLst>
              <p:ext uri="{D42A27DB-BD31-4B8C-83A1-F6EECF244321}">
                <p14:modId xmlns:p14="http://schemas.microsoft.com/office/powerpoint/2010/main" val="549128155"/>
              </p:ext>
            </p:extLst>
          </p:nvPr>
        </p:nvGraphicFramePr>
        <p:xfrm>
          <a:off x="228600" y="738507"/>
          <a:ext cx="11734799" cy="5120640"/>
        </p:xfrm>
        <a:graphic>
          <a:graphicData uri="http://schemas.openxmlformats.org/drawingml/2006/table">
            <a:tbl>
              <a:tblPr firstRow="1" bandRow="1">
                <a:tableStyleId>{5C22544A-7EE6-4342-B048-85BDC9FD1C3A}</a:tableStyleId>
              </a:tblPr>
              <a:tblGrid>
                <a:gridCol w="2483038">
                  <a:extLst>
                    <a:ext uri="{9D8B030D-6E8A-4147-A177-3AD203B41FA5}">
                      <a16:colId xmlns:a16="http://schemas.microsoft.com/office/drawing/2014/main" val="1093918453"/>
                    </a:ext>
                  </a:extLst>
                </a:gridCol>
                <a:gridCol w="3141074">
                  <a:extLst>
                    <a:ext uri="{9D8B030D-6E8A-4147-A177-3AD203B41FA5}">
                      <a16:colId xmlns:a16="http://schemas.microsoft.com/office/drawing/2014/main" val="2408586725"/>
                    </a:ext>
                  </a:extLst>
                </a:gridCol>
                <a:gridCol w="1416767">
                  <a:extLst>
                    <a:ext uri="{9D8B030D-6E8A-4147-A177-3AD203B41FA5}">
                      <a16:colId xmlns:a16="http://schemas.microsoft.com/office/drawing/2014/main" val="4079704876"/>
                    </a:ext>
                  </a:extLst>
                </a:gridCol>
                <a:gridCol w="2346960">
                  <a:extLst>
                    <a:ext uri="{9D8B030D-6E8A-4147-A177-3AD203B41FA5}">
                      <a16:colId xmlns:a16="http://schemas.microsoft.com/office/drawing/2014/main" val="2001240537"/>
                    </a:ext>
                  </a:extLst>
                </a:gridCol>
                <a:gridCol w="2346960">
                  <a:extLst>
                    <a:ext uri="{9D8B030D-6E8A-4147-A177-3AD203B41FA5}">
                      <a16:colId xmlns:a16="http://schemas.microsoft.com/office/drawing/2014/main" val="714284442"/>
                    </a:ext>
                  </a:extLst>
                </a:gridCol>
              </a:tblGrid>
              <a:tr h="353064">
                <a:tc>
                  <a:txBody>
                    <a:bodyPr/>
                    <a:lstStyle/>
                    <a:p>
                      <a:r>
                        <a:rPr lang="en-IN" dirty="0"/>
                        <a:t>Title</a:t>
                      </a:r>
                    </a:p>
                  </a:txBody>
                  <a:tcPr/>
                </a:tc>
                <a:tc>
                  <a:txBody>
                    <a:bodyPr/>
                    <a:lstStyle/>
                    <a:p>
                      <a:r>
                        <a:rPr lang="en-IN" dirty="0"/>
                        <a:t>Author</a:t>
                      </a:r>
                    </a:p>
                  </a:txBody>
                  <a:tcPr/>
                </a:tc>
                <a:tc>
                  <a:txBody>
                    <a:bodyPr/>
                    <a:lstStyle/>
                    <a:p>
                      <a:r>
                        <a:rPr lang="en-IN" dirty="0"/>
                        <a:t>Year </a:t>
                      </a:r>
                    </a:p>
                  </a:txBody>
                  <a:tcPr/>
                </a:tc>
                <a:tc>
                  <a:txBody>
                    <a:bodyPr/>
                    <a:lstStyle/>
                    <a:p>
                      <a:r>
                        <a:rPr lang="en-IN" dirty="0"/>
                        <a:t>Advantages</a:t>
                      </a:r>
                    </a:p>
                  </a:txBody>
                  <a:tcPr/>
                </a:tc>
                <a:tc>
                  <a:txBody>
                    <a:bodyPr/>
                    <a:lstStyle/>
                    <a:p>
                      <a:r>
                        <a:rPr lang="en-IN" dirty="0"/>
                        <a:t>Drawbacks</a:t>
                      </a:r>
                    </a:p>
                  </a:txBody>
                  <a:tcPr/>
                </a:tc>
                <a:extLst>
                  <a:ext uri="{0D108BD9-81ED-4DB2-BD59-A6C34878D82A}">
                    <a16:rowId xmlns:a16="http://schemas.microsoft.com/office/drawing/2014/main" val="744744161"/>
                  </a:ext>
                </a:extLst>
              </a:tr>
              <a:tr h="4730476">
                <a:tc>
                  <a:txBody>
                    <a:bodyPr/>
                    <a:lstStyle/>
                    <a:p>
                      <a:r>
                        <a:rPr lang="en-US" sz="1800" kern="1200" dirty="0">
                          <a:solidFill>
                            <a:schemeClr val="dk1"/>
                          </a:solidFill>
                          <a:effectLst/>
                          <a:latin typeface="+mn-lt"/>
                          <a:ea typeface="+mn-ea"/>
                          <a:cs typeface="+mn-cs"/>
                        </a:rPr>
                        <a:t>Online Education and Its Effective Practice: A Research Review</a:t>
                      </a:r>
                      <a:endParaRPr lang="en-IN" dirty="0"/>
                    </a:p>
                  </a:txBody>
                  <a:tcPr/>
                </a:tc>
                <a:tc>
                  <a:txBody>
                    <a:bodyPr/>
                    <a:lstStyle/>
                    <a:p>
                      <a:r>
                        <a:rPr lang="en-US" sz="1800" kern="1200" dirty="0">
                          <a:solidFill>
                            <a:schemeClr val="dk1"/>
                          </a:solidFill>
                          <a:effectLst/>
                          <a:latin typeface="+mn-lt"/>
                          <a:ea typeface="+mn-ea"/>
                          <a:cs typeface="+mn-cs"/>
                        </a:rPr>
                        <a:t>Anna Sun and </a:t>
                      </a:r>
                      <a:r>
                        <a:rPr lang="en-US" sz="1800" kern="1200" dirty="0" err="1">
                          <a:solidFill>
                            <a:schemeClr val="dk1"/>
                          </a:solidFill>
                          <a:effectLst/>
                          <a:latin typeface="+mn-lt"/>
                          <a:ea typeface="+mn-ea"/>
                          <a:cs typeface="+mn-cs"/>
                        </a:rPr>
                        <a:t>Xiufang</a:t>
                      </a:r>
                      <a:r>
                        <a:rPr lang="en-US" sz="1800" kern="1200" dirty="0">
                          <a:solidFill>
                            <a:schemeClr val="dk1"/>
                          </a:solidFill>
                          <a:effectLst/>
                          <a:latin typeface="+mn-lt"/>
                          <a:ea typeface="+mn-ea"/>
                          <a:cs typeface="+mn-cs"/>
                        </a:rPr>
                        <a:t> Chen Rowan University, Glassboro, NJ, USA</a:t>
                      </a:r>
                      <a:endParaRPr lang="en-IN" dirty="0"/>
                    </a:p>
                  </a:txBody>
                  <a:tcPr/>
                </a:tc>
                <a:tc>
                  <a:txBody>
                    <a:bodyPr/>
                    <a:lstStyle/>
                    <a:p>
                      <a:r>
                        <a:rPr lang="en-IN" dirty="0"/>
                        <a:t>2016</a:t>
                      </a:r>
                    </a:p>
                  </a:txBody>
                  <a:tcPr/>
                </a:tc>
                <a:tc>
                  <a:txBody>
                    <a:bodyPr/>
                    <a:lstStyle/>
                    <a:p>
                      <a:pPr marL="342900" lvl="0" indent="-342900" algn="l">
                        <a:buSzPts val="20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Increase access to learning and training.</a:t>
                      </a:r>
                    </a:p>
                    <a:p>
                      <a:pPr marL="342900" marR="0" lvl="0" indent="-342900" algn="l" defTabSz="914400" rtl="0" eaLnBrk="1" fontAlgn="auto" latinLnBrk="0" hangingPunct="1">
                        <a:lnSpc>
                          <a:spcPct val="100000"/>
                        </a:lnSpc>
                        <a:spcBef>
                          <a:spcPts val="0"/>
                        </a:spcBef>
                        <a:spcAft>
                          <a:spcPts val="0"/>
                        </a:spcAft>
                        <a:buClrTx/>
                        <a:buSzPts val="2000"/>
                        <a:buFont typeface="Symbol" panose="05050102010706020507" pitchFamily="18" charset="2"/>
                        <a:buChar char=""/>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Balance inequalities between age groups as some of the children/peoples are not able to complete their education during appropriate age due to financial, background or family issues.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marL="342900" lvl="0" indent="-342900" algn="l">
                        <a:buSzPts val="2000"/>
                        <a:buFont typeface="Symbol" panose="05050102010706020507" pitchFamily="18" charset="2"/>
                        <a:buChar char=""/>
                      </a:pPr>
                      <a:endParaRPr lang="en-IN" sz="2400" dirty="0">
                        <a:effectLst/>
                        <a:latin typeface="Times New Roman" panose="02020603050405020304" pitchFamily="18" charset="0"/>
                        <a:ea typeface="Times New Roman" panose="02020603050405020304" pitchFamily="18" charset="0"/>
                      </a:endParaRPr>
                    </a:p>
                  </a:txBody>
                  <a:tcPr marL="114300" marR="114300" marT="0" marB="0"/>
                </a:tc>
                <a:tc>
                  <a:txBody>
                    <a:bodyPr/>
                    <a:lstStyle/>
                    <a:p>
                      <a:pPr marL="342900" lvl="0" indent="-342900" algn="l">
                        <a:buSzPts val="20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Expanding access to education and training, especially for under served populations, can be expensive.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a:buSzPts val="20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Providing educational opportunities that are compatible with work and family responsibilities can be difficult, especially for students or adults.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3732051"/>
                  </a:ext>
                </a:extLst>
              </a:tr>
            </a:tbl>
          </a:graphicData>
        </a:graphic>
      </p:graphicFrame>
    </p:spTree>
    <p:extLst>
      <p:ext uri="{BB962C8B-B14F-4D97-AF65-F5344CB8AC3E}">
        <p14:creationId xmlns:p14="http://schemas.microsoft.com/office/powerpoint/2010/main" val="196477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9E2E-5637-8570-DC21-913EAF0F1A58}"/>
              </a:ext>
            </a:extLst>
          </p:cNvPr>
          <p:cNvSpPr>
            <a:spLocks noGrp="1"/>
          </p:cNvSpPr>
          <p:nvPr>
            <p:ph type="title"/>
          </p:nvPr>
        </p:nvSpPr>
        <p:spPr>
          <a:xfrm>
            <a:off x="391885" y="367164"/>
            <a:ext cx="10423071" cy="764950"/>
          </a:xfrm>
        </p:spPr>
        <p:txBody>
          <a:bodyPr>
            <a:normAutofit/>
          </a:bodyPr>
          <a:lstStyle/>
          <a:p>
            <a:r>
              <a:rPr lang="en-GB" sz="4000" b="1" u="sng" dirty="0">
                <a:latin typeface="Times New Roman" panose="02020603050405020304" pitchFamily="18" charset="0"/>
                <a:cs typeface="Times New Roman" panose="02020603050405020304" pitchFamily="18" charset="0"/>
              </a:rPr>
              <a:t>Research Gaps Identified</a:t>
            </a:r>
            <a:endParaRPr lang="en-IN" sz="4000" u="sng" dirty="0"/>
          </a:p>
        </p:txBody>
      </p:sp>
      <p:sp>
        <p:nvSpPr>
          <p:cNvPr id="3" name="Content Placeholder 2">
            <a:extLst>
              <a:ext uri="{FF2B5EF4-FFF2-40B4-BE49-F238E27FC236}">
                <a16:creationId xmlns:a16="http://schemas.microsoft.com/office/drawing/2014/main" id="{AB5E9EC1-E848-96D0-D3B7-FD96CEA2DF5C}"/>
              </a:ext>
            </a:extLst>
          </p:cNvPr>
          <p:cNvSpPr>
            <a:spLocks noGrp="1"/>
          </p:cNvSpPr>
          <p:nvPr>
            <p:ph idx="1"/>
          </p:nvPr>
        </p:nvSpPr>
        <p:spPr>
          <a:xfrm>
            <a:off x="299357" y="1301298"/>
            <a:ext cx="11593285" cy="4833257"/>
          </a:xfrm>
        </p:spPr>
        <p:txBody>
          <a:bodyPr>
            <a:noAutofit/>
          </a:bodyPr>
          <a:lstStyle/>
          <a:p>
            <a:pPr algn="l"/>
            <a:r>
              <a:rPr lang="en-GB" sz="2400" b="0" i="0" dirty="0">
                <a:effectLst/>
                <a:latin typeface="Times New Roman" panose="02020603050405020304" pitchFamily="18" charset="0"/>
                <a:cs typeface="Times New Roman" panose="02020603050405020304" pitchFamily="18" charset="0"/>
              </a:rPr>
              <a:t>In current research methods, there's a gap in integrating an AI Chatbot for instant answers, leveraging Google's knowledge and personal notes. Traditional methods, like manual searches, can be time-consuming and less accurate. The proposed AI Chatbot, powered by advanced algorithms, seeks to bridge this gap by offering a seamless, efficient solution for instant information retrieval, using natural language processing and continuous learning from user interactions.</a:t>
            </a:r>
          </a:p>
          <a:p>
            <a:pPr algn="l"/>
            <a:r>
              <a:rPr lang="en-GB" sz="2400" b="0" i="0" dirty="0">
                <a:effectLst/>
                <a:latin typeface="Times New Roman" panose="02020603050405020304" pitchFamily="18" charset="0"/>
                <a:cs typeface="Times New Roman" panose="02020603050405020304" pitchFamily="18" charset="0"/>
              </a:rPr>
              <a:t>The integration of AI Chatbot capabilities with Google and personal notes addresses this research gap, promising a faster, more accurate, and convenient research process. This innovative approach leverages AI and natural language processing, creating an effective solution for providing instant answers from Google, ultimately enhancing the overall efficiency of information retrieval.</a:t>
            </a:r>
          </a:p>
          <a:p>
            <a:pPr marL="0" indent="0" algn="just">
              <a:lnSpc>
                <a:spcPct val="150000"/>
              </a:lnSpc>
              <a:buNone/>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3181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50371"/>
            <a:ext cx="10515600" cy="718457"/>
          </a:xfrm>
        </p:spPr>
        <p:txBody>
          <a:bodyPr>
            <a:normAutofit/>
          </a:bodyPr>
          <a:lstStyle/>
          <a:p>
            <a:r>
              <a:rPr lang="en-GB" sz="4000" b="1" u="sng" dirty="0">
                <a:latin typeface="Times New Roman" panose="02020603050405020304" pitchFamily="18" charset="0"/>
                <a:cs typeface="Times New Roman" panose="02020603050405020304" pitchFamily="18" charset="0"/>
              </a:rPr>
              <a:t>Research Gaps Identified</a:t>
            </a:r>
          </a:p>
        </p:txBody>
      </p:sp>
      <p:sp>
        <p:nvSpPr>
          <p:cNvPr id="3" name="Content Placeholder 2"/>
          <p:cNvSpPr>
            <a:spLocks noGrp="1"/>
          </p:cNvSpPr>
          <p:nvPr>
            <p:ph idx="1"/>
          </p:nvPr>
        </p:nvSpPr>
        <p:spPr>
          <a:xfrm>
            <a:off x="342900" y="1045029"/>
            <a:ext cx="11506200" cy="4528457"/>
          </a:xfrm>
        </p:spPr>
        <p:txBody>
          <a:bodyPr>
            <a:noAutofit/>
          </a:bodyPr>
          <a:lstStyle/>
          <a:p>
            <a:pPr algn="just">
              <a:lnSpc>
                <a:spcPct val="150000"/>
              </a:lnSpc>
            </a:pPr>
            <a:r>
              <a:rPr lang="en-US" sz="2000" b="1" dirty="0">
                <a:effectLst/>
                <a:latin typeface="Times New Roman" panose="02020603050405020304" pitchFamily="18" charset="0"/>
                <a:ea typeface="Times New Roman" panose="02020603050405020304" pitchFamily="18" charset="0"/>
              </a:rPr>
              <a:t>Integration of emerging technologies:</a:t>
            </a:r>
            <a:r>
              <a:rPr lang="en-US" sz="2000" dirty="0">
                <a:effectLst/>
                <a:latin typeface="Times New Roman" panose="02020603050405020304" pitchFamily="18" charset="0"/>
                <a:ea typeface="Times New Roman" panose="02020603050405020304" pitchFamily="18" charset="0"/>
              </a:rPr>
              <a:t> Research can focus on exploring the integration of emerging technologies such as virtual reality (VR), augmented reality (AR), or artificial intelligence (AI) into educational platforms.</a:t>
            </a:r>
            <a:endParaRPr lang="en-US" sz="2000" b="1" dirty="0">
              <a:effectLst/>
              <a:latin typeface="Times New Roman" panose="02020603050405020304" pitchFamily="18" charset="0"/>
              <a:ea typeface="Times New Roman" panose="02020603050405020304" pitchFamily="18" charset="0"/>
            </a:endParaRPr>
          </a:p>
          <a:p>
            <a:pPr algn="just">
              <a:lnSpc>
                <a:spcPct val="150000"/>
              </a:lnSpc>
            </a:pPr>
            <a:r>
              <a:rPr lang="en-US" sz="2000" b="1" dirty="0">
                <a:effectLst/>
                <a:latin typeface="Times New Roman" panose="02020603050405020304" pitchFamily="18" charset="0"/>
                <a:ea typeface="Times New Roman" panose="02020603050405020304" pitchFamily="18" charset="0"/>
              </a:rPr>
              <a:t>Structured learning:</a:t>
            </a:r>
            <a:r>
              <a:rPr lang="en-US" sz="2000" dirty="0">
                <a:effectLst/>
                <a:latin typeface="Times New Roman" panose="02020603050405020304" pitchFamily="18" charset="0"/>
                <a:ea typeface="Times New Roman" panose="02020603050405020304" pitchFamily="18" charset="0"/>
              </a:rPr>
              <a:t> Further research is required to investigate methods for organizing and creating educational content on </a:t>
            </a:r>
            <a:r>
              <a:rPr lang="en-US" sz="2000" dirty="0">
                <a:latin typeface="Times New Roman" panose="02020603050405020304" pitchFamily="18" charset="0"/>
                <a:ea typeface="Times New Roman" panose="02020603050405020304" pitchFamily="18" charset="0"/>
              </a:rPr>
              <a:t>the </a:t>
            </a:r>
            <a:r>
              <a:rPr lang="en-US" sz="2000" dirty="0">
                <a:effectLst/>
                <a:latin typeface="Times New Roman" panose="02020603050405020304" pitchFamily="18" charset="0"/>
                <a:ea typeface="Times New Roman" panose="02020603050405020304" pitchFamily="18" charset="0"/>
              </a:rPr>
              <a:t>platform to provide a more structured learning experience.</a:t>
            </a:r>
          </a:p>
          <a:p>
            <a:pPr algn="just">
              <a:lnSpc>
                <a:spcPct val="150000"/>
              </a:lnSpc>
            </a:pPr>
            <a:r>
              <a:rPr lang="en-US" sz="2000" b="1" dirty="0">
                <a:effectLst/>
                <a:latin typeface="Times New Roman" panose="02020603050405020304" pitchFamily="18" charset="0"/>
                <a:ea typeface="Times New Roman" panose="02020603050405020304" pitchFamily="18" charset="0"/>
              </a:rPr>
              <a:t>Enhancing interactivity:</a:t>
            </a:r>
            <a:r>
              <a:rPr lang="en-US" sz="2000" dirty="0">
                <a:effectLst/>
                <a:latin typeface="Times New Roman" panose="02020603050405020304" pitchFamily="18" charset="0"/>
                <a:ea typeface="Times New Roman" panose="02020603050405020304" pitchFamily="18" charset="0"/>
              </a:rPr>
              <a:t> Research is needed to explore ways to introduce more interactivity in YouTube videos or any other platform, such as embedded quizzes, interactive transcripts, or real-time discussions.</a:t>
            </a:r>
          </a:p>
          <a:p>
            <a:pPr algn="just">
              <a:lnSpc>
                <a:spcPct val="150000"/>
              </a:lnSpc>
            </a:pPr>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Mitigating distractions:</a:t>
            </a:r>
            <a:r>
              <a:rPr lang="en-US" sz="2000" dirty="0">
                <a:effectLst/>
                <a:latin typeface="Times New Roman" panose="02020603050405020304" pitchFamily="18" charset="0"/>
                <a:ea typeface="Times New Roman" panose="02020603050405020304" pitchFamily="18" charset="0"/>
              </a:rPr>
              <a:t> Further research is required to develop algorithms or content filtering mechanisms that reduce distractions and unrelated content recommendations on th</a:t>
            </a:r>
            <a:r>
              <a:rPr lang="en-US" sz="2000" dirty="0">
                <a:latin typeface="Times New Roman" panose="02020603050405020304" pitchFamily="18" charset="0"/>
                <a:ea typeface="Times New Roman" panose="02020603050405020304" pitchFamily="18" charset="0"/>
              </a:rPr>
              <a:t>e </a:t>
            </a:r>
            <a:r>
              <a:rPr lang="en-US" sz="2000" dirty="0">
                <a:effectLst/>
                <a:latin typeface="Times New Roman" panose="02020603050405020304" pitchFamily="18" charset="0"/>
                <a:ea typeface="Times New Roman" panose="02020603050405020304" pitchFamily="18" charset="0"/>
              </a:rPr>
              <a:t>platform. </a:t>
            </a:r>
            <a:endParaRPr lang="en-IN" sz="2000" dirty="0"/>
          </a:p>
          <a:p>
            <a:pPr algn="just">
              <a:lnSpc>
                <a:spcPct val="150000"/>
              </a:lnSpc>
            </a:pPr>
            <a:endParaRPr lang="en-IN" sz="2000" dirty="0">
              <a:effectLst/>
              <a:latin typeface="Times New Roman" panose="02020603050405020304" pitchFamily="18" charset="0"/>
              <a:ea typeface="Times New Roman" panose="02020603050405020304" pitchFamily="18" charset="0"/>
            </a:endParaRPr>
          </a:p>
          <a:p>
            <a:pPr marL="0" indent="0">
              <a:buNone/>
            </a:pPr>
            <a:endParaRPr lang="en-GB" sz="2000" dirty="0"/>
          </a:p>
        </p:txBody>
      </p:sp>
    </p:spTree>
    <p:extLst>
      <p:ext uri="{BB962C8B-B14F-4D97-AF65-F5344CB8AC3E}">
        <p14:creationId xmlns:p14="http://schemas.microsoft.com/office/powerpoint/2010/main" val="254712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894" y="387221"/>
            <a:ext cx="10515600" cy="718457"/>
          </a:xfrm>
        </p:spPr>
        <p:txBody>
          <a:bodyPr>
            <a:normAutofit/>
          </a:bodyPr>
          <a:lstStyle/>
          <a:p>
            <a:r>
              <a:rPr lang="en-GB" sz="4000" b="1" u="sng" dirty="0">
                <a:latin typeface="Times New Roman" panose="02020603050405020304" pitchFamily="18" charset="0"/>
                <a:cs typeface="Times New Roman" panose="02020603050405020304" pitchFamily="18" charset="0"/>
              </a:rPr>
              <a:t>Research Gaps Identified</a:t>
            </a:r>
          </a:p>
        </p:txBody>
      </p:sp>
      <p:sp>
        <p:nvSpPr>
          <p:cNvPr id="3" name="Content Placeholder 2"/>
          <p:cNvSpPr>
            <a:spLocks noGrp="1"/>
          </p:cNvSpPr>
          <p:nvPr>
            <p:ph idx="1"/>
          </p:nvPr>
        </p:nvSpPr>
        <p:spPr>
          <a:xfrm>
            <a:off x="744894" y="1144490"/>
            <a:ext cx="10515600" cy="4967060"/>
          </a:xfrm>
        </p:spPr>
        <p:txBody>
          <a:bodyPr>
            <a:normAutofit/>
          </a:bodyPr>
          <a:lstStyle/>
          <a:p>
            <a:pPr algn="just">
              <a:lnSpc>
                <a:spcPct val="150000"/>
              </a:lnSpc>
            </a:pPr>
            <a:r>
              <a:rPr lang="en-US" sz="2400" b="1" dirty="0">
                <a:effectLst/>
                <a:latin typeface="Times New Roman" panose="02020603050405020304" pitchFamily="18" charset="0"/>
                <a:ea typeface="Times New Roman" panose="02020603050405020304" pitchFamily="18" charset="0"/>
              </a:rPr>
              <a:t>Subscription-based models: </a:t>
            </a:r>
            <a:r>
              <a:rPr lang="en-US" sz="2400" dirty="0">
                <a:effectLst/>
                <a:latin typeface="Times New Roman" panose="02020603050405020304" pitchFamily="18" charset="0"/>
                <a:ea typeface="Times New Roman" panose="02020603050405020304" pitchFamily="18" charset="0"/>
              </a:rPr>
              <a:t>Further research is required to explore the feasibility and effectiveness of subscription-based models on online learning platforms like Udemy or any other platform.</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b="1" dirty="0">
                <a:effectLst/>
                <a:latin typeface="Times New Roman" panose="02020603050405020304" pitchFamily="18" charset="0"/>
                <a:ea typeface="Times New Roman" panose="02020603050405020304" pitchFamily="18" charset="0"/>
              </a:rPr>
              <a:t>Affordability and cost-effectiveness:</a:t>
            </a:r>
            <a:r>
              <a:rPr lang="en-US" sz="2400" dirty="0">
                <a:effectLst/>
                <a:latin typeface="Times New Roman" panose="02020603050405020304" pitchFamily="18" charset="0"/>
                <a:ea typeface="Times New Roman" panose="02020603050405020304" pitchFamily="18" charset="0"/>
              </a:rPr>
              <a:t> Research is needed to investigate alternative pricing strategies on Udemy or any other platform that provide more cost-effective options for learners. </a:t>
            </a:r>
          </a:p>
          <a:p>
            <a:pPr algn="just">
              <a:lnSpc>
                <a:spcPct val="150000"/>
              </a:lnSpc>
            </a:pPr>
            <a:endParaRPr lang="en-GB" dirty="0"/>
          </a:p>
        </p:txBody>
      </p:sp>
    </p:spTree>
    <p:extLst>
      <p:ext uri="{BB962C8B-B14F-4D97-AF65-F5344CB8AC3E}">
        <p14:creationId xmlns:p14="http://schemas.microsoft.com/office/powerpoint/2010/main" val="219992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C2235-9370-A0A3-B5CE-5F4979F3BE66}"/>
              </a:ext>
            </a:extLst>
          </p:cNvPr>
          <p:cNvSpPr>
            <a:spLocks noGrp="1"/>
          </p:cNvSpPr>
          <p:nvPr>
            <p:ph type="title"/>
          </p:nvPr>
        </p:nvSpPr>
        <p:spPr>
          <a:xfrm>
            <a:off x="402771" y="0"/>
            <a:ext cx="10515600" cy="1325563"/>
          </a:xfrm>
        </p:spPr>
        <p:txBody>
          <a:bodyPr>
            <a:normAutofit/>
          </a:bodyPr>
          <a:lstStyle/>
          <a:p>
            <a:r>
              <a:rPr lang="en-GB" sz="4000" b="1" u="sng" dirty="0">
                <a:latin typeface="Times New Roman" panose="02020603050405020304" pitchFamily="18" charset="0"/>
                <a:cs typeface="Times New Roman" panose="02020603050405020304" pitchFamily="18" charset="0"/>
              </a:rPr>
              <a:t>Proposed Methodology</a:t>
            </a:r>
            <a:endParaRPr lang="en-IN" sz="4000" u="sng" dirty="0"/>
          </a:p>
        </p:txBody>
      </p:sp>
      <p:sp>
        <p:nvSpPr>
          <p:cNvPr id="3" name="Content Placeholder 2">
            <a:extLst>
              <a:ext uri="{FF2B5EF4-FFF2-40B4-BE49-F238E27FC236}">
                <a16:creationId xmlns:a16="http://schemas.microsoft.com/office/drawing/2014/main" id="{978912AF-CF18-6068-3B66-E818C2D27D80}"/>
              </a:ext>
            </a:extLst>
          </p:cNvPr>
          <p:cNvSpPr>
            <a:spLocks noGrp="1"/>
          </p:cNvSpPr>
          <p:nvPr>
            <p:ph idx="1"/>
          </p:nvPr>
        </p:nvSpPr>
        <p:spPr>
          <a:xfrm>
            <a:off x="288471" y="1325563"/>
            <a:ext cx="11615058" cy="4618717"/>
          </a:xfrm>
        </p:spPr>
        <p:txBody>
          <a:bodyPr>
            <a:normAutofit/>
          </a:bodyPr>
          <a:lstStyle/>
          <a:p>
            <a:pPr algn="l"/>
            <a:r>
              <a:rPr lang="en-US" sz="2400" b="1" dirty="0">
                <a:effectLst/>
                <a:latin typeface="Times New Roman" panose="02020603050405020304" pitchFamily="18" charset="0"/>
                <a:ea typeface="Times New Roman" panose="02020603050405020304" pitchFamily="18" charset="0"/>
              </a:rPr>
              <a:t>Utilization of AI: </a:t>
            </a:r>
            <a:r>
              <a:rPr lang="en-GB" sz="2400" b="0" i="0" dirty="0">
                <a:effectLst/>
                <a:latin typeface="Times New Roman" panose="02020603050405020304" pitchFamily="18" charset="0"/>
                <a:cs typeface="Times New Roman" panose="02020603050405020304" pitchFamily="18" charset="0"/>
              </a:rPr>
              <a:t>The integration of an AI chatbot in education offers swift problem-solving assistance to students, leveraging artificial intelligence and natural language processing. Acting as a virtual assistant, the chatbot provides immediate answers and guidance, fostering an uninterrupted learning experience. With the ability to comprehend and respond accurately to student queries, it utilizes diverse resources for comprehensive and reliable information, promoting efficient problem-solving within the learning environment.</a:t>
            </a:r>
          </a:p>
          <a:p>
            <a:pPr algn="l"/>
            <a:r>
              <a:rPr lang="en-GB" sz="2400" b="0" i="0" dirty="0">
                <a:effectLst/>
                <a:latin typeface="Times New Roman" panose="02020603050405020304" pitchFamily="18" charset="0"/>
                <a:cs typeface="Times New Roman" panose="02020603050405020304" pitchFamily="18" charset="0"/>
              </a:rPr>
              <a:t>By incorporating this AI chatbot, students gain instant problem-solving support, facilitating efficient progress in their studies and encouraging self-directed learning. The chatbot's real-time availability not only saves time but also empowers students to take control of their educational journey, ensuring continuous access to accurate and relevant information for enhanced learning experiences.</a:t>
            </a:r>
          </a:p>
          <a:p>
            <a:pPr algn="just">
              <a:lnSpc>
                <a:spcPct val="150000"/>
              </a:lnSpc>
            </a:pPr>
            <a:endParaRPr lang="en-IN" dirty="0"/>
          </a:p>
        </p:txBody>
      </p:sp>
    </p:spTree>
    <p:extLst>
      <p:ext uri="{BB962C8B-B14F-4D97-AF65-F5344CB8AC3E}">
        <p14:creationId xmlns:p14="http://schemas.microsoft.com/office/powerpoint/2010/main" val="3628897643"/>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1148</TotalTime>
  <Words>3100</Words>
  <Application>Microsoft Office PowerPoint</Application>
  <PresentationFormat>Widescreen</PresentationFormat>
  <Paragraphs>156</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Symbol</vt:lpstr>
      <vt:lpstr>Times New Roman</vt:lpstr>
      <vt:lpstr>Verdana</vt:lpstr>
      <vt:lpstr>Wingdings</vt:lpstr>
      <vt:lpstr>Presidency University 45 Yrs</vt:lpstr>
      <vt:lpstr>LIVE SCHOOL FOR WORLD CLASS FREE EDUCATION</vt:lpstr>
      <vt:lpstr>Problem Statement</vt:lpstr>
      <vt:lpstr>Introduction</vt:lpstr>
      <vt:lpstr>Literature Review</vt:lpstr>
      <vt:lpstr>Literature Review</vt:lpstr>
      <vt:lpstr>Research Gaps Identified</vt:lpstr>
      <vt:lpstr>Research Gaps Identified</vt:lpstr>
      <vt:lpstr>Research Gaps Identified</vt:lpstr>
      <vt:lpstr>Proposed Methodology</vt:lpstr>
      <vt:lpstr>Proposed Methodology</vt:lpstr>
      <vt:lpstr>Proposed Methodology</vt:lpstr>
      <vt:lpstr>Objectives</vt:lpstr>
      <vt:lpstr>Objectives</vt:lpstr>
      <vt:lpstr>System Design &amp; Implementation</vt:lpstr>
      <vt:lpstr>System Design &amp; Implementation</vt:lpstr>
      <vt:lpstr>Timeline of Project</vt:lpstr>
      <vt:lpstr>Outcomes / Results Obtained</vt:lpstr>
      <vt:lpstr>Outcomes / Results Obtained</vt:lpstr>
      <vt:lpstr>Results and Discussions</vt:lpstr>
      <vt:lpstr>Conclusion</vt:lpstr>
      <vt:lpstr>References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lubna tabassum</cp:lastModifiedBy>
  <cp:revision>60</cp:revision>
  <dcterms:created xsi:type="dcterms:W3CDTF">2023-03-16T03:26:27Z</dcterms:created>
  <dcterms:modified xsi:type="dcterms:W3CDTF">2024-01-12T16:49:33Z</dcterms:modified>
</cp:coreProperties>
</file>