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76" r:id="rId2"/>
    <p:sldId id="258" r:id="rId3"/>
    <p:sldId id="259" r:id="rId4"/>
    <p:sldId id="272" r:id="rId5"/>
    <p:sldId id="260" r:id="rId6"/>
    <p:sldId id="273" r:id="rId7"/>
    <p:sldId id="261" r:id="rId8"/>
    <p:sldId id="274" r:id="rId9"/>
    <p:sldId id="262" r:id="rId10"/>
    <p:sldId id="270" r:id="rId11"/>
    <p:sldId id="264" r:id="rId12"/>
    <p:sldId id="271" r:id="rId13"/>
    <p:sldId id="265" r:id="rId14"/>
    <p:sldId id="267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reel/CyU2K3jP-5B/?igshidMzRlODBiNWFlZA==" TargetMode="External"/><Relationship Id="rId2" Type="http://schemas.openxmlformats.org/officeDocument/2006/relationships/hyperlink" Target="https://www.instagram.com/__britannia__01/?igshid=MzRlODBiNWFlZA==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stagram.com/reel/CyU2K3jP-5B/?igshid=MzRlODBiNWFlZA==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s/aGlnaGxpZ2h0OjE3OTk1MzQxOTA1MjA2MDE4?story_media_id=3211769165509383697_55707220483&amp;igshid=MzRlODBiNWFlZA==" TargetMode="External"/><Relationship Id="rId2" Type="http://schemas.openxmlformats.org/officeDocument/2006/relationships/hyperlink" Target="https://www.instagram.com/stories/__britannia__01/3211769165509383697/?utm_source=ig_story_item_share&amp;igshid=MTc4MmM1YmI2Ng%3D%3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stagram.com/s/aGlnaGxpZ2h0OjE3OTE2MTkyNTI0ODA3NjI2?story_media_id=3212432592833730523_55707220483&amp;igshid=MzRlODBiNWFlZA==" TargetMode="External"/><Relationship Id="rId4" Type="http://schemas.openxmlformats.org/officeDocument/2006/relationships/hyperlink" Target="https://instagram.com/stories/__britannia__01/3212432592833730523?utm_source=ig_story_item_share&amp;igshid=MTc4MmM1YmI2Ng==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007A-4829-8D64-324F-786159A4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240453"/>
            <a:ext cx="8991600" cy="1645920"/>
          </a:xfrm>
        </p:spPr>
        <p:txBody>
          <a:bodyPr/>
          <a:lstStyle/>
          <a:p>
            <a:r>
              <a:rPr lang="en-US" dirty="0"/>
              <a:t>DIGITAL MARKETING PHASE 2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F18E0-A0E3-4BAC-9FFE-64DE0ADF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763" y="2956465"/>
            <a:ext cx="6801612" cy="1265082"/>
          </a:xfrm>
        </p:spPr>
        <p:txBody>
          <a:bodyPr>
            <a:normAutofit/>
          </a:bodyPr>
          <a:lstStyle/>
          <a:p>
            <a:r>
              <a:rPr lang="en-US" sz="6600" b="1" u="sng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BRITANNIA</a:t>
            </a:r>
            <a:endParaRPr lang="en-IN" sz="6600" b="1" u="sng" dirty="0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1D758-9411-DEF2-227E-EBC770D3BF47}"/>
              </a:ext>
            </a:extLst>
          </p:cNvPr>
          <p:cNvSpPr txBox="1"/>
          <p:nvPr/>
        </p:nvSpPr>
        <p:spPr>
          <a:xfrm>
            <a:off x="7954392" y="4838330"/>
            <a:ext cx="4237608" cy="1225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S.HYDERBASHA (TL) </a:t>
            </a:r>
          </a:p>
          <a:p>
            <a:r>
              <a:rPr lang="en-US" b="1" i="1" dirty="0">
                <a:solidFill>
                  <a:srgbClr val="00B0F0"/>
                </a:solidFill>
              </a:rPr>
              <a:t>T. URMIKADEVI</a:t>
            </a:r>
          </a:p>
          <a:p>
            <a:r>
              <a:rPr lang="en-US" b="1" i="1" dirty="0">
                <a:solidFill>
                  <a:srgbClr val="00B0F0"/>
                </a:solidFill>
              </a:rPr>
              <a:t>ANKITHA YADAV</a:t>
            </a:r>
          </a:p>
          <a:p>
            <a:r>
              <a:rPr lang="en-US" b="1" i="1" dirty="0">
                <a:solidFill>
                  <a:srgbClr val="00B0F0"/>
                </a:solidFill>
              </a:rPr>
              <a:t>B.SAMYUKTHA</a:t>
            </a:r>
            <a:endParaRPr lang="en-IN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0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610A-A66F-29FE-FC86-F3195E42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SEO</a:t>
            </a:r>
            <a:r>
              <a:rPr lang="en-US" dirty="0"/>
              <a:t> </a:t>
            </a:r>
            <a:r>
              <a:rPr lang="en-US" sz="4800" dirty="0"/>
              <a:t>audit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BE7E78D-C16B-E09E-4DDB-23BC001FD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311" y="2346918"/>
            <a:ext cx="5250898" cy="4378161"/>
          </a:xfr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A7E4DEF-944A-30E8-B636-D21735C91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93" y="2346918"/>
            <a:ext cx="5250896" cy="421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60E6-C3F8-34F8-27C5-C98DC920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Keyword research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46020C-4941-DA90-7579-3F1DCB6F1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303" y="2435291"/>
            <a:ext cx="9422460" cy="3993502"/>
          </a:xfrm>
        </p:spPr>
      </p:pic>
    </p:spTree>
    <p:extLst>
      <p:ext uri="{BB962C8B-B14F-4D97-AF65-F5344CB8AC3E}">
        <p14:creationId xmlns:p14="http://schemas.microsoft.com/office/powerpoint/2010/main" val="129484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9C18-21AB-3FA2-3EBB-87DB7D17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On page</a:t>
            </a:r>
            <a:r>
              <a:rPr lang="en-US" dirty="0"/>
              <a:t> </a:t>
            </a:r>
            <a:r>
              <a:rPr lang="en-US" sz="4800" dirty="0"/>
              <a:t>optimization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6435A-3C16-91C6-9E68-92D6BEFF5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263" y="2346158"/>
            <a:ext cx="4852737" cy="40787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C3FF7-20C1-0DDD-D28E-8429F07A8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6158"/>
            <a:ext cx="4943475" cy="407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62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84E7-6BC2-6453-82B0-1B98C872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Content</a:t>
            </a:r>
            <a:r>
              <a:rPr lang="en-US" dirty="0"/>
              <a:t> </a:t>
            </a:r>
            <a:r>
              <a:rPr lang="en-US" sz="3200" dirty="0"/>
              <a:t>idea</a:t>
            </a:r>
            <a:r>
              <a:rPr lang="en-US" dirty="0"/>
              <a:t> </a:t>
            </a:r>
            <a:r>
              <a:rPr lang="en-US" sz="3200" dirty="0"/>
              <a:t>and</a:t>
            </a:r>
            <a:r>
              <a:rPr lang="en-US" dirty="0"/>
              <a:t> </a:t>
            </a:r>
            <a:r>
              <a:rPr lang="en-US" sz="3200" dirty="0"/>
              <a:t>marketing</a:t>
            </a:r>
            <a:r>
              <a:rPr lang="en-US" dirty="0"/>
              <a:t> </a:t>
            </a:r>
            <a:r>
              <a:rPr lang="en-US" sz="3200" dirty="0"/>
              <a:t>strategies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99FD-9FAF-B734-ABB1-BCD44D27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231" y="2448188"/>
            <a:ext cx="7945633" cy="3291840"/>
          </a:xfrm>
        </p:spPr>
        <p:txBody>
          <a:bodyPr/>
          <a:lstStyle/>
          <a:p>
            <a:r>
              <a:rPr lang="en-US" dirty="0"/>
              <a:t>CONTENT CALENDER :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7FF516-C9CC-D7EB-640A-57761D6BF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50095"/>
              </p:ext>
            </p:extLst>
          </p:nvPr>
        </p:nvGraphicFramePr>
        <p:xfrm>
          <a:off x="656948" y="3258105"/>
          <a:ext cx="11168105" cy="29699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3322">
                  <a:extLst>
                    <a:ext uri="{9D8B030D-6E8A-4147-A177-3AD203B41FA5}">
                      <a16:colId xmlns:a16="http://schemas.microsoft.com/office/drawing/2014/main" val="1034652419"/>
                    </a:ext>
                  </a:extLst>
                </a:gridCol>
                <a:gridCol w="1523119">
                  <a:extLst>
                    <a:ext uri="{9D8B030D-6E8A-4147-A177-3AD203B41FA5}">
                      <a16:colId xmlns:a16="http://schemas.microsoft.com/office/drawing/2014/main" val="216894121"/>
                    </a:ext>
                  </a:extLst>
                </a:gridCol>
                <a:gridCol w="1589714">
                  <a:extLst>
                    <a:ext uri="{9D8B030D-6E8A-4147-A177-3AD203B41FA5}">
                      <a16:colId xmlns:a16="http://schemas.microsoft.com/office/drawing/2014/main" val="4032668859"/>
                    </a:ext>
                  </a:extLst>
                </a:gridCol>
                <a:gridCol w="2125441">
                  <a:extLst>
                    <a:ext uri="{9D8B030D-6E8A-4147-A177-3AD203B41FA5}">
                      <a16:colId xmlns:a16="http://schemas.microsoft.com/office/drawing/2014/main" val="2641330015"/>
                    </a:ext>
                  </a:extLst>
                </a:gridCol>
                <a:gridCol w="1862459">
                  <a:extLst>
                    <a:ext uri="{9D8B030D-6E8A-4147-A177-3AD203B41FA5}">
                      <a16:colId xmlns:a16="http://schemas.microsoft.com/office/drawing/2014/main" val="54842339"/>
                    </a:ext>
                  </a:extLst>
                </a:gridCol>
                <a:gridCol w="1051900">
                  <a:extLst>
                    <a:ext uri="{9D8B030D-6E8A-4147-A177-3AD203B41FA5}">
                      <a16:colId xmlns:a16="http://schemas.microsoft.com/office/drawing/2014/main" val="1843431968"/>
                    </a:ext>
                  </a:extLst>
                </a:gridCol>
                <a:gridCol w="1522150">
                  <a:extLst>
                    <a:ext uri="{9D8B030D-6E8A-4147-A177-3AD203B41FA5}">
                      <a16:colId xmlns:a16="http://schemas.microsoft.com/office/drawing/2014/main" val="3907239862"/>
                    </a:ext>
                  </a:extLst>
                </a:gridCol>
              </a:tblGrid>
              <a:tr h="521498"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404290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97519"/>
                  </a:ext>
                </a:extLst>
              </a:tr>
              <a:tr h="521498">
                <a:tc>
                  <a:txBody>
                    <a:bodyPr/>
                    <a:lstStyle/>
                    <a:p>
                      <a:r>
                        <a:rPr lang="en-US" sz="1200" dirty="0"/>
                        <a:t>Created content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blogs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Post uploading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webinar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Updated blogs</a:t>
                      </a:r>
                      <a:r>
                        <a:rPr lang="en-IN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Group engagement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Product launch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60542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025970"/>
                  </a:ext>
                </a:extLst>
              </a:tr>
              <a:tr h="400354">
                <a:tc>
                  <a:txBody>
                    <a:bodyPr/>
                    <a:lstStyle/>
                    <a:p>
                      <a:r>
                        <a:rPr lang="en-US" sz="1200" dirty="0"/>
                        <a:t>campaign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Facebook &amp; Instagram chat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webinar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campaign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Product lunch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blogs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Curated content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59397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91674"/>
                  </a:ext>
                </a:extLst>
              </a:tr>
              <a:tr h="372499">
                <a:tc>
                  <a:txBody>
                    <a:bodyPr/>
                    <a:lstStyle/>
                    <a:p>
                      <a:r>
                        <a:rPr lang="en-US" sz="1200" dirty="0"/>
                        <a:t>Story created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 customers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Group engagement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69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59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D580-1293-B219-F70F-D9DB4F35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CONTENT CREATION AND CURATION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B925-A26F-22FF-4B12-63C0939E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ACCOUNT LINK :  </a:t>
            </a:r>
            <a:r>
              <a:rPr lang="en-US" dirty="0">
                <a:hlinkClick r:id="rId2"/>
              </a:rPr>
              <a:t>https://www.instagram.com/__britannia__01/?igshid=MzRlODBiNWFlZA==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REEL LINK :   </a:t>
            </a:r>
            <a:r>
              <a:rPr lang="en-US" sz="1600" dirty="0">
                <a:hlinkClick r:id="rId3"/>
              </a:rPr>
              <a:t>https://www.instagram.com/reel/CyU2K3jP-5B/?igshidMzRlODBiNWFlZA==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CAROUSEL POST LINNK :  </a:t>
            </a:r>
            <a:r>
              <a:rPr lang="en-US" sz="1600" dirty="0">
                <a:hlinkClick r:id="rId4"/>
              </a:rPr>
              <a:t>https://www.instagram.com/reel/CyU2K3jP-5B/?igshid=MzRlODBiNWFlZA==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POST LINK :  </a:t>
            </a:r>
            <a:r>
              <a:rPr lang="en-US" sz="1600" dirty="0">
                <a:hlinkClick r:id="rId4"/>
              </a:rPr>
              <a:t>https://www.instagram.com/reel/CyU2K3jP-5B/?igshid=MzRlODBiNWFlZA==</a:t>
            </a: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382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21A2-0FDE-2113-2846-D1425227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INSTAGRAM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8033-679E-FE06-D401-FF8117D1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325" y="2418347"/>
            <a:ext cx="9228221" cy="3826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STORY DAY 1 :  </a:t>
            </a:r>
            <a:r>
              <a:rPr lang="en-US" dirty="0">
                <a:hlinkClick r:id="rId2"/>
              </a:rPr>
              <a:t>https://www.instagram.com/stories/__britannia__01/3211769165509383697/?utm_source=ig_story_item_share&amp;igshid=MTc4MmM1YmI2Ng%3D%3D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HIGHLIGHTS DAY 1 :  </a:t>
            </a:r>
            <a:r>
              <a:rPr lang="en-US" dirty="0">
                <a:hlinkClick r:id="rId3"/>
              </a:rPr>
              <a:t>https://www.instagram.com/s/aGlnaGxpZ2h0OjE3OTk1MzQxOTA1MjA2MDE4?story_media_id=3211769165509383697_55707220483&amp;igshid=MzRlODBiNWFlZA==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STORY DAY 2 : </a:t>
            </a:r>
            <a:r>
              <a:rPr lang="en-US" dirty="0">
                <a:hlinkClick r:id="rId4"/>
              </a:rPr>
              <a:t>https://instagram.com/stories/__britannia__01/3212432592833730523?utm_source=ig_story_item_share&amp;igshid=MTc4MmM1YmI2Ng==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HIGHLIGHTS DAY 2 : </a:t>
            </a:r>
            <a:r>
              <a:rPr lang="en-US" dirty="0">
                <a:hlinkClick r:id="rId5"/>
              </a:rPr>
              <a:t>https://www.instagram.com/s/aGlnaGxpZ2h0OjE3OTE2MTkyNTI0ODA3NjI2?story_media_id=3212432592833730523_55707220483&amp;igshid=MzRlODBiNWFlZA==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8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8A1CBC-5583-2DB5-2687-F7D97B322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CD1E-F1D6-EC11-2CBD-63F442D8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Brand</a:t>
            </a:r>
            <a:r>
              <a:rPr lang="en-US" dirty="0"/>
              <a:t> </a:t>
            </a:r>
            <a:r>
              <a:rPr lang="en-US" sz="4400" dirty="0"/>
              <a:t>study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12795-346E-938A-CC38-71BE5807F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171" y="3042856"/>
            <a:ext cx="7585567" cy="267809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tx1"/>
                </a:solidFill>
              </a:rPr>
              <a:t>BRAND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8000" dirty="0">
                <a:solidFill>
                  <a:schemeClr val="tx1"/>
                </a:solidFill>
              </a:rPr>
              <a:t>NAME :</a:t>
            </a: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sz="6400" dirty="0">
                <a:solidFill>
                  <a:schemeClr val="tx1"/>
                </a:solidFill>
              </a:rPr>
              <a:t>BRITANNIA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tx1"/>
                </a:solidFill>
              </a:rPr>
              <a:t>MISSION :To</a:t>
            </a:r>
            <a:r>
              <a:rPr lang="en-US" sz="6400" dirty="0">
                <a:solidFill>
                  <a:schemeClr val="tx1"/>
                </a:solidFill>
              </a:rPr>
              <a:t> provide financial services with the traditional banking values of quality      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                    services and knowledge of its clients.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tx1"/>
                </a:solidFill>
              </a:rPr>
              <a:t>USP :</a:t>
            </a: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sz="7200" dirty="0">
                <a:solidFill>
                  <a:schemeClr val="tx1"/>
                </a:solidFill>
              </a:rPr>
              <a:t>India’s very own bakery and diary products brand that is trusted for its quality.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25400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2357-BB6B-00E9-847F-F3E0E1D7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79" y="1020676"/>
            <a:ext cx="7729728" cy="1188720"/>
          </a:xfrm>
        </p:spPr>
        <p:txBody>
          <a:bodyPr/>
          <a:lstStyle/>
          <a:p>
            <a:r>
              <a:rPr lang="en-US" sz="4800" dirty="0"/>
              <a:t>COMPETITOR</a:t>
            </a:r>
            <a:r>
              <a:rPr lang="en-US" dirty="0"/>
              <a:t> </a:t>
            </a:r>
            <a:r>
              <a:rPr lang="en-US" sz="4800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7CD4-8B81-7EA8-A675-A18839E8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COMPETITOR</a:t>
            </a:r>
            <a:r>
              <a:rPr lang="en-US" dirty="0"/>
              <a:t> -</a:t>
            </a:r>
            <a:r>
              <a:rPr lang="en-US" sz="2000" dirty="0"/>
              <a:t>1</a:t>
            </a:r>
            <a:r>
              <a:rPr lang="en-US" dirty="0"/>
              <a:t>:  ITC</a:t>
            </a:r>
          </a:p>
          <a:p>
            <a:endParaRPr lang="en-US" dirty="0"/>
          </a:p>
          <a:p>
            <a:r>
              <a:rPr lang="en-US" sz="2000" dirty="0"/>
              <a:t>USP</a:t>
            </a:r>
            <a:r>
              <a:rPr lang="en-US" dirty="0"/>
              <a:t> : Delivering high quality products and services across diverse portfolio.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ONLINE</a:t>
            </a:r>
            <a:r>
              <a:rPr lang="en-US" dirty="0"/>
              <a:t> </a:t>
            </a:r>
            <a:r>
              <a:rPr lang="en-US" sz="2000" dirty="0"/>
              <a:t>COMMUNICATION</a:t>
            </a:r>
            <a:r>
              <a:rPr lang="en-US" dirty="0"/>
              <a:t> : Facebook ,Twitter , Instagram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3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56406-F979-66D0-8948-BB22DB71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063" y="1091682"/>
            <a:ext cx="7936801" cy="4648346"/>
          </a:xfrm>
        </p:spPr>
        <p:txBody>
          <a:bodyPr/>
          <a:lstStyle/>
          <a:p>
            <a:r>
              <a:rPr lang="en-US" sz="2000" u="sng" dirty="0"/>
              <a:t>SWOT</a:t>
            </a:r>
            <a:r>
              <a:rPr lang="en-US" u="sng" dirty="0"/>
              <a:t> </a:t>
            </a:r>
            <a:r>
              <a:rPr lang="en-US" sz="2000" u="sng" dirty="0"/>
              <a:t>ANALYSIS</a:t>
            </a:r>
            <a:r>
              <a:rPr lang="en-US" u="sng" dirty="0"/>
              <a:t> </a:t>
            </a:r>
            <a:r>
              <a:rPr lang="en-US" sz="2000" u="sng" dirty="0"/>
              <a:t>OF</a:t>
            </a:r>
            <a:r>
              <a:rPr lang="en-US" u="sng" dirty="0"/>
              <a:t> </a:t>
            </a:r>
            <a:r>
              <a:rPr lang="en-US" sz="2000" u="sng" dirty="0"/>
              <a:t>ITC</a:t>
            </a:r>
            <a:r>
              <a:rPr lang="en-US" u="sng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D5ED1F6-710D-A4E2-ED1A-168CBCDC8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28" y="1884784"/>
            <a:ext cx="7604449" cy="41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9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FDD2F-9A57-9FBF-75CE-D7C068DA0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199" y="1971294"/>
            <a:ext cx="7729728" cy="3101983"/>
          </a:xfrm>
        </p:spPr>
        <p:txBody>
          <a:bodyPr/>
          <a:lstStyle/>
          <a:p>
            <a:r>
              <a:rPr lang="en-US" sz="2000" dirty="0"/>
              <a:t>COMPETITOR</a:t>
            </a:r>
            <a:r>
              <a:rPr lang="en-US" dirty="0"/>
              <a:t> -</a:t>
            </a:r>
            <a:r>
              <a:rPr lang="en-US" sz="2000" dirty="0"/>
              <a:t>2</a:t>
            </a:r>
            <a:r>
              <a:rPr lang="en-US" dirty="0"/>
              <a:t>: </a:t>
            </a:r>
            <a:r>
              <a:rPr lang="en-US" sz="2000" dirty="0"/>
              <a:t>NESTLE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USP</a:t>
            </a:r>
            <a:r>
              <a:rPr lang="en-US" dirty="0"/>
              <a:t> : Improving the nutrition, health, and wellness of the society.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ONLINE</a:t>
            </a:r>
            <a:r>
              <a:rPr lang="en-US" dirty="0"/>
              <a:t> </a:t>
            </a:r>
            <a:r>
              <a:rPr lang="en-US" sz="2000" dirty="0"/>
              <a:t>COMMUNICATION</a:t>
            </a:r>
            <a:r>
              <a:rPr lang="en-US" dirty="0"/>
              <a:t>: Facebook, Instagram, Twitter</a:t>
            </a:r>
          </a:p>
        </p:txBody>
      </p:sp>
    </p:spTree>
    <p:extLst>
      <p:ext uri="{BB962C8B-B14F-4D97-AF65-F5344CB8AC3E}">
        <p14:creationId xmlns:p14="http://schemas.microsoft.com/office/powerpoint/2010/main" val="92970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8330-144F-933F-4076-3F1D4F0EB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719" y="1222310"/>
            <a:ext cx="8020145" cy="4517717"/>
          </a:xfrm>
        </p:spPr>
        <p:txBody>
          <a:bodyPr/>
          <a:lstStyle/>
          <a:p>
            <a:r>
              <a:rPr lang="en-US" sz="2000" u="sng" dirty="0"/>
              <a:t>SWOT</a:t>
            </a:r>
            <a:r>
              <a:rPr lang="en-US" u="sng" dirty="0"/>
              <a:t> </a:t>
            </a:r>
            <a:r>
              <a:rPr lang="en-US" sz="2000" u="sng" dirty="0"/>
              <a:t>ANALYSIS</a:t>
            </a:r>
            <a:r>
              <a:rPr lang="en-US" u="sng" dirty="0"/>
              <a:t> </a:t>
            </a:r>
            <a:r>
              <a:rPr lang="en-US" sz="2000" u="sng" dirty="0"/>
              <a:t>OF</a:t>
            </a:r>
            <a:r>
              <a:rPr lang="en-US" u="sng" dirty="0"/>
              <a:t> </a:t>
            </a:r>
            <a:r>
              <a:rPr lang="en-US" sz="2000" u="sng" dirty="0"/>
              <a:t>NESTLE</a:t>
            </a:r>
            <a:r>
              <a:rPr lang="en-US" u="sng" dirty="0"/>
              <a:t> :</a:t>
            </a:r>
          </a:p>
          <a:p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D355E5F-2861-881E-D381-1B2D1E6BC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006" y="2091757"/>
            <a:ext cx="6741125" cy="420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2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AC7CA-F09F-B0CC-1EA2-604428F61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6" y="1610118"/>
            <a:ext cx="8203406" cy="3200007"/>
          </a:xfrm>
        </p:spPr>
        <p:txBody>
          <a:bodyPr>
            <a:normAutofit/>
          </a:bodyPr>
          <a:lstStyle/>
          <a:p>
            <a:r>
              <a:rPr lang="en-US" sz="2000" dirty="0"/>
              <a:t>COMPETITOR-3</a:t>
            </a:r>
            <a:r>
              <a:rPr lang="en-US" dirty="0"/>
              <a:t>:  PARLE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USP</a:t>
            </a:r>
            <a:r>
              <a:rPr lang="en-US" dirty="0"/>
              <a:t> :  Nutritional benefits.</a:t>
            </a:r>
          </a:p>
          <a:p>
            <a:endParaRPr lang="en-US" dirty="0"/>
          </a:p>
          <a:p>
            <a:r>
              <a:rPr lang="en-US" sz="2000" dirty="0"/>
              <a:t>ONLINE</a:t>
            </a:r>
            <a:r>
              <a:rPr lang="en-US" dirty="0"/>
              <a:t> </a:t>
            </a:r>
            <a:r>
              <a:rPr lang="en-US" sz="2000" dirty="0"/>
              <a:t>COMMUNICATION</a:t>
            </a:r>
            <a:r>
              <a:rPr lang="en-US" dirty="0"/>
              <a:t> : Facebook, Instagram, Twitter.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9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043DDD5-CADC-465C-E4A9-90EB7A8A6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353" y="2059538"/>
            <a:ext cx="8014349" cy="409866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3D5599-B280-C1AA-38E6-3B36C9E97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131" y="1240972"/>
            <a:ext cx="8122733" cy="4499056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SWOT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</a:rPr>
              <a:t>ANALYSIS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</a:rPr>
              <a:t>OF PARLE </a:t>
            </a:r>
            <a:r>
              <a:rPr lang="en-US" b="1" u="sng" dirty="0">
                <a:solidFill>
                  <a:schemeClr val="tx1"/>
                </a:solidFill>
              </a:rPr>
              <a:t>:</a:t>
            </a:r>
            <a:endParaRPr lang="en-IN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1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E60E-55DF-2ED8-AD65-F9B4C77D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SEO AUDIT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8FC9513A-14FE-14E6-C67F-7813CB514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975" y="2435291"/>
            <a:ext cx="5290658" cy="4043610"/>
          </a:xfr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8A3CF502-3FC1-EA17-5F34-6A214C41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833" y="2435291"/>
            <a:ext cx="5362192" cy="40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116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433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DIGITAL MARKETING PHASE 2 </vt:lpstr>
      <vt:lpstr>Brand study </vt:lpstr>
      <vt:lpstr>COMPETITOR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SEO AUDIT</vt:lpstr>
      <vt:lpstr>SEO audit</vt:lpstr>
      <vt:lpstr>Keyword research</vt:lpstr>
      <vt:lpstr>On page optimization </vt:lpstr>
      <vt:lpstr>Content idea and marketing strategies </vt:lpstr>
      <vt:lpstr>CONTENT CREATION AND CURATION</vt:lpstr>
      <vt:lpstr>INSTAGRAM STORY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Urmika Thirumalaraju</dc:creator>
  <cp:lastModifiedBy>THIRUMALARAJU V.S.S.V.RAMA RAJU</cp:lastModifiedBy>
  <cp:revision>7</cp:revision>
  <dcterms:created xsi:type="dcterms:W3CDTF">2023-10-13T01:45:54Z</dcterms:created>
  <dcterms:modified xsi:type="dcterms:W3CDTF">2023-10-13T08:10:55Z</dcterms:modified>
</cp:coreProperties>
</file>