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4" r:id="rId12"/>
    <p:sldId id="2146847062" r:id="rId13"/>
    <p:sldId id="2146847063" r:id="rId14"/>
    <p:sldId id="2146847065" r:id="rId15"/>
    <p:sldId id="268" r:id="rId16"/>
    <p:sldId id="2146847060" r:id="rId17"/>
    <p:sldId id="2146847055" r:id="rId18"/>
    <p:sldId id="269" r:id="rId19"/>
    <p:sldId id="2146847059" r:id="rId20"/>
    <p:sldId id="2146847066" r:id="rId21"/>
    <p:sldId id="2146847061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AA41C-4B8F-4299-8CF1-75059CB9C11E}" v="132" dt="2025-08-03T06:00:03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rfuddin0047/IBM-cloud-Network-Intrusion-Detec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mpadab17/network-intrusion-detection" TargetMode="External"/><Relationship Id="rId2" Type="http://schemas.openxmlformats.org/officeDocument/2006/relationships/hyperlink" Target="https://www.ibm.com/products/watson-studio/autoa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intrusion 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 Sharfuddin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 RD Engineering College (Affiliated to AKTU)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Computer Science and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4     AICTE Student ID-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STU6853778700e531750300551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AC7A6-28A2-D4AB-1DC9-11E32529C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CB2337-4BD7-7C37-E46A-D6F092D6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3930B7-93AD-C966-5820-22CD8B7BB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20" y="967304"/>
            <a:ext cx="7907488" cy="38816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FFBA26-0F3A-F2FC-219D-CEF3232F6C54}"/>
              </a:ext>
            </a:extLst>
          </p:cNvPr>
          <p:cNvSpPr txBox="1"/>
          <p:nvPr/>
        </p:nvSpPr>
        <p:spPr>
          <a:xfrm>
            <a:off x="475488" y="1232452"/>
            <a:ext cx="3072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Assets Overview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The screenshot shows the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assets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the NIDS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model, including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data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data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predictions.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The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P2-Snap Decision Tree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Classifier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one used for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batch testing and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predictions.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Two separate datasets were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used for training and testing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B4A625-B3A0-5303-33CF-07D76C75D63F}"/>
              </a:ext>
            </a:extLst>
          </p:cNvPr>
          <p:cNvSpPr/>
          <p:nvPr/>
        </p:nvSpPr>
        <p:spPr>
          <a:xfrm>
            <a:off x="374045" y="1367684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5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2FB10-E9A9-1092-0F4A-3CF50788D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F247F6-EA6F-7791-C142-FEAFA89E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269EF-732E-6375-5E62-2ECAD789D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28" y="1058716"/>
            <a:ext cx="8183880" cy="4361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D5FE08-ADF2-AB29-DD0D-6A531D74AF73}"/>
              </a:ext>
            </a:extLst>
          </p:cNvPr>
          <p:cNvSpPr txBox="1"/>
          <p:nvPr/>
        </p:nvSpPr>
        <p:spPr>
          <a:xfrm>
            <a:off x="438912" y="1232452"/>
            <a:ext cx="2724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Prediction Results</a:t>
            </a:r>
          </a:p>
          <a:p>
            <a:r>
              <a:rPr lang="en-US" dirty="0"/>
              <a:t>-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predicts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anomaly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confidence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(probabilities close to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1.0), showing strong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performance in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classifying network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traffic.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0E2999-1C19-BF91-6DBC-EAEDF318E0DD}"/>
              </a:ext>
            </a:extLst>
          </p:cNvPr>
          <p:cNvSpPr/>
          <p:nvPr/>
        </p:nvSpPr>
        <p:spPr>
          <a:xfrm>
            <a:off x="401477" y="1367684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19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A0F12-002D-6506-02F1-957C7CC1CD3B}"/>
              </a:ext>
            </a:extLst>
          </p:cNvPr>
          <p:cNvSpPr txBox="1"/>
          <p:nvPr/>
        </p:nvSpPr>
        <p:spPr>
          <a:xfrm>
            <a:off x="581192" y="1161288"/>
            <a:ext cx="1112824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Performance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 Decision Tree Classifier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 an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of 0.998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classifying network traffic into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anomaly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categories, showing strong performance in distinguishing normal and malicious traffic.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and Testing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was trained on a separate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dataset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tested on a distinct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dataset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ensuring unbiased evaluation and minimizing data leakage.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heavily relied on features such as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bytes (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src_bytes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 type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were crucial in making accurate predictions about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traffic.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Metrics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 curve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precision-recall curve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indicated high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precision, recall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performance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with the model effectively detecting both normal traffic and anomalies.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F04AFE-7D5E-1F38-71DB-BF999F37F454}"/>
              </a:ext>
            </a:extLst>
          </p:cNvPr>
          <p:cNvSpPr/>
          <p:nvPr/>
        </p:nvSpPr>
        <p:spPr>
          <a:xfrm>
            <a:off x="439638" y="1292544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11225F-2543-C9E6-F08A-83310A563B96}"/>
              </a:ext>
            </a:extLst>
          </p:cNvPr>
          <p:cNvSpPr/>
          <p:nvPr/>
        </p:nvSpPr>
        <p:spPr>
          <a:xfrm>
            <a:off x="439638" y="2315612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EC14D8-4AEF-381F-40E7-170C72762D99}"/>
              </a:ext>
            </a:extLst>
          </p:cNvPr>
          <p:cNvSpPr/>
          <p:nvPr/>
        </p:nvSpPr>
        <p:spPr>
          <a:xfrm>
            <a:off x="439638" y="3308296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99E75F-4132-7EA9-D08B-E91F8959E129}"/>
              </a:ext>
            </a:extLst>
          </p:cNvPr>
          <p:cNvSpPr/>
          <p:nvPr/>
        </p:nvSpPr>
        <p:spPr>
          <a:xfrm>
            <a:off x="439638" y="4292088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GitHub Link </a:t>
            </a:r>
            <a:r>
              <a:rPr lang="en-US" dirty="0"/>
              <a:t>:-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https://github.com/Sharfuddin0047/IBM-cloud-Network-Intrusion-Detection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57858-0EF0-BA69-D571-24912FE5805C}"/>
              </a:ext>
            </a:extLst>
          </p:cNvPr>
          <p:cNvSpPr txBox="1"/>
          <p:nvPr/>
        </p:nvSpPr>
        <p:spPr>
          <a:xfrm>
            <a:off x="535670" y="1307591"/>
            <a:ext cx="11247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Feature Engineering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additional data sources like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traffic logs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metrics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better detection.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Models: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ensemble learning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 to improve detection accuracy and handle complex attacks.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Detection: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 the model for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monitoring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integrate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learning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continuous adaption.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Security Systems: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with existing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firewalls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SEIM systems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automated threat response.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Ongoing Evaluation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 tuning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test with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real-world attack data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better performance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C1F0-E28E-E568-0A9D-3FF275612BD9}"/>
              </a:ext>
            </a:extLst>
          </p:cNvPr>
          <p:cNvSpPr/>
          <p:nvPr/>
        </p:nvSpPr>
        <p:spPr>
          <a:xfrm>
            <a:off x="447397" y="1457251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0C226C-2A78-747F-F480-45F519A9FEFE}"/>
              </a:ext>
            </a:extLst>
          </p:cNvPr>
          <p:cNvSpPr/>
          <p:nvPr/>
        </p:nvSpPr>
        <p:spPr>
          <a:xfrm>
            <a:off x="447397" y="4749288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8E2022-5B3F-1E2F-9114-2AB224CDA7C1}"/>
              </a:ext>
            </a:extLst>
          </p:cNvPr>
          <p:cNvSpPr/>
          <p:nvPr/>
        </p:nvSpPr>
        <p:spPr>
          <a:xfrm>
            <a:off x="447397" y="2293847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0E480F-A3C1-9F95-340D-D63B04EA950E}"/>
              </a:ext>
            </a:extLst>
          </p:cNvPr>
          <p:cNvSpPr/>
          <p:nvPr/>
        </p:nvSpPr>
        <p:spPr>
          <a:xfrm>
            <a:off x="447397" y="3112672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A8B938-39CF-4107-90E1-934AFCFB2C91}"/>
              </a:ext>
            </a:extLst>
          </p:cNvPr>
          <p:cNvSpPr/>
          <p:nvPr/>
        </p:nvSpPr>
        <p:spPr>
          <a:xfrm>
            <a:off x="447397" y="3930463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46779-F679-1441-E7D1-09918895BC3C}"/>
              </a:ext>
            </a:extLst>
          </p:cNvPr>
          <p:cNvSpPr txBox="1"/>
          <p:nvPr/>
        </p:nvSpPr>
        <p:spPr>
          <a:xfrm>
            <a:off x="581192" y="1232452"/>
            <a:ext cx="11029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Documentation: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IBM. (2023).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Automating Machine Learning for Real-Time Decision Making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Retrieved from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https://www.ibm.com/products/watson-studio/autoai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Kaggle Dataset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Sampada Basu.(2023), Network Intrusion Detection Dataset. Kaggle.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Retrieved from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https://www.kaggle.com/datasets/sampadab17/network-intrusion-detection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9BAFE2-E7DE-4285-CA0F-BF2DA1D98DE5}"/>
              </a:ext>
            </a:extLst>
          </p:cNvPr>
          <p:cNvSpPr/>
          <p:nvPr/>
        </p:nvSpPr>
        <p:spPr>
          <a:xfrm>
            <a:off x="492919" y="1356143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C5194B-EF85-3444-3044-CDADB3F3EB38}"/>
              </a:ext>
            </a:extLst>
          </p:cNvPr>
          <p:cNvSpPr/>
          <p:nvPr/>
        </p:nvSpPr>
        <p:spPr>
          <a:xfrm>
            <a:off x="514295" y="2478331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B2281-FB92-F8A6-6032-2DCAAC8D426B}"/>
              </a:ext>
            </a:extLst>
          </p:cNvPr>
          <p:cNvSpPr txBox="1"/>
          <p:nvPr/>
        </p:nvSpPr>
        <p:spPr>
          <a:xfrm>
            <a:off x="566928" y="1124712"/>
            <a:ext cx="587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Screenshot/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credly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certificate( getting started with AI)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787A40-6F37-08E8-A93C-CF3711772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1530620"/>
            <a:ext cx="6407785" cy="503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36897-8517-322F-62DE-CA6F15C98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1CFC-07E3-8A3C-5EA1-CAB90FAD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571DA-8C90-3235-E294-1436706CDEF0}"/>
              </a:ext>
            </a:extLst>
          </p:cNvPr>
          <p:cNvSpPr txBox="1"/>
          <p:nvPr/>
        </p:nvSpPr>
        <p:spPr>
          <a:xfrm>
            <a:off x="566928" y="1097280"/>
            <a:ext cx="586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Screenshot/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credly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certificate( Journey to Cloud)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D45BE9-7B20-C437-5145-713BE9371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627575"/>
            <a:ext cx="6438656" cy="498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86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4DF01-8311-FFF5-C08C-7736401736F6}"/>
              </a:ext>
            </a:extLst>
          </p:cNvPr>
          <p:cNvSpPr txBox="1"/>
          <p:nvPr/>
        </p:nvSpPr>
        <p:spPr>
          <a:xfrm>
            <a:off x="572658" y="1080656"/>
            <a:ext cx="6973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070A40-425C-F4CB-DA4B-855826947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96290"/>
            <a:ext cx="6408000" cy="49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GitHub Link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11C9B5-D525-141F-68B3-CF7F6D9EDEBA}"/>
              </a:ext>
            </a:extLst>
          </p:cNvPr>
          <p:cNvSpPr txBox="1"/>
          <p:nvPr/>
        </p:nvSpPr>
        <p:spPr>
          <a:xfrm>
            <a:off x="562904" y="1234440"/>
            <a:ext cx="11424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today’s digital landscape, cyber-attacks pose a significant threat to network security. Traditional rule-based intrusion detection systems struggle to adapt to evolving attack patterns, often resulting in delayed responses or missed threats.</a:t>
            </a:r>
          </a:p>
          <a:p>
            <a:endParaRPr lang="en-US" dirty="0"/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aims to develop a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learning-based Network Intrusion Detection System (NIDS)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can: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Analyze network traffic data in real time,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Detect and classify various types of cyber-attacks such as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R2L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U2R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Accurately distinguish between normal and malicious activities,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And provide early alerts to enhance network security and reduce response time.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goal is to build an intelligent, adaptable, and effective system to secure communication networks against emerging threats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C27FE-F54E-C077-D3C4-474CD2FE9676}"/>
              </a:ext>
            </a:extLst>
          </p:cNvPr>
          <p:cNvSpPr txBox="1"/>
          <p:nvPr/>
        </p:nvSpPr>
        <p:spPr>
          <a:xfrm>
            <a:off x="581192" y="987762"/>
            <a:ext cx="11461456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an effective machine learning-based Network Intrusion Detection System (NIDS) that detects malicious network activity using automated model building and evaluation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 Dataset Integration: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/>
              <a:t>     - Imported the network intrusion dataset into </a:t>
            </a:r>
            <a:r>
              <a:rPr lang="en-US" sz="1600" b="1" dirty="0"/>
              <a:t>IBM </a:t>
            </a:r>
            <a:r>
              <a:rPr lang="en-US" sz="1600" b="1" dirty="0" err="1"/>
              <a:t>Watsonx</a:t>
            </a:r>
            <a:r>
              <a:rPr lang="en-US" sz="1600" b="1" dirty="0"/>
              <a:t> Studio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Pipeline Creation</a:t>
            </a:r>
            <a:r>
              <a:rPr lang="en-IN" b="1" dirty="0"/>
              <a:t>:</a:t>
            </a:r>
            <a:endParaRPr lang="en-IN" dirty="0"/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- 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Utilized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automate:</a:t>
            </a:r>
          </a:p>
          <a:p>
            <a:pPr lvl="1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Data preprocessing</a:t>
            </a:r>
          </a:p>
          <a:p>
            <a:pPr lvl="1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Feature engineering</a:t>
            </a:r>
          </a:p>
          <a:p>
            <a:pPr lvl="1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Model selection</a:t>
            </a:r>
          </a:p>
          <a:p>
            <a:pPr lvl="1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Hyperparameter optimization</a:t>
            </a:r>
          </a:p>
          <a:p>
            <a:pPr marL="742950" lvl="1" indent="-285750">
              <a:buFontTx/>
              <a:buChar char="-"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/>
              <a:t>3.</a:t>
            </a:r>
            <a:r>
              <a:rPr lang="en-US" b="1" dirty="0"/>
              <a:t> 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Training &amp; Selection: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   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automatically trained multiple models and pipelines.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-  Evaluated each based on accuracy, precision, recall, and F1-score.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-  The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 Classifier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(or best model as per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ranking) was selected for deployment.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/>
              <a:t>4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 Model Evaluation: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-  Used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AutoAI's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built-in visual tools (e.g., ROC curves, confusion matrix, leaderboard) to assess model performance.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 Export &amp; Deployment: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     -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Exported the top-performing model pipeline for further integration or deployment.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IN" dirty="0"/>
          </a:p>
          <a:p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0B06C-398C-0936-DC04-317E14E54115}"/>
              </a:ext>
            </a:extLst>
          </p:cNvPr>
          <p:cNvSpPr txBox="1"/>
          <p:nvPr/>
        </p:nvSpPr>
        <p:spPr>
          <a:xfrm>
            <a:off x="489097" y="1192868"/>
            <a:ext cx="113662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 Development &amp; Environment: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-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 (from IBM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: Used for interactive development, model experimentation, and real-time feedback.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- Python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dirty="0"/>
              <a:t>Core programming language for data processing, model building, and integration.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&amp; AI:</a:t>
            </a:r>
            <a:b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- IBM Watsonx.ai Studio: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machine learning platform 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used for model selection, training, and evaluation</a:t>
            </a:r>
            <a:r>
              <a:rPr lang="en-US" sz="1600" dirty="0"/>
              <a:t>.</a:t>
            </a:r>
          </a:p>
          <a:p>
            <a:pPr marL="342900" indent="-342900">
              <a:buAutoNum type="arabicPeriod" startAt="2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 Data Storage &amp; Management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IBM Cloud Storage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storage solution for datasets and model artifacts.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 Core Libraries &amp; Tools: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- Pandas &amp; NumPy: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data manipulation and numerical operations.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- Scikit-learn: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model development, evaluation, and hyperparameter tuning.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-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advanced boosting techniques, improving model accuracy.</a:t>
            </a:r>
            <a:b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AA9CF-3398-7E52-F31F-43E551682549}"/>
              </a:ext>
            </a:extLst>
          </p:cNvPr>
          <p:cNvSpPr txBox="1"/>
          <p:nvPr/>
        </p:nvSpPr>
        <p:spPr>
          <a:xfrm>
            <a:off x="581192" y="996696"/>
            <a:ext cx="1144316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Algotithm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Selection: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selected the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 Classifier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supervised learning algorithm that splits data based on feature values to form a tree-like decision structure.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several models were automatically tested, and the Decision Tree was selected due to its high accuracy, interpretability, and suitability for the classification task in a Network Intrusion Detection System (NIDS).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Input: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algorithm uses engineered features extracted from network traffic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data.Important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input features include: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Flow duration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Packet lengths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Source/Destination bytes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These features help the model distinguish between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malicious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network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Process: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Separate training and testing datasets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used.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The training dataset was fed into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which: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- Handled feature selection and scaling.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- Performed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pipeline generation and hyperparameter tuning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- Evaluated models using built-in validation. 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Process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After training the best-performing pipeline was used to make predictions on the external testing dataset.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The model classifies each network traffic record as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Intrusion.</a:t>
            </a:r>
          </a:p>
          <a:p>
            <a:pPr marL="285750" indent="-285750">
              <a:buFontTx/>
              <a:buChar char="-"/>
            </a:pP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76992E-FD28-BAA1-420B-8E447A5C5E8E}"/>
              </a:ext>
            </a:extLst>
          </p:cNvPr>
          <p:cNvSpPr/>
          <p:nvPr/>
        </p:nvSpPr>
        <p:spPr>
          <a:xfrm>
            <a:off x="492917" y="1139084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9C7939-C719-A971-5DCA-47DFC10607CC}"/>
              </a:ext>
            </a:extLst>
          </p:cNvPr>
          <p:cNvSpPr/>
          <p:nvPr/>
        </p:nvSpPr>
        <p:spPr>
          <a:xfrm>
            <a:off x="498039" y="2598304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6A0258-9F84-8961-107E-AD95F0901A3F}"/>
              </a:ext>
            </a:extLst>
          </p:cNvPr>
          <p:cNvSpPr/>
          <p:nvPr/>
        </p:nvSpPr>
        <p:spPr>
          <a:xfrm>
            <a:off x="492919" y="4296040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98C7FB-3325-386F-6D21-24EC716B5087}"/>
              </a:ext>
            </a:extLst>
          </p:cNvPr>
          <p:cNvSpPr/>
          <p:nvPr/>
        </p:nvSpPr>
        <p:spPr>
          <a:xfrm>
            <a:off x="492918" y="5993776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FF36D-CC2C-7E42-7A2F-977DC8A2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074" y="1232452"/>
            <a:ext cx="7713401" cy="3860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9277D9-799F-87A2-E9BA-FC3B54FFFB3E}"/>
              </a:ext>
            </a:extLst>
          </p:cNvPr>
          <p:cNvSpPr txBox="1"/>
          <p:nvPr/>
        </p:nvSpPr>
        <p:spPr>
          <a:xfrm>
            <a:off x="502920" y="1232452"/>
            <a:ext cx="330098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pipeline performance: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Pipeline 2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achieved highest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of 0.995 (Approx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showing the effectiveness of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 optimization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Pipeline 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also scored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0.995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but without HPO, suggesting room for further improvements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302DA4-E854-A0B2-AA3B-569B8D1A1A38}"/>
              </a:ext>
            </a:extLst>
          </p:cNvPr>
          <p:cNvSpPr/>
          <p:nvPr/>
        </p:nvSpPr>
        <p:spPr>
          <a:xfrm>
            <a:off x="456341" y="1376828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80F53-1E40-9F94-EB4F-7322A2EF2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D8EC88-B583-35FB-8D19-C456069B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722A4-DEE6-5DAC-3BE3-3DB9A744910F}"/>
              </a:ext>
            </a:extLst>
          </p:cNvPr>
          <p:cNvSpPr txBox="1"/>
          <p:nvPr/>
        </p:nvSpPr>
        <p:spPr>
          <a:xfrm>
            <a:off x="564630" y="1232452"/>
            <a:ext cx="5006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model information: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Algorithm</a:t>
            </a:r>
            <a:r>
              <a:rPr lang="en-US" dirty="0"/>
              <a:t>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 Decision Tree Classifier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Optimized Accuracy</a:t>
            </a:r>
            <a:r>
              <a:rPr lang="en-US" b="1" dirty="0"/>
              <a:t>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0.998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(using holdout data)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used: 39 features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Instances: 2,520 instances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1B5F92-35E4-7B42-25A2-5209827355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0" t="10556" r="15700" b="30428"/>
          <a:stretch>
            <a:fillRect/>
          </a:stretch>
        </p:blipFill>
        <p:spPr>
          <a:xfrm>
            <a:off x="5735293" y="1015383"/>
            <a:ext cx="6030963" cy="241361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FAA1459-6A07-EC6A-C208-C3BB5C8C70DA}"/>
              </a:ext>
            </a:extLst>
          </p:cNvPr>
          <p:cNvSpPr/>
          <p:nvPr/>
        </p:nvSpPr>
        <p:spPr>
          <a:xfrm>
            <a:off x="492917" y="1395116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79304F-893F-45AD-617C-6A80477224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92" t="8812" r="16150"/>
          <a:stretch>
            <a:fillRect/>
          </a:stretch>
        </p:blipFill>
        <p:spPr>
          <a:xfrm>
            <a:off x="492917" y="3520440"/>
            <a:ext cx="5069800" cy="28494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D9607F-9AC0-585C-4806-497E5480EE5D}"/>
              </a:ext>
            </a:extLst>
          </p:cNvPr>
          <p:cNvSpPr txBox="1"/>
          <p:nvPr/>
        </p:nvSpPr>
        <p:spPr>
          <a:xfrm>
            <a:off x="5854165" y="3776472"/>
            <a:ext cx="6030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Importance Overview</a:t>
            </a:r>
          </a:p>
          <a:p>
            <a:r>
              <a:rPr lang="en-US" dirty="0"/>
              <a:t>-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features</a:t>
            </a:r>
            <a:r>
              <a:rPr lang="en-US" dirty="0"/>
              <a:t>:</a:t>
            </a:r>
          </a:p>
          <a:p>
            <a:r>
              <a:rPr lang="en-US" b="1" dirty="0"/>
              <a:t>  -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src_bytes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(73.14%) is the most important feature,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indicating that the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amount of data transferred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key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factor in detecting intrusions.</a:t>
            </a:r>
          </a:p>
          <a:p>
            <a:r>
              <a:rPr lang="en-US" b="1" dirty="0"/>
              <a:t>  -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(9.61%) and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dst_host_srv_count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(4.08%) also play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significant roles.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EA438D-1E85-2F8E-912C-54201167B9A4}"/>
              </a:ext>
            </a:extLst>
          </p:cNvPr>
          <p:cNvSpPr/>
          <p:nvPr/>
        </p:nvSpPr>
        <p:spPr>
          <a:xfrm>
            <a:off x="5765892" y="3934100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69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84BB5-C5CE-1733-C24F-1CB02F88A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8C21DF-CE0E-3014-1D7B-8CB509C38C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25" t="36168" r="40749" b="5357"/>
          <a:stretch>
            <a:fillRect/>
          </a:stretch>
        </p:blipFill>
        <p:spPr>
          <a:xfrm>
            <a:off x="94268" y="967304"/>
            <a:ext cx="3417028" cy="354787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AEFCCEE-E666-E4A3-A563-C3E690C5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9D3BC-A61F-45B8-FDB2-43E45564F05A}"/>
              </a:ext>
            </a:extLst>
          </p:cNvPr>
          <p:cNvSpPr txBox="1"/>
          <p:nvPr/>
        </p:nvSpPr>
        <p:spPr>
          <a:xfrm>
            <a:off x="310896" y="4288536"/>
            <a:ext cx="27889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 Curve: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The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 curve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indicates a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true positive rate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false positive rate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showing the model's strong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ability to distinguish between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benign and malicious traffic.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E8643C-0442-7701-79BC-4B8EAB5D13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525" t="35737" r="30850" b="27575"/>
          <a:stretch>
            <a:fillRect/>
          </a:stretch>
        </p:blipFill>
        <p:spPr>
          <a:xfrm>
            <a:off x="3319272" y="1563624"/>
            <a:ext cx="5361434" cy="22108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8B1971-3269-819C-A03F-DA081DEBDDB7}"/>
              </a:ext>
            </a:extLst>
          </p:cNvPr>
          <p:cNvSpPr txBox="1"/>
          <p:nvPr/>
        </p:nvSpPr>
        <p:spPr>
          <a:xfrm>
            <a:off x="3255264" y="4288535"/>
            <a:ext cx="549859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Normal Traffic</a:t>
            </a:r>
            <a:r>
              <a:rPr lang="en-US" sz="1600" dirty="0"/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correctly predicted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99.9%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normal traffic as normal (1343 correct predictions, 2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misclassification).</a:t>
            </a:r>
          </a:p>
          <a:p>
            <a:r>
              <a:rPr lang="en-US" sz="1600" dirty="0"/>
              <a:t>-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Anomalies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correctly identified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99.7%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anomalies(1171 correct predictions, 4 misclassifications).</a:t>
            </a:r>
          </a:p>
          <a:p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79BA2F-B66F-3D24-7B8F-13F25A7A7FA2}"/>
              </a:ext>
            </a:extLst>
          </p:cNvPr>
          <p:cNvSpPr/>
          <p:nvPr/>
        </p:nvSpPr>
        <p:spPr>
          <a:xfrm>
            <a:off x="273461" y="4430924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76C7EB-0DCD-15CC-080B-8298F6A28F47}"/>
              </a:ext>
            </a:extLst>
          </p:cNvPr>
          <p:cNvSpPr/>
          <p:nvPr/>
        </p:nvSpPr>
        <p:spPr>
          <a:xfrm>
            <a:off x="3193387" y="4430924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C69B61-4332-97B3-8969-DEB547F4BE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910" t="35692" r="42100" b="6615"/>
          <a:stretch>
            <a:fillRect/>
          </a:stretch>
        </p:blipFill>
        <p:spPr>
          <a:xfrm>
            <a:off x="8688276" y="822960"/>
            <a:ext cx="3290584" cy="34655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C9651B-8BF3-F5CB-502E-8A2B0F64A9EB}"/>
              </a:ext>
            </a:extLst>
          </p:cNvPr>
          <p:cNvSpPr txBox="1"/>
          <p:nvPr/>
        </p:nvSpPr>
        <p:spPr>
          <a:xfrm>
            <a:off x="9107424" y="4288535"/>
            <a:ext cx="28074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Precision-Recall Curve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The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precision-Recall curve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shows the model’s ability to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detect intrusions with high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ensuring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minimal false positives and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high detection rate</a:t>
            </a:r>
            <a:r>
              <a:rPr lang="en-US" dirty="0"/>
              <a:t>,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FE7A51-5BE6-B10E-7352-7E4B99F13C0E}"/>
              </a:ext>
            </a:extLst>
          </p:cNvPr>
          <p:cNvSpPr/>
          <p:nvPr/>
        </p:nvSpPr>
        <p:spPr>
          <a:xfrm>
            <a:off x="9051643" y="4430924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133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1131</TotalTime>
  <Words>1397</Words>
  <Application>Microsoft Office PowerPoint</Application>
  <PresentationFormat>Widescreen</PresentationFormat>
  <Paragraphs>202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Network intrusion detection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Conclusion</vt:lpstr>
      <vt:lpstr>IBM Certifications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sharfuddin ali</cp:lastModifiedBy>
  <cp:revision>26</cp:revision>
  <dcterms:created xsi:type="dcterms:W3CDTF">2021-05-26T16:50:10Z</dcterms:created>
  <dcterms:modified xsi:type="dcterms:W3CDTF">2025-08-04T13:49:13Z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