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706A01-20DD-4522-8B51-EA6394962A35}" type="datetimeFigureOut">
              <a:rPr lang="en-US" smtClean="0"/>
              <a:pPr/>
              <a:t>8/30/2017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BA494C-487D-4658-8AD0-CD03563C5A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BA494C-487D-4658-8AD0-CD03563C5A93}"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67CF2B5-5F94-46AE-BCE2-8E3E9854737D}" type="datetimeFigureOut">
              <a:rPr lang="en-US" smtClean="0"/>
              <a:pPr/>
              <a:t>8/30/2017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EE3CD51-0145-49EE-AD84-04E4C10FD48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7CF2B5-5F94-46AE-BCE2-8E3E9854737D}" type="datetimeFigureOut">
              <a:rPr lang="en-US" smtClean="0"/>
              <a:pPr/>
              <a:t>8/30/2017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E3CD51-0145-49EE-AD84-04E4C10FD4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7CF2B5-5F94-46AE-BCE2-8E3E9854737D}" type="datetimeFigureOut">
              <a:rPr lang="en-US" smtClean="0"/>
              <a:pPr/>
              <a:t>8/30/2017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E3CD51-0145-49EE-AD84-04E4C10FD4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7CF2B5-5F94-46AE-BCE2-8E3E9854737D}" type="datetimeFigureOut">
              <a:rPr lang="en-US" smtClean="0"/>
              <a:pPr/>
              <a:t>8/30/2017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E3CD51-0145-49EE-AD84-04E4C10FD48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67CF2B5-5F94-46AE-BCE2-8E3E9854737D}" type="datetimeFigureOut">
              <a:rPr lang="en-US" smtClean="0"/>
              <a:pPr/>
              <a:t>8/30/2017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E3CD51-0145-49EE-AD84-04E4C10FD48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7CF2B5-5F94-46AE-BCE2-8E3E9854737D}" type="datetimeFigureOut">
              <a:rPr lang="en-US" smtClean="0"/>
              <a:pPr/>
              <a:t>8/30/2017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E3CD51-0145-49EE-AD84-04E4C10FD48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67CF2B5-5F94-46AE-BCE2-8E3E9854737D}" type="datetimeFigureOut">
              <a:rPr lang="en-US" smtClean="0"/>
              <a:pPr/>
              <a:t>8/30/2017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EE3CD51-0145-49EE-AD84-04E4C10FD48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67CF2B5-5F94-46AE-BCE2-8E3E9854737D}" type="datetimeFigureOut">
              <a:rPr lang="en-US" smtClean="0"/>
              <a:pPr/>
              <a:t>8/30/2017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EE3CD51-0145-49EE-AD84-04E4C10FD48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67CF2B5-5F94-46AE-BCE2-8E3E9854737D}" type="datetimeFigureOut">
              <a:rPr lang="en-US" smtClean="0"/>
              <a:pPr/>
              <a:t>8/30/2017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EE3CD51-0145-49EE-AD84-04E4C10FD4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67CF2B5-5F94-46AE-BCE2-8E3E9854737D}" type="datetimeFigureOut">
              <a:rPr lang="en-US" smtClean="0"/>
              <a:pPr/>
              <a:t>8/30/2017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E3CD51-0145-49EE-AD84-04E4C10FD48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67CF2B5-5F94-46AE-BCE2-8E3E9854737D}" type="datetimeFigureOut">
              <a:rPr lang="en-US" smtClean="0"/>
              <a:pPr/>
              <a:t>8/30/2017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EE3CD51-0145-49EE-AD84-04E4C10FD48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67CF2B5-5F94-46AE-BCE2-8E3E9854737D}" type="datetimeFigureOut">
              <a:rPr lang="en-US" smtClean="0"/>
              <a:pPr/>
              <a:t>8/30/2017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EE3CD51-0145-49EE-AD84-04E4C10FD4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19200"/>
            <a:ext cx="9144000" cy="2363163"/>
          </a:xfrm>
        </p:spPr>
        <p:txBody>
          <a:bodyPr>
            <a:normAutofit/>
          </a:bodyPr>
          <a:lstStyle/>
          <a:p>
            <a:r>
              <a:rPr lang="en-US" dirty="0" smtClean="0">
                <a:solidFill>
                  <a:schemeClr val="tx1"/>
                </a:solidFill>
              </a:rPr>
              <a:t>"Your next favorite vacation destination with </a:t>
            </a:r>
            <a:r>
              <a:rPr lang="en-US" dirty="0" err="1" smtClean="0">
                <a:solidFill>
                  <a:schemeClr val="tx1"/>
                </a:solidFill>
              </a:rPr>
              <a:t>Airbnb</a:t>
            </a:r>
            <a:r>
              <a:rPr lang="en-US" dirty="0" smtClean="0">
                <a:solidFill>
                  <a:schemeClr val="tx1"/>
                </a:solidFill>
              </a:rPr>
              <a:t>"</a:t>
            </a:r>
            <a:br>
              <a:rPr lang="en-US" dirty="0" smtClean="0">
                <a:solidFill>
                  <a:schemeClr val="tx1"/>
                </a:solidFill>
              </a:rPr>
            </a:br>
            <a:endParaRPr lang="en-US" dirty="0">
              <a:solidFill>
                <a:schemeClr val="tx1"/>
              </a:solidFill>
            </a:endParaRPr>
          </a:p>
        </p:txBody>
      </p:sp>
      <p:sp>
        <p:nvSpPr>
          <p:cNvPr id="3" name="Subtitle 2"/>
          <p:cNvSpPr>
            <a:spLocks noGrp="1"/>
          </p:cNvSpPr>
          <p:nvPr>
            <p:ph type="subTitle" idx="1"/>
          </p:nvPr>
        </p:nvSpPr>
        <p:spPr>
          <a:xfrm>
            <a:off x="685800" y="3505200"/>
            <a:ext cx="8229600" cy="1447800"/>
          </a:xfrm>
        </p:spPr>
        <p:txBody>
          <a:bodyPr>
            <a:normAutofit/>
          </a:bodyPr>
          <a:lstStyle/>
          <a:p>
            <a:r>
              <a:rPr lang="en-US" b="1" dirty="0" err="1" smtClean="0">
                <a:solidFill>
                  <a:schemeClr val="tx1"/>
                </a:solidFill>
                <a:effectLst>
                  <a:outerShdw blurRad="38100" dist="38100" dir="2700000" algn="tl">
                    <a:srgbClr val="000000">
                      <a:alpha val="43137"/>
                    </a:srgbClr>
                  </a:outerShdw>
                </a:effectLst>
              </a:rPr>
              <a:t>Airbnb</a:t>
            </a:r>
            <a:r>
              <a:rPr lang="en-US" b="1" dirty="0" smtClean="0">
                <a:solidFill>
                  <a:schemeClr val="tx1"/>
                </a:solidFill>
                <a:effectLst>
                  <a:outerShdw blurRad="38100" dist="38100" dir="2700000" algn="tl">
                    <a:srgbClr val="000000">
                      <a:alpha val="43137"/>
                    </a:srgbClr>
                  </a:outerShdw>
                </a:effectLst>
              </a:rPr>
              <a:t> New User Bookings</a:t>
            </a:r>
          </a:p>
          <a:p>
            <a:r>
              <a:rPr lang="en-US" b="1" dirty="0" smtClean="0">
                <a:solidFill>
                  <a:schemeClr val="tx1"/>
                </a:solidFill>
                <a:effectLst>
                  <a:outerShdw blurRad="38100" dist="38100" dir="2700000" algn="tl">
                    <a:srgbClr val="000000">
                      <a:alpha val="43137"/>
                    </a:srgbClr>
                  </a:outerShdw>
                </a:effectLst>
              </a:rPr>
              <a:t>By </a:t>
            </a:r>
          </a:p>
          <a:p>
            <a:r>
              <a:rPr lang="en-US" b="1" dirty="0" err="1" smtClean="0">
                <a:solidFill>
                  <a:schemeClr val="tx1"/>
                </a:solidFill>
              </a:rPr>
              <a:t>Sharfuddin</a:t>
            </a:r>
            <a:r>
              <a:rPr lang="en-US" b="1" dirty="0" smtClean="0">
                <a:solidFill>
                  <a:schemeClr val="tx1"/>
                </a:solidFill>
              </a:rPr>
              <a:t> </a:t>
            </a:r>
            <a:r>
              <a:rPr lang="en-US" b="1" dirty="0" err="1" smtClean="0">
                <a:solidFill>
                  <a:schemeClr val="tx1"/>
                </a:solidFill>
              </a:rPr>
              <a:t>Alam</a:t>
            </a:r>
            <a:endParaRPr lang="en-US" b="1" dirty="0" smtClean="0">
              <a:solidFill>
                <a:schemeClr val="tx1"/>
              </a:solidFill>
            </a:endParaRPr>
          </a:p>
          <a:p>
            <a:endParaRPr lang="en-US"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rPr>
              <a:t>Affiliate Provider frequency plot</a:t>
            </a:r>
            <a:endParaRPr lang="en-US"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914400" y="1371600"/>
            <a:ext cx="7315200" cy="4648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904998"/>
          <a:ext cx="8229600" cy="3276600"/>
        </p:xfrm>
        <a:graphic>
          <a:graphicData uri="http://schemas.openxmlformats.org/drawingml/2006/table">
            <a:tbl>
              <a:tblPr firstRow="1" bandRow="1">
                <a:tableStyleId>{5C22544A-7EE6-4342-B048-85BDC9FD1C3A}</a:tableStyleId>
              </a:tblPr>
              <a:tblGrid>
                <a:gridCol w="4114800"/>
                <a:gridCol w="4114800"/>
              </a:tblGrid>
              <a:tr h="655320">
                <a:tc>
                  <a:txBody>
                    <a:bodyPr/>
                    <a:lstStyle/>
                    <a:p>
                      <a:pPr algn="ctr"/>
                      <a:r>
                        <a:rPr lang="en-US" dirty="0" smtClean="0"/>
                        <a:t>Column</a:t>
                      </a:r>
                      <a:r>
                        <a:rPr lang="en-US" baseline="0" dirty="0" smtClean="0"/>
                        <a:t> Name</a:t>
                      </a:r>
                      <a:endParaRPr lang="en-US" dirty="0"/>
                    </a:p>
                  </a:txBody>
                  <a:tcPr/>
                </a:tc>
                <a:tc>
                  <a:txBody>
                    <a:bodyPr/>
                    <a:lstStyle/>
                    <a:p>
                      <a:pPr algn="ctr"/>
                      <a:r>
                        <a:rPr kumimoji="0" lang="en-US" sz="1800" b="1" kern="1200" dirty="0" smtClean="0">
                          <a:solidFill>
                            <a:schemeClr val="lt1"/>
                          </a:solidFill>
                          <a:latin typeface="+mn-lt"/>
                          <a:ea typeface="+mn-ea"/>
                          <a:cs typeface="+mn-cs"/>
                        </a:rPr>
                        <a:t>Percentage</a:t>
                      </a:r>
                      <a:endParaRPr lang="en-US" dirty="0"/>
                    </a:p>
                  </a:txBody>
                  <a:tcPr/>
                </a:tc>
              </a:tr>
              <a:tr h="655320">
                <a:tc>
                  <a:txBody>
                    <a:bodyPr/>
                    <a:lstStyle/>
                    <a:p>
                      <a:pPr algn="ctr"/>
                      <a:r>
                        <a:rPr kumimoji="0" lang="en-US" sz="1800" kern="1200" dirty="0" smtClean="0">
                          <a:solidFill>
                            <a:schemeClr val="dk1"/>
                          </a:solidFill>
                          <a:latin typeface="+mn-lt"/>
                          <a:ea typeface="+mn-ea"/>
                          <a:cs typeface="+mn-cs"/>
                        </a:rPr>
                        <a:t>Age</a:t>
                      </a:r>
                      <a:endParaRPr lang="en-US" dirty="0"/>
                    </a:p>
                  </a:txBody>
                  <a:tcPr/>
                </a:tc>
                <a:tc>
                  <a:txBody>
                    <a:bodyPr/>
                    <a:lstStyle/>
                    <a:p>
                      <a:pPr algn="ctr"/>
                      <a:r>
                        <a:rPr lang="en-US" dirty="0" smtClean="0"/>
                        <a:t>42.412365</a:t>
                      </a:r>
                      <a:endParaRPr lang="en-US" dirty="0"/>
                    </a:p>
                  </a:txBody>
                  <a:tcPr/>
                </a:tc>
              </a:tr>
              <a:tr h="655320">
                <a:tc>
                  <a:txBody>
                    <a:bodyPr/>
                    <a:lstStyle/>
                    <a:p>
                      <a:pPr algn="ctr"/>
                      <a:r>
                        <a:rPr lang="en-US" dirty="0" err="1" smtClean="0"/>
                        <a:t>Date_first_booking</a:t>
                      </a:r>
                      <a:endParaRPr lang="en-US" dirty="0"/>
                    </a:p>
                  </a:txBody>
                  <a:tcPr/>
                </a:tc>
                <a:tc>
                  <a:txBody>
                    <a:bodyPr/>
                    <a:lstStyle/>
                    <a:p>
                      <a:pPr algn="ctr"/>
                      <a:r>
                        <a:rPr kumimoji="0" lang="en-US" sz="1800" kern="1200" dirty="0" smtClean="0">
                          <a:solidFill>
                            <a:schemeClr val="dk1"/>
                          </a:solidFill>
                          <a:latin typeface="+mn-lt"/>
                          <a:ea typeface="+mn-ea"/>
                          <a:cs typeface="+mn-cs"/>
                        </a:rPr>
                        <a:t>67.733998</a:t>
                      </a:r>
                      <a:endParaRPr lang="en-US" dirty="0"/>
                    </a:p>
                  </a:txBody>
                  <a:tcPr/>
                </a:tc>
              </a:tr>
              <a:tr h="655320">
                <a:tc>
                  <a:txBody>
                    <a:bodyPr/>
                    <a:lstStyle/>
                    <a:p>
                      <a:pPr algn="ctr"/>
                      <a:r>
                        <a:rPr lang="en-US" dirty="0" err="1" smtClean="0"/>
                        <a:t>First_affiliate_tracked</a:t>
                      </a:r>
                      <a:endParaRPr lang="en-US" dirty="0"/>
                    </a:p>
                  </a:txBody>
                  <a:tcPr/>
                </a:tc>
                <a:tc>
                  <a:txBody>
                    <a:bodyPr/>
                    <a:lstStyle/>
                    <a:p>
                      <a:pPr algn="ctr"/>
                      <a:r>
                        <a:rPr kumimoji="0" lang="en-US" sz="1800" kern="1200" dirty="0" smtClean="0">
                          <a:solidFill>
                            <a:schemeClr val="dk1"/>
                          </a:solidFill>
                          <a:latin typeface="+mn-lt"/>
                          <a:ea typeface="+mn-ea"/>
                          <a:cs typeface="+mn-cs"/>
                        </a:rPr>
                        <a:t>2.208335</a:t>
                      </a:r>
                      <a:endParaRPr lang="en-US" dirty="0"/>
                    </a:p>
                  </a:txBody>
                  <a:tcPr/>
                </a:tc>
              </a:tr>
              <a:tr h="655320">
                <a:tc>
                  <a:txBody>
                    <a:bodyPr/>
                    <a:lstStyle/>
                    <a:p>
                      <a:pPr algn="ctr"/>
                      <a:r>
                        <a:rPr lang="en-US" dirty="0" smtClean="0"/>
                        <a:t>Gender</a:t>
                      </a:r>
                      <a:endParaRPr lang="en-US" dirty="0"/>
                    </a:p>
                  </a:txBody>
                  <a:tcPr/>
                </a:tc>
                <a:tc>
                  <a:txBody>
                    <a:bodyPr/>
                    <a:lstStyle/>
                    <a:p>
                      <a:pPr algn="ctr"/>
                      <a:r>
                        <a:rPr kumimoji="0" lang="en-US" sz="1800" kern="1200" dirty="0" smtClean="0">
                          <a:solidFill>
                            <a:schemeClr val="dk1"/>
                          </a:solidFill>
                          <a:latin typeface="+mn-lt"/>
                          <a:ea typeface="+mn-ea"/>
                          <a:cs typeface="+mn-cs"/>
                        </a:rPr>
                        <a:t>46.990169</a:t>
                      </a:r>
                      <a:endParaRPr lang="en-US" dirty="0"/>
                    </a:p>
                  </a:txBody>
                  <a:tcPr/>
                </a:tc>
              </a:tr>
            </a:tbl>
          </a:graphicData>
        </a:graphic>
      </p:graphicFrame>
      <p:sp>
        <p:nvSpPr>
          <p:cNvPr id="3" name="Title 2"/>
          <p:cNvSpPr>
            <a:spLocks noGrp="1"/>
          </p:cNvSpPr>
          <p:nvPr>
            <p:ph type="title"/>
          </p:nvPr>
        </p:nvSpPr>
        <p:spPr/>
        <p:txBody>
          <a:bodyPr>
            <a:normAutofit fontScale="90000"/>
          </a:bodyPr>
          <a:lstStyle/>
          <a:p>
            <a:r>
              <a:rPr lang="en-US" dirty="0" smtClean="0">
                <a:solidFill>
                  <a:schemeClr val="tx1"/>
                </a:solidFill>
              </a:rPr>
              <a:t>Percentage of “</a:t>
            </a:r>
            <a:r>
              <a:rPr lang="en-US" dirty="0" err="1" smtClean="0">
                <a:solidFill>
                  <a:schemeClr val="tx1"/>
                </a:solidFill>
              </a:rPr>
              <a:t>NaN</a:t>
            </a:r>
            <a:r>
              <a:rPr lang="en-US" dirty="0" smtClean="0">
                <a:solidFill>
                  <a:schemeClr val="tx1"/>
                </a:solidFill>
              </a:rPr>
              <a:t>” values of whole </a:t>
            </a:r>
            <a:r>
              <a:rPr lang="en-US" dirty="0" err="1" smtClean="0">
                <a:solidFill>
                  <a:schemeClr val="tx1"/>
                </a:solidFill>
              </a:rPr>
              <a:t>DataFrame</a:t>
            </a:r>
            <a:endParaRPr 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Destination Country between generations</a:t>
            </a:r>
            <a:endParaRPr lang="en-US"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1143000" y="1524000"/>
            <a:ext cx="6934199" cy="4495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Destination Country </a:t>
            </a:r>
            <a:r>
              <a:rPr lang="en-US" dirty="0" err="1" smtClean="0">
                <a:solidFill>
                  <a:schemeClr val="tx1"/>
                </a:solidFill>
              </a:rPr>
              <a:t>vs</a:t>
            </a:r>
            <a:r>
              <a:rPr lang="en-US" dirty="0" smtClean="0">
                <a:solidFill>
                  <a:schemeClr val="tx1"/>
                </a:solidFill>
              </a:rPr>
              <a:t> Age Groups</a:t>
            </a:r>
            <a:endParaRPr lang="en-US"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990600" y="1524000"/>
            <a:ext cx="7315200" cy="4419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Gender Classification with Destination Country</a:t>
            </a:r>
            <a:endParaRPr lang="en-US"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762000" y="1600200"/>
            <a:ext cx="7696200" cy="4114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417638"/>
          </a:xfrm>
        </p:spPr>
        <p:txBody>
          <a:bodyPr>
            <a:normAutofit fontScale="90000"/>
          </a:bodyPr>
          <a:lstStyle/>
          <a:p>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sz="3100" dirty="0" smtClean="0">
                <a:solidFill>
                  <a:schemeClr val="tx1"/>
                </a:solidFill>
              </a:rPr>
              <a:t>Destination Country distribution as a percentage of the overall population sample</a:t>
            </a: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609600" y="1752600"/>
            <a:ext cx="7696200" cy="4191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200" dirty="0" smtClean="0">
                <a:solidFill>
                  <a:schemeClr val="tx1"/>
                </a:solidFill>
              </a:rPr>
              <a:t>Conversion of </a:t>
            </a:r>
            <a:r>
              <a:rPr lang="en-US" sz="3200" dirty="0" err="1" smtClean="0">
                <a:solidFill>
                  <a:schemeClr val="tx1"/>
                </a:solidFill>
              </a:rPr>
              <a:t>Datetime</a:t>
            </a:r>
            <a:r>
              <a:rPr lang="en-US" sz="3200" dirty="0" smtClean="0">
                <a:solidFill>
                  <a:schemeClr val="tx1"/>
                </a:solidFill>
              </a:rPr>
              <a:t> format of the three attributes</a:t>
            </a:r>
            <a:endParaRPr lang="en-US" sz="3200"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504825" y="3048000"/>
            <a:ext cx="7724775" cy="1219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Time Series Analysis for the Date Account Created</a:t>
            </a:r>
            <a:endParaRPr lang="en-US" dirty="0">
              <a:solidFill>
                <a:schemeClr val="tx1"/>
              </a:solidFill>
            </a:endParaRPr>
          </a:p>
        </p:txBody>
      </p:sp>
      <p:pic>
        <p:nvPicPr>
          <p:cNvPr id="5" name="Content Placeholder 4"/>
          <p:cNvPicPr>
            <a:picLocks noGrp="1"/>
          </p:cNvPicPr>
          <p:nvPr>
            <p:ph idx="1"/>
          </p:nvPr>
        </p:nvPicPr>
        <p:blipFill>
          <a:blip r:embed="rId2" cstate="print"/>
          <a:srcRect/>
          <a:stretch>
            <a:fillRect/>
          </a:stretch>
        </p:blipFill>
        <p:spPr bwMode="auto">
          <a:xfrm>
            <a:off x="838200" y="1676400"/>
            <a:ext cx="7543800" cy="39624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dirty="0" smtClean="0">
                <a:solidFill>
                  <a:schemeClr val="tx1"/>
                </a:solidFill>
              </a:rPr>
              <a:t/>
            </a:r>
            <a:br>
              <a:rPr lang="en-US" sz="3600" dirty="0" smtClean="0">
                <a:solidFill>
                  <a:schemeClr val="tx1"/>
                </a:solidFill>
              </a:rPr>
            </a:br>
            <a:r>
              <a:rPr lang="en-US" sz="3600" dirty="0" smtClean="0">
                <a:solidFill>
                  <a:schemeClr val="tx1"/>
                </a:solidFill>
              </a:rPr>
              <a:t>Users "first activity" yearly time series analysis</a:t>
            </a: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914400" y="1600200"/>
            <a:ext cx="7467600" cy="4191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100" dirty="0" smtClean="0"/>
              <a:t/>
            </a:r>
            <a:br>
              <a:rPr lang="en-US" sz="3100" dirty="0" smtClean="0"/>
            </a:br>
            <a:r>
              <a:rPr lang="en-US" sz="3100" dirty="0" smtClean="0"/>
              <a:t>Users of 2013 that activated their account first time</a:t>
            </a: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838200" y="1828800"/>
            <a:ext cx="7467600" cy="3962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lstStyle/>
          <a:p>
            <a:r>
              <a:rPr lang="en-US" dirty="0" err="1" smtClean="0"/>
              <a:t>Airbnb</a:t>
            </a:r>
            <a:r>
              <a:rPr lang="en-US" dirty="0" smtClean="0"/>
              <a:t> as the largest internet community for booking unique accommodations around the world with one click</a:t>
            </a:r>
          </a:p>
          <a:p>
            <a:r>
              <a:rPr lang="en-US" dirty="0" err="1" smtClean="0"/>
              <a:t>Kaggle</a:t>
            </a:r>
            <a:r>
              <a:rPr lang="en-US" dirty="0" smtClean="0"/>
              <a:t> Competition as a standard of Data Science Challenges</a:t>
            </a:r>
          </a:p>
          <a:p>
            <a:r>
              <a:rPr lang="en-US" dirty="0" smtClean="0"/>
              <a:t>Structure and goals of the </a:t>
            </a:r>
            <a:r>
              <a:rPr lang="en-US" dirty="0" err="1" smtClean="0"/>
              <a:t>Airbnb</a:t>
            </a:r>
            <a:r>
              <a:rPr lang="en-US" dirty="0" smtClean="0"/>
              <a:t> Data Science Team</a:t>
            </a:r>
          </a:p>
          <a:p>
            <a:r>
              <a:rPr lang="en-US" dirty="0" smtClean="0"/>
              <a:t>Diverse Culture and Values</a:t>
            </a:r>
          </a:p>
          <a:p>
            <a:endParaRPr lang="en-US" dirty="0"/>
          </a:p>
        </p:txBody>
      </p:sp>
      <p:sp>
        <p:nvSpPr>
          <p:cNvPr id="3" name="Title 2"/>
          <p:cNvSpPr>
            <a:spLocks noGrp="1"/>
          </p:cNvSpPr>
          <p:nvPr>
            <p:ph type="title"/>
          </p:nvPr>
        </p:nvSpPr>
        <p:spPr>
          <a:xfrm>
            <a:off x="457200" y="274638"/>
            <a:ext cx="8382000" cy="868362"/>
          </a:xfrm>
        </p:spPr>
        <p:txBody>
          <a:bodyPr/>
          <a:lstStyle/>
          <a:p>
            <a:r>
              <a:rPr lang="en-US" dirty="0" smtClean="0">
                <a:solidFill>
                  <a:schemeClr val="tx1"/>
                </a:solidFill>
              </a:rPr>
              <a:t>Motivation and Background</a:t>
            </a: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solidFill>
                  <a:schemeClr val="tx1"/>
                </a:solidFill>
              </a:rPr>
              <a:t>In depth analysis on the Users' activity in October 2013</a:t>
            </a:r>
            <a:endParaRPr lang="en-US" sz="3200"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152400" y="1828800"/>
            <a:ext cx="8610600" cy="3810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538472"/>
          </a:xfrm>
        </p:spPr>
        <p:txBody>
          <a:bodyPr>
            <a:normAutofit lnSpcReduction="10000"/>
          </a:bodyPr>
          <a:lstStyle/>
          <a:p>
            <a:r>
              <a:rPr lang="en-US" sz="2400" dirty="0" smtClean="0"/>
              <a:t>At the first date of October 2013,which is a Tuesday, there were a lot of active users</a:t>
            </a:r>
          </a:p>
          <a:p>
            <a:r>
              <a:rPr lang="en-US" sz="2400" dirty="0" smtClean="0"/>
              <a:t>The user activity dropped by significant amount in 4th of the month and kept on dropping throughout weekends</a:t>
            </a:r>
          </a:p>
          <a:p>
            <a:r>
              <a:rPr lang="en-US" sz="2400" dirty="0" smtClean="0"/>
              <a:t>It again started to pick up on October 7th,which is a Tuesday and kept on rising at a steady pace</a:t>
            </a:r>
          </a:p>
          <a:p>
            <a:r>
              <a:rPr lang="en-US" sz="2400" dirty="0" smtClean="0"/>
              <a:t>a trend that users are more tend to book in the middle of the weeks and active on weekdays rather than weekends</a:t>
            </a:r>
          </a:p>
          <a:p>
            <a:r>
              <a:rPr lang="en-US" sz="2400" dirty="0" smtClean="0"/>
              <a:t>During weekends, there is a clear trend of less activity of booking which makes perfect sense</a:t>
            </a:r>
            <a:endParaRPr lang="en-US" sz="2400" dirty="0"/>
          </a:p>
        </p:txBody>
      </p:sp>
      <p:sp>
        <p:nvSpPr>
          <p:cNvPr id="3" name="Title 2"/>
          <p:cNvSpPr>
            <a:spLocks noGrp="1"/>
          </p:cNvSpPr>
          <p:nvPr>
            <p:ph type="title"/>
          </p:nvPr>
        </p:nvSpPr>
        <p:spPr>
          <a:xfrm>
            <a:off x="457200" y="228600"/>
            <a:ext cx="8229600" cy="1143000"/>
          </a:xfrm>
        </p:spPr>
        <p:txBody>
          <a:bodyPr>
            <a:noAutofit/>
          </a:bodyPr>
          <a:lstStyle/>
          <a:p>
            <a:r>
              <a:rPr lang="en-US" sz="3600" dirty="0" smtClean="0">
                <a:solidFill>
                  <a:schemeClr val="tx1"/>
                </a:solidFill>
              </a:rPr>
              <a:t>In depth analysis on the Users' activity in October 2013 (</a:t>
            </a:r>
            <a:r>
              <a:rPr lang="en-US" sz="3600" dirty="0" err="1" smtClean="0">
                <a:solidFill>
                  <a:schemeClr val="tx1"/>
                </a:solidFill>
              </a:rPr>
              <a:t>contn’d</a:t>
            </a:r>
            <a:r>
              <a:rPr lang="en-US" sz="3600" dirty="0" smtClean="0">
                <a:solidFill>
                  <a:schemeClr val="tx1"/>
                </a:solidFill>
              </a:rPr>
              <a:t>)</a:t>
            </a:r>
            <a:endParaRPr lang="en-US"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solidFill>
                  <a:schemeClr val="tx1"/>
                </a:solidFill>
              </a:rPr>
              <a:t>Male and Female Population Distribution categorized by destination countries</a:t>
            </a:r>
            <a:endParaRPr lang="en-US" sz="3200"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914400" y="1524000"/>
            <a:ext cx="7238999" cy="4525169"/>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r>
              <a:rPr lang="en-US" sz="2800" dirty="0" smtClean="0">
                <a:latin typeface="Calibri"/>
                <a:ea typeface="Times New Roman"/>
                <a:cs typeface="Times New Roman"/>
              </a:rPr>
              <a:t> </a:t>
            </a:r>
            <a:r>
              <a:rPr lang="en-US" dirty="0" smtClean="0"/>
              <a:t> = No difference between the mean value of the Male Population and the mean value of the female population = </a:t>
            </a:r>
          </a:p>
          <a:p>
            <a:pPr>
              <a:buNone/>
            </a:pPr>
            <a:endParaRPr lang="en-US" dirty="0" smtClean="0"/>
          </a:p>
          <a:p>
            <a:pPr>
              <a:buNone/>
            </a:pPr>
            <a:r>
              <a:rPr lang="en-US" dirty="0" smtClean="0"/>
              <a:t>= There is a difference between the mean value of the Male Population and the mean value of the female population  </a:t>
            </a:r>
          </a:p>
          <a:p>
            <a:pPr>
              <a:buNone/>
            </a:pPr>
            <a:r>
              <a:rPr lang="en-US" dirty="0" smtClean="0"/>
              <a:t> </a:t>
            </a:r>
          </a:p>
          <a:p>
            <a:pPr>
              <a:buNone/>
            </a:pPr>
            <a:endParaRPr lang="en-US" dirty="0" smtClean="0"/>
          </a:p>
          <a:p>
            <a:pPr>
              <a:buNone/>
            </a:pPr>
            <a:r>
              <a:rPr lang="en-US" dirty="0" smtClean="0"/>
              <a:t> </a:t>
            </a:r>
          </a:p>
          <a:p>
            <a:pPr>
              <a:buNone/>
            </a:pPr>
            <a:endParaRPr lang="en-US" dirty="0"/>
          </a:p>
        </p:txBody>
      </p:sp>
      <p:sp>
        <p:nvSpPr>
          <p:cNvPr id="3" name="Title 2"/>
          <p:cNvSpPr>
            <a:spLocks noGrp="1"/>
          </p:cNvSpPr>
          <p:nvPr>
            <p:ph type="title"/>
          </p:nvPr>
        </p:nvSpPr>
        <p:spPr/>
        <p:txBody>
          <a:bodyPr/>
          <a:lstStyle/>
          <a:p>
            <a:r>
              <a:rPr lang="en-US" dirty="0" smtClean="0">
                <a:solidFill>
                  <a:schemeClr val="tx1"/>
                </a:solidFill>
              </a:rPr>
              <a:t>Hypothesis Testing</a:t>
            </a:r>
            <a:endParaRPr lang="en-US" dirty="0">
              <a:solidFill>
                <a:schemeClr val="tx1"/>
              </a:solidFill>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7200" y="1524000"/>
            <a:ext cx="533400" cy="592667"/>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953000" y="2362200"/>
            <a:ext cx="762000" cy="415636"/>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791200" y="2362200"/>
            <a:ext cx="381000" cy="50800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3"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81000" y="3257550"/>
            <a:ext cx="381000" cy="476250"/>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5" name="Picture 1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0" y="0"/>
            <a:ext cx="104775" cy="1905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a:bodyPr>
          <a:lstStyle/>
          <a:p>
            <a:r>
              <a:rPr lang="en-US" dirty="0" smtClean="0"/>
              <a:t>A two-sided test for the null hypothesis that 2 independent samples have identical average (expected) values</a:t>
            </a:r>
          </a:p>
          <a:p>
            <a:r>
              <a:rPr lang="en-US" dirty="0" smtClean="0"/>
              <a:t>Calculated p-value is 0.001676147617343367 and the test statistic to be statistic=3.1423785772168351</a:t>
            </a:r>
          </a:p>
          <a:p>
            <a:r>
              <a:rPr lang="en-US" dirty="0" smtClean="0"/>
              <a:t>The p-value is very smaller than the threshold, then we can </a:t>
            </a:r>
            <a:r>
              <a:rPr lang="en-US" b="1" dirty="0" smtClean="0"/>
              <a:t>safely reject the Null Hypothesis of equal mean value of male and female population average</a:t>
            </a:r>
            <a:endParaRPr lang="en-US" dirty="0"/>
          </a:p>
        </p:txBody>
      </p:sp>
      <p:sp>
        <p:nvSpPr>
          <p:cNvPr id="3" name="Title 2"/>
          <p:cNvSpPr>
            <a:spLocks noGrp="1"/>
          </p:cNvSpPr>
          <p:nvPr>
            <p:ph type="title"/>
          </p:nvPr>
        </p:nvSpPr>
        <p:spPr/>
        <p:txBody>
          <a:bodyPr/>
          <a:lstStyle/>
          <a:p>
            <a:r>
              <a:rPr lang="en-US" dirty="0" smtClean="0">
                <a:solidFill>
                  <a:schemeClr val="tx1"/>
                </a:solidFill>
              </a:rPr>
              <a:t>Inferential Statistics</a:t>
            </a:r>
            <a:endParaRPr lang="en-US"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rPr>
              <a:t>Other test statistics</a:t>
            </a:r>
            <a:endParaRPr lang="en-US"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685800" y="1600200"/>
            <a:ext cx="7391400" cy="3810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Cumulative Distribution Function(CDF)</a:t>
            </a:r>
            <a:endParaRPr lang="en-US"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914400" y="1752600"/>
            <a:ext cx="7162800" cy="3657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dirty="0" smtClean="0"/>
              <a:t/>
            </a:r>
            <a:br>
              <a:rPr lang="en-US" sz="3600" dirty="0" smtClean="0"/>
            </a:br>
            <a:r>
              <a:rPr lang="en-US" sz="3600" dirty="0" smtClean="0">
                <a:solidFill>
                  <a:schemeClr val="tx1"/>
                </a:solidFill>
              </a:rPr>
              <a:t>ECDF for activation timestamp and percentage distribution</a:t>
            </a: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609600" y="1524000"/>
            <a:ext cx="8001000" cy="44958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953000"/>
          </a:xfrm>
        </p:spPr>
        <p:txBody>
          <a:bodyPr>
            <a:normAutofit fontScale="92500" lnSpcReduction="20000"/>
          </a:bodyPr>
          <a:lstStyle/>
          <a:p>
            <a:pPr>
              <a:buNone/>
            </a:pPr>
            <a:endParaRPr lang="en-US" dirty="0" smtClean="0"/>
          </a:p>
          <a:p>
            <a:pPr>
              <a:buNone/>
            </a:pPr>
            <a:r>
              <a:rPr lang="en-US" dirty="0" smtClean="0"/>
              <a:t>[  2.01107252e+13   2.01304032e+13  </a:t>
            </a:r>
          </a:p>
          <a:p>
            <a:pPr>
              <a:buNone/>
            </a:pPr>
            <a:r>
              <a:rPr lang="en-US" dirty="0" smtClean="0"/>
              <a:t> 2.01401032e+13   2.01406182e+13   </a:t>
            </a:r>
          </a:p>
          <a:p>
            <a:pPr>
              <a:buNone/>
            </a:pPr>
            <a:r>
              <a:rPr lang="en-US" dirty="0" smtClean="0"/>
              <a:t>2.01409192e+13]</a:t>
            </a:r>
          </a:p>
          <a:p>
            <a:pPr>
              <a:buNone/>
            </a:pPr>
            <a:endParaRPr lang="en-US" dirty="0" smtClean="0"/>
          </a:p>
          <a:p>
            <a:pPr>
              <a:buNone/>
            </a:pPr>
            <a:r>
              <a:rPr lang="en-US" dirty="0" smtClean="0"/>
              <a:t>And the </a:t>
            </a:r>
            <a:r>
              <a:rPr lang="en-US" dirty="0" err="1" smtClean="0"/>
              <a:t>ecdf</a:t>
            </a:r>
            <a:r>
              <a:rPr lang="en-US" dirty="0" smtClean="0"/>
              <a:t> are:</a:t>
            </a:r>
          </a:p>
          <a:p>
            <a:pPr>
              <a:buNone/>
            </a:pPr>
            <a:r>
              <a:rPr lang="en-US" dirty="0" smtClean="0"/>
              <a:t> (array([20090319043255, 20090523174809, </a:t>
            </a:r>
          </a:p>
          <a:p>
            <a:pPr>
              <a:buNone/>
            </a:pPr>
            <a:r>
              <a:rPr lang="en-US" dirty="0" smtClean="0"/>
              <a:t>20090609231247, ..., 20140930235408, </a:t>
            </a:r>
          </a:p>
          <a:p>
            <a:pPr>
              <a:buNone/>
            </a:pPr>
            <a:r>
              <a:rPr lang="en-US" dirty="0" smtClean="0"/>
              <a:t>       20140930235430, 20140930235901], </a:t>
            </a:r>
          </a:p>
          <a:p>
            <a:pPr>
              <a:buNone/>
            </a:pPr>
            <a:r>
              <a:rPr lang="en-US" dirty="0" err="1" smtClean="0"/>
              <a:t>dtype</a:t>
            </a:r>
            <a:r>
              <a:rPr lang="en-US" dirty="0" smtClean="0"/>
              <a:t>=int64), array([  3.62914494e-06, </a:t>
            </a:r>
          </a:p>
          <a:p>
            <a:pPr>
              <a:buNone/>
            </a:pPr>
            <a:r>
              <a:rPr lang="en-US" dirty="0" smtClean="0"/>
              <a:t>  7.25828987e-06,   1.08874348e-05, ...,          9.99992742e-01,   9.99996371e-01, </a:t>
            </a:r>
          </a:p>
          <a:p>
            <a:pPr>
              <a:buNone/>
            </a:pPr>
            <a:r>
              <a:rPr lang="en-US" dirty="0" smtClean="0"/>
              <a:t>  1.00000000e+00]))</a:t>
            </a:r>
            <a:endParaRPr lang="en-US" dirty="0"/>
          </a:p>
        </p:txBody>
      </p:sp>
      <p:sp>
        <p:nvSpPr>
          <p:cNvPr id="3" name="Title 2"/>
          <p:cNvSpPr>
            <a:spLocks noGrp="1"/>
          </p:cNvSpPr>
          <p:nvPr>
            <p:ph type="title"/>
          </p:nvPr>
        </p:nvSpPr>
        <p:spPr/>
        <p:txBody>
          <a:bodyPr>
            <a:normAutofit fontScale="90000"/>
          </a:bodyPr>
          <a:lstStyle/>
          <a:p>
            <a:r>
              <a:rPr lang="en-US" dirty="0" smtClean="0">
                <a:solidFill>
                  <a:schemeClr val="tx1"/>
                </a:solidFill>
              </a:rPr>
              <a:t>Percentile values are as follows on those aforementioned range</a:t>
            </a:r>
            <a:endParaRPr lang="en-US"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rPr>
              <a:t>ECDF for age</a:t>
            </a:r>
            <a:endParaRPr lang="en-US"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762000" y="1447800"/>
            <a:ext cx="7620000" cy="4419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991600" cy="4635691"/>
          </a:xfrm>
        </p:spPr>
        <p:txBody>
          <a:bodyPr/>
          <a:lstStyle/>
          <a:p>
            <a:pPr>
              <a:buNone/>
            </a:pPr>
            <a:r>
              <a:rPr lang="en-US" dirty="0" smtClean="0"/>
              <a:t>In total Six Datasets that was provided as part of</a:t>
            </a:r>
          </a:p>
          <a:p>
            <a:pPr>
              <a:buNone/>
            </a:pPr>
            <a:r>
              <a:rPr lang="en-US" dirty="0" smtClean="0"/>
              <a:t>the competition</a:t>
            </a:r>
          </a:p>
          <a:p>
            <a:pPr>
              <a:buFont typeface="Wingdings" pitchFamily="2" charset="2"/>
              <a:buChar char="Ø"/>
            </a:pPr>
            <a:r>
              <a:rPr lang="en-US" b="1" dirty="0" smtClean="0"/>
              <a:t>age_gender_bkts.csv</a:t>
            </a:r>
          </a:p>
          <a:p>
            <a:pPr>
              <a:buFont typeface="Wingdings" pitchFamily="2" charset="2"/>
              <a:buChar char="Ø"/>
            </a:pPr>
            <a:r>
              <a:rPr lang="en-US" b="1" dirty="0" smtClean="0"/>
              <a:t>sample_submission.csv</a:t>
            </a:r>
            <a:r>
              <a:rPr lang="en-US" dirty="0" smtClean="0"/>
              <a:t> </a:t>
            </a:r>
          </a:p>
          <a:p>
            <a:pPr>
              <a:buFont typeface="Wingdings" pitchFamily="2" charset="2"/>
              <a:buChar char="Ø"/>
            </a:pPr>
            <a:r>
              <a:rPr lang="en-US" b="1" dirty="0" smtClean="0"/>
              <a:t>countries.csv</a:t>
            </a:r>
            <a:r>
              <a:rPr lang="en-US" dirty="0" smtClean="0"/>
              <a:t> </a:t>
            </a:r>
          </a:p>
          <a:p>
            <a:pPr>
              <a:buFont typeface="Wingdings" pitchFamily="2" charset="2"/>
              <a:buChar char="Ø"/>
            </a:pPr>
            <a:r>
              <a:rPr lang="en-US" b="1" dirty="0" smtClean="0"/>
              <a:t>sessions.csv</a:t>
            </a:r>
            <a:r>
              <a:rPr lang="en-US" dirty="0" smtClean="0"/>
              <a:t> </a:t>
            </a:r>
          </a:p>
          <a:p>
            <a:pPr>
              <a:buFont typeface="Wingdings" pitchFamily="2" charset="2"/>
              <a:buChar char="Ø"/>
            </a:pPr>
            <a:r>
              <a:rPr lang="en-US" b="1" dirty="0" smtClean="0"/>
              <a:t>test_users.csv </a:t>
            </a:r>
          </a:p>
          <a:p>
            <a:pPr>
              <a:buFont typeface="Wingdings" pitchFamily="2" charset="2"/>
              <a:buChar char="Ø"/>
            </a:pPr>
            <a:r>
              <a:rPr lang="en-US" b="1" dirty="0" smtClean="0"/>
              <a:t>train_users.csv </a:t>
            </a:r>
            <a:endParaRPr lang="en-US" dirty="0"/>
          </a:p>
        </p:txBody>
      </p:sp>
      <p:sp>
        <p:nvSpPr>
          <p:cNvPr id="3" name="Title 2"/>
          <p:cNvSpPr>
            <a:spLocks noGrp="1"/>
          </p:cNvSpPr>
          <p:nvPr>
            <p:ph type="title"/>
          </p:nvPr>
        </p:nvSpPr>
        <p:spPr>
          <a:xfrm>
            <a:off x="457200" y="0"/>
            <a:ext cx="8229600" cy="1417638"/>
          </a:xfrm>
        </p:spPr>
        <p:txBody>
          <a:bodyPr>
            <a:normAutofit/>
          </a:bodyPr>
          <a:lstStyle/>
          <a:p>
            <a:r>
              <a:rPr lang="en-US" dirty="0" err="1" smtClean="0">
                <a:solidFill>
                  <a:schemeClr val="tx1"/>
                </a:solidFill>
              </a:rPr>
              <a:t>DataSet</a:t>
            </a:r>
            <a:r>
              <a:rPr lang="en-US" dirty="0" smtClean="0">
                <a:solidFill>
                  <a:schemeClr val="tx1"/>
                </a:solidFill>
              </a:rPr>
              <a:t> Information</a:t>
            </a:r>
            <a:endParaRPr lang="en-US"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143000"/>
          </a:xfrm>
        </p:spPr>
        <p:txBody>
          <a:bodyPr>
            <a:normAutofit fontScale="90000"/>
          </a:bodyPr>
          <a:lstStyle/>
          <a:p>
            <a:r>
              <a:rPr lang="en-US" dirty="0" smtClean="0">
                <a:solidFill>
                  <a:schemeClr val="tx1"/>
                </a:solidFill>
              </a:rPr>
              <a:t/>
            </a:r>
            <a:br>
              <a:rPr lang="en-US" dirty="0" smtClean="0">
                <a:solidFill>
                  <a:schemeClr val="tx1"/>
                </a:solidFill>
              </a:rPr>
            </a:br>
            <a:r>
              <a:rPr lang="en-US" dirty="0" smtClean="0">
                <a:solidFill>
                  <a:schemeClr val="tx1"/>
                </a:solidFill>
              </a:rPr>
              <a:t>ECDF of signup flow and timestamp first active</a:t>
            </a:r>
            <a:br>
              <a:rPr lang="en-US" dirty="0" smtClean="0">
                <a:solidFill>
                  <a:schemeClr val="tx1"/>
                </a:solidFill>
              </a:rPr>
            </a:br>
            <a:endParaRPr lang="en-US"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685800" y="1905000"/>
            <a:ext cx="7467600" cy="40386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
            </a:r>
            <a:br>
              <a:rPr lang="en-US" dirty="0" smtClean="0">
                <a:solidFill>
                  <a:schemeClr val="tx1"/>
                </a:solidFill>
              </a:rPr>
            </a:br>
            <a:r>
              <a:rPr lang="en-US" dirty="0" smtClean="0">
                <a:solidFill>
                  <a:schemeClr val="tx1"/>
                </a:solidFill>
              </a:rPr>
              <a:t>Histogram plot for the signup flow against frequencies</a:t>
            </a:r>
            <a:r>
              <a:rPr lang="en-US" dirty="0" smtClean="0"/>
              <a:t/>
            </a:r>
            <a:br>
              <a:rPr lang="en-US" dirty="0" smtClean="0"/>
            </a:br>
            <a:endParaRPr lang="en-US" dirty="0"/>
          </a:p>
        </p:txBody>
      </p:sp>
      <p:pic>
        <p:nvPicPr>
          <p:cNvPr id="4" name="Content Placeholder 3"/>
          <p:cNvPicPr>
            <a:picLocks noGrp="1"/>
          </p:cNvPicPr>
          <p:nvPr>
            <p:ph idx="1"/>
          </p:nvPr>
        </p:nvPicPr>
        <p:blipFill>
          <a:blip r:embed="rId3" cstate="print"/>
          <a:srcRect/>
          <a:stretch>
            <a:fillRect/>
          </a:stretch>
        </p:blipFill>
        <p:spPr bwMode="auto">
          <a:xfrm>
            <a:off x="838200" y="1752600"/>
            <a:ext cx="7620000" cy="4190999"/>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
            </a:r>
            <a:br>
              <a:rPr lang="en-US" dirty="0" smtClean="0">
                <a:solidFill>
                  <a:schemeClr val="tx1"/>
                </a:solidFill>
              </a:rPr>
            </a:br>
            <a:r>
              <a:rPr lang="en-US" dirty="0" smtClean="0">
                <a:solidFill>
                  <a:schemeClr val="tx1"/>
                </a:solidFill>
              </a:rPr>
              <a:t>Timestamp Activation Histogram Distribution</a:t>
            </a: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914400" y="1600200"/>
            <a:ext cx="7239000" cy="44196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a:t>
            </a:r>
            <a:r>
              <a:rPr lang="en-US" dirty="0" err="1" smtClean="0"/>
              <a:t>timestamp_first_active</a:t>
            </a:r>
            <a:r>
              <a:rPr lang="en-US" dirty="0" smtClean="0"/>
              <a:t>" </a:t>
            </a:r>
            <a:r>
              <a:rPr lang="en-US" dirty="0" err="1" smtClean="0"/>
              <a:t>vs</a:t>
            </a:r>
            <a:r>
              <a:rPr lang="en-US" dirty="0" smtClean="0"/>
              <a:t> "</a:t>
            </a:r>
            <a:r>
              <a:rPr lang="en-US" dirty="0" err="1" smtClean="0"/>
              <a:t>country_destination</a:t>
            </a:r>
            <a:r>
              <a:rPr lang="en-US" dirty="0" smtClean="0"/>
              <a:t>"</a:t>
            </a:r>
            <a:br>
              <a:rPr lang="en-US" dirty="0" smtClean="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19200" y="1676400"/>
            <a:ext cx="6629400" cy="4191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
            </a:r>
            <a:br>
              <a:rPr lang="en-US" dirty="0" smtClean="0">
                <a:solidFill>
                  <a:schemeClr val="tx1"/>
                </a:solidFill>
              </a:rPr>
            </a:br>
            <a:r>
              <a:rPr lang="en-US" dirty="0" smtClean="0">
                <a:solidFill>
                  <a:schemeClr val="tx1"/>
                </a:solidFill>
              </a:rPr>
              <a:t>"Signup flow" </a:t>
            </a:r>
            <a:r>
              <a:rPr lang="en-US" dirty="0" err="1" smtClean="0">
                <a:solidFill>
                  <a:schemeClr val="tx1"/>
                </a:solidFill>
              </a:rPr>
              <a:t>vs</a:t>
            </a:r>
            <a:r>
              <a:rPr lang="en-US" dirty="0" smtClean="0">
                <a:solidFill>
                  <a:schemeClr val="tx1"/>
                </a:solidFill>
              </a:rPr>
              <a:t> the "activation timestamp"</a:t>
            </a:r>
            <a:r>
              <a:rPr lang="en-US" dirty="0" smtClean="0"/>
              <a:t/>
            </a:r>
            <a:br>
              <a:rPr lang="en-US" dirty="0" smtClean="0"/>
            </a:br>
            <a:endParaRPr lang="en-US" dirty="0"/>
          </a:p>
        </p:txBody>
      </p:sp>
      <p:pic>
        <p:nvPicPr>
          <p:cNvPr id="5" name="Content Placeholder 4"/>
          <p:cNvPicPr>
            <a:picLocks noGrp="1"/>
          </p:cNvPicPr>
          <p:nvPr>
            <p:ph idx="1"/>
          </p:nvPr>
        </p:nvPicPr>
        <p:blipFill>
          <a:blip r:embed="rId2" cstate="print"/>
          <a:srcRect/>
          <a:stretch>
            <a:fillRect/>
          </a:stretch>
        </p:blipFill>
        <p:spPr bwMode="auto">
          <a:xfrm>
            <a:off x="1066800" y="1600200"/>
            <a:ext cx="7086600" cy="4343399"/>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Binomial Distribution of the next destination to be in US</a:t>
            </a:r>
            <a:endParaRPr lang="en-US"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609600" y="1600200"/>
            <a:ext cx="7848600" cy="42672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
            </a:r>
            <a:br>
              <a:rPr lang="en-US" dirty="0" smtClean="0">
                <a:solidFill>
                  <a:schemeClr val="tx1"/>
                </a:solidFill>
              </a:rPr>
            </a:br>
            <a:r>
              <a:rPr lang="en-US" dirty="0" smtClean="0">
                <a:solidFill>
                  <a:schemeClr val="tx1"/>
                </a:solidFill>
              </a:rPr>
              <a:t>Histogram distribution of next destination to be US</a:t>
            </a: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685800" y="1752600"/>
            <a:ext cx="7238999" cy="41148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err="1" smtClean="0"/>
              <a:t>gender_dummies</a:t>
            </a:r>
            <a:r>
              <a:rPr lang="en-US" dirty="0" smtClean="0"/>
              <a:t>=</a:t>
            </a:r>
            <a:r>
              <a:rPr lang="en-US" dirty="0" err="1" smtClean="0"/>
              <a:t>pd.get_dummies</a:t>
            </a:r>
            <a:r>
              <a:rPr lang="en-US" dirty="0" smtClean="0"/>
              <a:t>(</a:t>
            </a:r>
            <a:r>
              <a:rPr lang="en-US" dirty="0" err="1" smtClean="0"/>
              <a:t>df.gender,prefix</a:t>
            </a:r>
            <a:r>
              <a:rPr lang="en-US" dirty="0" smtClean="0"/>
              <a:t>='gender').</a:t>
            </a:r>
            <a:r>
              <a:rPr lang="en-US" dirty="0" err="1" smtClean="0"/>
              <a:t>iloc</a:t>
            </a:r>
            <a:r>
              <a:rPr lang="en-US" dirty="0" smtClean="0"/>
              <a:t>[:,0:2]</a:t>
            </a:r>
          </a:p>
          <a:p>
            <a:pPr>
              <a:buNone/>
            </a:pPr>
            <a:r>
              <a:rPr lang="en-US" dirty="0" err="1" smtClean="0"/>
              <a:t>gender_dummies</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solidFill>
                  <a:schemeClr val="tx1"/>
                </a:solidFill>
              </a:rPr>
              <a:t>Feature Selection, Dummy Variables and One Hot Encoding</a:t>
            </a:r>
            <a:endParaRPr lang="en-US" dirty="0">
              <a:solidFill>
                <a:schemeClr val="tx1"/>
              </a:solidFill>
            </a:endParaRPr>
          </a:p>
        </p:txBody>
      </p:sp>
      <p:pic>
        <p:nvPicPr>
          <p:cNvPr id="4" name="Picture 3"/>
          <p:cNvPicPr/>
          <p:nvPr/>
        </p:nvPicPr>
        <p:blipFill>
          <a:blip r:embed="rId2" cstate="print"/>
          <a:srcRect/>
          <a:stretch>
            <a:fillRect/>
          </a:stretch>
        </p:blipFill>
        <p:spPr bwMode="auto">
          <a:xfrm>
            <a:off x="2895600" y="3048000"/>
            <a:ext cx="4114800" cy="30480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dirty="0" smtClean="0"/>
              <a:t>Index(['age', '</a:t>
            </a:r>
            <a:r>
              <a:rPr lang="en-US" dirty="0" err="1" smtClean="0"/>
              <a:t>country_destination</a:t>
            </a:r>
            <a:r>
              <a:rPr lang="en-US" dirty="0" smtClean="0"/>
              <a:t>', '</a:t>
            </a:r>
            <a:r>
              <a:rPr lang="en-US" dirty="0" err="1" smtClean="0"/>
              <a:t>signup_flow</a:t>
            </a:r>
            <a:r>
              <a:rPr lang="en-US" dirty="0" smtClean="0"/>
              <a:t>', '</a:t>
            </a:r>
            <a:r>
              <a:rPr lang="en-US" dirty="0" err="1" smtClean="0"/>
              <a:t>timestamp_first_active</a:t>
            </a:r>
            <a:r>
              <a:rPr lang="en-US" dirty="0" smtClean="0"/>
              <a:t>',       '</a:t>
            </a:r>
            <a:r>
              <a:rPr lang="en-US" dirty="0" err="1" smtClean="0"/>
              <a:t>gender_FEMALE</a:t>
            </a:r>
            <a:r>
              <a:rPr lang="en-US" dirty="0" smtClean="0"/>
              <a:t>', '</a:t>
            </a:r>
            <a:r>
              <a:rPr lang="en-US" dirty="0" err="1" smtClean="0"/>
              <a:t>gender_MALE</a:t>
            </a:r>
            <a:r>
              <a:rPr lang="en-US" dirty="0" smtClean="0"/>
              <a:t>', '</a:t>
            </a:r>
            <a:r>
              <a:rPr lang="en-US" dirty="0" err="1" smtClean="0"/>
              <a:t>signup_app_Moweb</a:t>
            </a:r>
            <a:r>
              <a:rPr lang="en-US" dirty="0" smtClean="0"/>
              <a:t>', '</a:t>
            </a:r>
            <a:r>
              <a:rPr lang="en-US" dirty="0" err="1" smtClean="0"/>
              <a:t>signup_app_Web</a:t>
            </a:r>
            <a:r>
              <a:rPr lang="en-US" dirty="0" smtClean="0"/>
              <a:t>',       '</a:t>
            </a:r>
            <a:r>
              <a:rPr lang="en-US" dirty="0" err="1" smtClean="0"/>
              <a:t>signup_app_iOS</a:t>
            </a:r>
            <a:r>
              <a:rPr lang="en-US" dirty="0" smtClean="0"/>
              <a:t>', '</a:t>
            </a:r>
            <a:r>
              <a:rPr lang="en-US" dirty="0" err="1" smtClean="0"/>
              <a:t>affiliate_channel_content</a:t>
            </a:r>
            <a:r>
              <a:rPr lang="en-US" dirty="0" smtClean="0"/>
              <a:t>',       ...       '</a:t>
            </a:r>
            <a:r>
              <a:rPr lang="en-US" dirty="0" err="1" smtClean="0"/>
              <a:t>language_ko</a:t>
            </a:r>
            <a:r>
              <a:rPr lang="en-US" dirty="0" smtClean="0"/>
              <a:t>', '</a:t>
            </a:r>
            <a:r>
              <a:rPr lang="en-US" dirty="0" err="1" smtClean="0"/>
              <a:t>language_nl</a:t>
            </a:r>
            <a:r>
              <a:rPr lang="en-US" dirty="0" smtClean="0"/>
              <a:t>', '</a:t>
            </a:r>
            <a:r>
              <a:rPr lang="en-US" dirty="0" err="1" smtClean="0"/>
              <a:t>language_no</a:t>
            </a:r>
            <a:r>
              <a:rPr lang="en-US" dirty="0" smtClean="0"/>
              <a:t>', '</a:t>
            </a:r>
            <a:r>
              <a:rPr lang="en-US" dirty="0" err="1" smtClean="0"/>
              <a:t>language_pl</a:t>
            </a:r>
            <a:r>
              <a:rPr lang="en-US" dirty="0" smtClean="0"/>
              <a:t>',       '</a:t>
            </a:r>
            <a:r>
              <a:rPr lang="en-US" dirty="0" err="1" smtClean="0"/>
              <a:t>language_pt</a:t>
            </a:r>
            <a:r>
              <a:rPr lang="en-US" dirty="0" smtClean="0"/>
              <a:t>', '</a:t>
            </a:r>
            <a:r>
              <a:rPr lang="en-US" dirty="0" err="1" smtClean="0"/>
              <a:t>language_ru</a:t>
            </a:r>
            <a:r>
              <a:rPr lang="en-US" dirty="0" smtClean="0"/>
              <a:t>', '</a:t>
            </a:r>
            <a:r>
              <a:rPr lang="en-US" dirty="0" err="1" smtClean="0"/>
              <a:t>language_sv</a:t>
            </a:r>
            <a:r>
              <a:rPr lang="en-US" dirty="0" smtClean="0"/>
              <a:t>', '</a:t>
            </a:r>
            <a:r>
              <a:rPr lang="en-US" dirty="0" err="1" smtClean="0"/>
              <a:t>language_th</a:t>
            </a:r>
            <a:r>
              <a:rPr lang="en-US" dirty="0" smtClean="0"/>
              <a:t>',       '</a:t>
            </a:r>
            <a:r>
              <a:rPr lang="en-US" dirty="0" err="1" smtClean="0"/>
              <a:t>language_tr</a:t>
            </a:r>
            <a:r>
              <a:rPr lang="en-US" dirty="0" smtClean="0"/>
              <a:t>', '</a:t>
            </a:r>
            <a:r>
              <a:rPr lang="en-US" dirty="0" err="1" smtClean="0"/>
              <a:t>language_zh</a:t>
            </a:r>
            <a:r>
              <a:rPr lang="en-US" dirty="0" smtClean="0"/>
              <a:t>'],      </a:t>
            </a:r>
            <a:r>
              <a:rPr lang="en-US" dirty="0" err="1" smtClean="0"/>
              <a:t>dtype</a:t>
            </a:r>
            <a:r>
              <a:rPr lang="en-US" dirty="0" smtClean="0"/>
              <a:t>='object', length=116) </a:t>
            </a:r>
            <a:endParaRPr lang="en-US" dirty="0"/>
          </a:p>
        </p:txBody>
      </p:sp>
      <p:sp>
        <p:nvSpPr>
          <p:cNvPr id="3" name="Title 2"/>
          <p:cNvSpPr>
            <a:spLocks noGrp="1"/>
          </p:cNvSpPr>
          <p:nvPr>
            <p:ph type="title"/>
          </p:nvPr>
        </p:nvSpPr>
        <p:spPr/>
        <p:txBody>
          <a:bodyPr>
            <a:normAutofit/>
          </a:bodyPr>
          <a:lstStyle/>
          <a:p>
            <a:r>
              <a:rPr lang="en-US" sz="3200" dirty="0" smtClean="0">
                <a:solidFill>
                  <a:schemeClr val="tx1"/>
                </a:solidFill>
              </a:rPr>
              <a:t>Feature Selection, Dummy Variables and One Hot Encoding(</a:t>
            </a:r>
            <a:r>
              <a:rPr lang="en-US" sz="3200" dirty="0" err="1" smtClean="0">
                <a:solidFill>
                  <a:schemeClr val="tx1"/>
                </a:solidFill>
              </a:rPr>
              <a:t>contn’d</a:t>
            </a:r>
            <a:r>
              <a:rPr lang="en-US" sz="3200" dirty="0" smtClean="0">
                <a:solidFill>
                  <a:schemeClr val="tx1"/>
                </a:solidFill>
              </a:rPr>
              <a:t>)</a:t>
            </a:r>
            <a:endParaRPr lang="en-US" sz="3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err="1" smtClean="0"/>
              <a:t>X_train,X_test,y_train,y_test</a:t>
            </a:r>
            <a:r>
              <a:rPr lang="en-US" dirty="0" smtClean="0"/>
              <a:t>=</a:t>
            </a:r>
            <a:r>
              <a:rPr lang="en-US" dirty="0" err="1" smtClean="0"/>
              <a:t>train_test_split</a:t>
            </a:r>
            <a:r>
              <a:rPr lang="en-US" dirty="0" smtClean="0"/>
              <a:t>(</a:t>
            </a:r>
            <a:r>
              <a:rPr lang="en-US" dirty="0" err="1" smtClean="0"/>
              <a:t>X,y,test_size</a:t>
            </a:r>
            <a:r>
              <a:rPr lang="en-US" dirty="0" smtClean="0"/>
              <a:t>=0.30,random_state=42)</a:t>
            </a:r>
          </a:p>
          <a:p>
            <a:pPr>
              <a:buNone/>
            </a:pPr>
            <a:r>
              <a:rPr lang="en-US" dirty="0" smtClean="0"/>
              <a:t>used to split the X and y into train and test sets</a:t>
            </a:r>
          </a:p>
          <a:p>
            <a:pPr>
              <a:buNone/>
            </a:pPr>
            <a:endParaRPr lang="en-US" dirty="0" smtClean="0"/>
          </a:p>
          <a:p>
            <a:pPr>
              <a:buNone/>
            </a:pPr>
            <a:r>
              <a:rPr lang="en-US" dirty="0" smtClean="0"/>
              <a:t>The </a:t>
            </a:r>
            <a:r>
              <a:rPr lang="en-US" dirty="0" err="1" smtClean="0"/>
              <a:t>test_size</a:t>
            </a:r>
            <a:r>
              <a:rPr lang="en-US" dirty="0" smtClean="0"/>
              <a:t> = 0.30 implies that the size of the test set is30% of the original data</a:t>
            </a:r>
          </a:p>
          <a:p>
            <a:pPr>
              <a:buNone/>
            </a:pPr>
            <a:endParaRPr lang="en-US" dirty="0" smtClean="0"/>
          </a:p>
          <a:p>
            <a:pPr>
              <a:buNone/>
            </a:pPr>
            <a:r>
              <a:rPr lang="en-US" dirty="0" smtClean="0"/>
              <a:t>The </a:t>
            </a:r>
            <a:r>
              <a:rPr lang="en-US" dirty="0" err="1" smtClean="0"/>
              <a:t>random_state</a:t>
            </a:r>
            <a:r>
              <a:rPr lang="en-US" dirty="0" smtClean="0"/>
              <a:t>=42 is where the splitting happens on the original Data.</a:t>
            </a:r>
            <a:endParaRPr lang="en-US" dirty="0"/>
          </a:p>
        </p:txBody>
      </p:sp>
      <p:sp>
        <p:nvSpPr>
          <p:cNvPr id="3" name="Title 2"/>
          <p:cNvSpPr>
            <a:spLocks noGrp="1"/>
          </p:cNvSpPr>
          <p:nvPr>
            <p:ph type="title"/>
          </p:nvPr>
        </p:nvSpPr>
        <p:spPr/>
        <p:txBody>
          <a:bodyPr/>
          <a:lstStyle/>
          <a:p>
            <a:r>
              <a:rPr lang="en-US" dirty="0" smtClean="0">
                <a:solidFill>
                  <a:schemeClr val="tx1"/>
                </a:solidFill>
              </a:rPr>
              <a:t>Train Test Split</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rPr>
              <a:t>Users </a:t>
            </a:r>
            <a:r>
              <a:rPr lang="en-US" dirty="0" err="1" smtClean="0">
                <a:solidFill>
                  <a:schemeClr val="tx1"/>
                </a:solidFill>
              </a:rPr>
              <a:t>DataFrame</a:t>
            </a:r>
            <a:r>
              <a:rPr lang="en-US" dirty="0" smtClean="0">
                <a:solidFill>
                  <a:schemeClr val="tx1"/>
                </a:solidFill>
              </a:rPr>
              <a:t> info()</a:t>
            </a:r>
            <a:endParaRPr lang="en-US"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990600" y="1371600"/>
            <a:ext cx="6858000" cy="46482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3 important aspects:</a:t>
            </a:r>
          </a:p>
          <a:p>
            <a:pPr lvl="1"/>
            <a:r>
              <a:rPr lang="en-US" dirty="0" smtClean="0"/>
              <a:t> Ease to interpret output</a:t>
            </a:r>
          </a:p>
          <a:p>
            <a:pPr lvl="1"/>
            <a:r>
              <a:rPr lang="en-US" dirty="0" smtClean="0"/>
              <a:t>2. Calculation time</a:t>
            </a:r>
          </a:p>
          <a:p>
            <a:pPr lvl="1"/>
            <a:r>
              <a:rPr lang="en-US" dirty="0" smtClean="0"/>
              <a:t>3. Predictive Power</a:t>
            </a:r>
          </a:p>
          <a:p>
            <a:pPr>
              <a:buNone/>
            </a:pPr>
            <a:r>
              <a:rPr lang="en-US" dirty="0" smtClean="0"/>
              <a:t>		</a:t>
            </a:r>
          </a:p>
          <a:p>
            <a:pPr>
              <a:buNone/>
            </a:pPr>
            <a:r>
              <a:rPr lang="en-US" sz="2200" dirty="0" smtClean="0"/>
              <a:t>KNN algorithm fairs across all parameters of considerations. It is commonly used for its easy of interpretation and low calculation time. The principle of how KNN works the theoretical aspects of it are not discussed in this report.</a:t>
            </a:r>
          </a:p>
          <a:p>
            <a:pPr>
              <a:buNone/>
            </a:pPr>
            <a:r>
              <a:rPr lang="en-US" sz="2200" dirty="0" smtClean="0"/>
              <a:t>			</a:t>
            </a:r>
            <a:endParaRPr lang="en-US" sz="2200" dirty="0"/>
          </a:p>
        </p:txBody>
      </p:sp>
      <p:sp>
        <p:nvSpPr>
          <p:cNvPr id="3" name="Title 2"/>
          <p:cNvSpPr>
            <a:spLocks noGrp="1"/>
          </p:cNvSpPr>
          <p:nvPr>
            <p:ph type="title"/>
          </p:nvPr>
        </p:nvSpPr>
        <p:spPr/>
        <p:txBody>
          <a:bodyPr>
            <a:normAutofit fontScale="90000"/>
          </a:bodyPr>
          <a:lstStyle/>
          <a:p>
            <a:r>
              <a:rPr lang="en-US" dirty="0" smtClean="0">
                <a:solidFill>
                  <a:schemeClr val="tx1"/>
                </a:solidFill>
              </a:rPr>
              <a:t>KNN or K-Nearest Classifier</a:t>
            </a:r>
            <a:r>
              <a:rPr lang="en-US" dirty="0" smtClean="0"/>
              <a:t/>
            </a:r>
            <a:br>
              <a:rPr lang="en-US" dirty="0" smtClean="0"/>
            </a:b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K-NN varying Number of Neighbors</a:t>
            </a:r>
            <a:endParaRPr lang="en-US"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1219200" y="1524000"/>
            <a:ext cx="6629400" cy="44958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solidFill>
                  <a:schemeClr val="tx1"/>
                </a:solidFill>
              </a:rPr>
              <a:t>Confusion Matrix and Classification Report for k=6</a:t>
            </a: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914400" y="2057400"/>
            <a:ext cx="6477000" cy="33528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rPr>
              <a:t>Logistic Regression</a:t>
            </a:r>
            <a:endParaRPr lang="en-US"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1447800" y="1828800"/>
            <a:ext cx="6400800" cy="33528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dirty="0" smtClean="0">
                <a:solidFill>
                  <a:schemeClr val="tx1"/>
                </a:solidFill>
              </a:rPr>
              <a:t>Confusion Matrix and Classification Report for Logistic Regression</a:t>
            </a: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19200" y="1752600"/>
            <a:ext cx="7162800" cy="39624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ROC Curve for the True Positive </a:t>
            </a:r>
            <a:r>
              <a:rPr lang="en-US" dirty="0" err="1" smtClean="0">
                <a:solidFill>
                  <a:schemeClr val="tx1"/>
                </a:solidFill>
              </a:rPr>
              <a:t>vs</a:t>
            </a:r>
            <a:r>
              <a:rPr lang="en-US" dirty="0" smtClean="0">
                <a:solidFill>
                  <a:schemeClr val="tx1"/>
                </a:solidFill>
              </a:rPr>
              <a:t> False Positive Rate</a:t>
            </a:r>
            <a:endParaRPr lang="en-US"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1371600" y="1828800"/>
            <a:ext cx="6553199" cy="41910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24400"/>
          </a:xfrm>
        </p:spPr>
        <p:txBody>
          <a:bodyPr>
            <a:normAutofit lnSpcReduction="10000"/>
          </a:bodyPr>
          <a:lstStyle/>
          <a:p>
            <a:r>
              <a:rPr lang="en-US" dirty="0" smtClean="0"/>
              <a:t>Both the model shows a good performance with 0.67% and 0.69% accuracy rate</a:t>
            </a:r>
          </a:p>
          <a:p>
            <a:r>
              <a:rPr lang="en-US" dirty="0" smtClean="0"/>
              <a:t>Logistic Regression is a better classifier with high accuracy rate</a:t>
            </a:r>
          </a:p>
          <a:p>
            <a:r>
              <a:rPr lang="en-US" dirty="0" smtClean="0"/>
              <a:t>Accuracy can be further improved by reducing the number of features and dimensional reduction</a:t>
            </a:r>
          </a:p>
          <a:p>
            <a:r>
              <a:rPr lang="en-US" dirty="0" smtClean="0"/>
              <a:t>SVM and Random Forrest and other crossbreed model in order to get a better performance for the classification of "</a:t>
            </a:r>
            <a:r>
              <a:rPr lang="en-US" dirty="0" err="1" smtClean="0"/>
              <a:t>Airbnb</a:t>
            </a:r>
            <a:r>
              <a:rPr lang="en-US" dirty="0" smtClean="0"/>
              <a:t> New Users' next Vacation Destination"</a:t>
            </a:r>
            <a:endParaRPr lang="en-US" dirty="0"/>
          </a:p>
        </p:txBody>
      </p:sp>
      <p:sp>
        <p:nvSpPr>
          <p:cNvPr id="3" name="Title 2"/>
          <p:cNvSpPr>
            <a:spLocks noGrp="1"/>
          </p:cNvSpPr>
          <p:nvPr>
            <p:ph type="title"/>
          </p:nvPr>
        </p:nvSpPr>
        <p:spPr/>
        <p:txBody>
          <a:bodyPr/>
          <a:lstStyle/>
          <a:p>
            <a:r>
              <a:rPr lang="en-US" dirty="0" smtClean="0">
                <a:solidFill>
                  <a:schemeClr val="tx1"/>
                </a:solidFill>
              </a:rPr>
              <a:t>Conclusion and Future Work</a:t>
            </a:r>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Age:</a:t>
            </a:r>
            <a:r>
              <a:rPr lang="en-US" dirty="0" smtClean="0"/>
              <a:t> Users that are below 18 and above 110 years of age had been dropped</a:t>
            </a:r>
          </a:p>
          <a:p>
            <a:pPr>
              <a:buNone/>
            </a:pPr>
            <a:endParaRPr lang="en-US" dirty="0" smtClean="0"/>
          </a:p>
          <a:p>
            <a:r>
              <a:rPr lang="en-US" sz="3600" b="1" dirty="0" smtClean="0"/>
              <a:t>Gender: </a:t>
            </a:r>
            <a:r>
              <a:rPr lang="en-US" sz="3600" dirty="0" smtClean="0"/>
              <a:t>Four types of unique variables that are reduced to three; by replacing the  	    </a:t>
            </a:r>
            <a:r>
              <a:rPr lang="en-US" sz="3600" b="1" dirty="0" smtClean="0"/>
              <a:t>“-unknown-” </a:t>
            </a:r>
            <a:r>
              <a:rPr lang="en-US" sz="3600" dirty="0" smtClean="0"/>
              <a:t>values with “</a:t>
            </a:r>
            <a:r>
              <a:rPr lang="en-US" sz="3600" dirty="0" err="1" smtClean="0"/>
              <a:t>NaN</a:t>
            </a:r>
            <a:r>
              <a:rPr lang="en-US" sz="3600" dirty="0" smtClean="0"/>
              <a:t>” values</a:t>
            </a:r>
          </a:p>
          <a:p>
            <a:endParaRPr lang="en-US" b="1" dirty="0" smtClean="0"/>
          </a:p>
          <a:p>
            <a:endParaRPr lang="en-US" dirty="0"/>
          </a:p>
        </p:txBody>
      </p:sp>
      <p:sp>
        <p:nvSpPr>
          <p:cNvPr id="3" name="Title 2"/>
          <p:cNvSpPr>
            <a:spLocks noGrp="1"/>
          </p:cNvSpPr>
          <p:nvPr>
            <p:ph type="title"/>
          </p:nvPr>
        </p:nvSpPr>
        <p:spPr/>
        <p:txBody>
          <a:bodyPr/>
          <a:lstStyle/>
          <a:p>
            <a:r>
              <a:rPr lang="en-US" dirty="0" smtClean="0"/>
              <a:t>Data Wrangling Steps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“Gender” attributes frequency plot</a:t>
            </a:r>
            <a:endParaRPr lang="en-US"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990600" y="1219200"/>
            <a:ext cx="7239000" cy="4572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solidFill>
                  <a:schemeClr val="tx1"/>
                </a:solidFill>
              </a:rPr>
              <a:t>Correlation between two or more different attributes: Age and Signup Flow</a:t>
            </a:r>
            <a:endParaRPr lang="en-US" sz="2800"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1066800" y="1524000"/>
            <a:ext cx="7391400" cy="4495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Chart which have False shows those users which doesn't lie in the age group between 18 to 110 and the True otherwise</a:t>
            </a:r>
          </a:p>
          <a:p>
            <a:pPr>
              <a:buNone/>
            </a:pPr>
            <a:endParaRPr lang="en-US" sz="3200" dirty="0" smtClean="0"/>
          </a:p>
          <a:p>
            <a:r>
              <a:rPr lang="en-US" sz="3200" dirty="0" smtClean="0"/>
              <a:t>There is a huge popularity variation for </a:t>
            </a:r>
            <a:r>
              <a:rPr lang="en-US" sz="3200" dirty="0" err="1" smtClean="0"/>
              <a:t>facebook</a:t>
            </a:r>
            <a:r>
              <a:rPr lang="en-US" sz="3200" dirty="0" smtClean="0"/>
              <a:t> in the two users group</a:t>
            </a:r>
            <a:endParaRPr lang="en-US" sz="3200" dirty="0"/>
          </a:p>
        </p:txBody>
      </p:sp>
      <p:sp>
        <p:nvSpPr>
          <p:cNvPr id="3" name="Title 2"/>
          <p:cNvSpPr>
            <a:spLocks noGrp="1"/>
          </p:cNvSpPr>
          <p:nvPr>
            <p:ph type="title"/>
          </p:nvPr>
        </p:nvSpPr>
        <p:spPr/>
        <p:txBody>
          <a:bodyPr/>
          <a:lstStyle/>
          <a:p>
            <a:r>
              <a:rPr lang="en-US" dirty="0" smtClean="0">
                <a:solidFill>
                  <a:schemeClr val="tx1"/>
                </a:solidFill>
              </a:rPr>
              <a:t>Age and Signup Flow(</a:t>
            </a:r>
            <a:r>
              <a:rPr lang="en-US" dirty="0" err="1" smtClean="0">
                <a:solidFill>
                  <a:schemeClr val="tx1"/>
                </a:solidFill>
              </a:rPr>
              <a:t>contn’d</a:t>
            </a:r>
            <a:r>
              <a:rPr lang="en-US" dirty="0" smtClean="0">
                <a:solidFill>
                  <a:schemeClr val="tx1"/>
                </a:solidFill>
              </a:rPr>
              <a:t>)</a:t>
            </a:r>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Age Group frequency Distribution</a:t>
            </a:r>
            <a:endParaRPr lang="en-US" dirty="0">
              <a:solidFill>
                <a:schemeClr val="tx1"/>
              </a:solidFill>
            </a:endParaRPr>
          </a:p>
        </p:txBody>
      </p:sp>
      <p:pic>
        <p:nvPicPr>
          <p:cNvPr id="4" name="Content Placeholder 3"/>
          <p:cNvPicPr>
            <a:picLocks noGrp="1"/>
          </p:cNvPicPr>
          <p:nvPr>
            <p:ph idx="1"/>
          </p:nvPr>
        </p:nvPicPr>
        <p:blipFill>
          <a:blip r:embed="rId2" cstate="print"/>
          <a:srcRect/>
          <a:stretch>
            <a:fillRect/>
          </a:stretch>
        </p:blipFill>
        <p:spPr bwMode="auto">
          <a:xfrm>
            <a:off x="990600" y="1905000"/>
            <a:ext cx="7696200" cy="41910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244</TotalTime>
  <Words>782</Words>
  <Application>Microsoft Office PowerPoint</Application>
  <PresentationFormat>On-screen Show (4:3)</PresentationFormat>
  <Paragraphs>124</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Concourse</vt:lpstr>
      <vt:lpstr>"Your next favorite vacation destination with Airbnb" </vt:lpstr>
      <vt:lpstr>Motivation and Background</vt:lpstr>
      <vt:lpstr>DataSet Information</vt:lpstr>
      <vt:lpstr>Users DataFrame info()</vt:lpstr>
      <vt:lpstr>Data Wrangling Steps</vt:lpstr>
      <vt:lpstr>“Gender” attributes frequency plot</vt:lpstr>
      <vt:lpstr>Correlation between two or more different attributes: Age and Signup Flow</vt:lpstr>
      <vt:lpstr>Age and Signup Flow(contn’d)</vt:lpstr>
      <vt:lpstr>Age Group frequency Distribution</vt:lpstr>
      <vt:lpstr>Affiliate Provider frequency plot</vt:lpstr>
      <vt:lpstr>Percentage of “NaN” values of whole DataFrame</vt:lpstr>
      <vt:lpstr>Destination Country between generations</vt:lpstr>
      <vt:lpstr>Destination Country vs Age Groups</vt:lpstr>
      <vt:lpstr>Gender Classification with Destination Country</vt:lpstr>
      <vt:lpstr>  Destination Country distribution as a percentage of the overall population sample </vt:lpstr>
      <vt:lpstr>Conversion of Datetime format of the three attributes</vt:lpstr>
      <vt:lpstr>Time Series Analysis for the Date Account Created</vt:lpstr>
      <vt:lpstr> Users "first activity" yearly time series analysis </vt:lpstr>
      <vt:lpstr> Users of 2013 that activated their account first time </vt:lpstr>
      <vt:lpstr>In depth analysis on the Users' activity in October 2013</vt:lpstr>
      <vt:lpstr>In depth analysis on the Users' activity in October 2013 (contn’d)</vt:lpstr>
      <vt:lpstr>Male and Female Population Distribution categorized by destination countries</vt:lpstr>
      <vt:lpstr>Hypothesis Testing</vt:lpstr>
      <vt:lpstr>Inferential Statistics</vt:lpstr>
      <vt:lpstr>Other test statistics</vt:lpstr>
      <vt:lpstr>Cumulative Distribution Function(CDF)</vt:lpstr>
      <vt:lpstr> ECDF for activation timestamp and percentage distribution </vt:lpstr>
      <vt:lpstr>Percentile values are as follows on those aforementioned range</vt:lpstr>
      <vt:lpstr>ECDF for age</vt:lpstr>
      <vt:lpstr> ECDF of signup flow and timestamp first active </vt:lpstr>
      <vt:lpstr> Histogram plot for the signup flow against frequencies </vt:lpstr>
      <vt:lpstr> Timestamp Activation Histogram Distribution </vt:lpstr>
      <vt:lpstr> "timestamp_first_active" vs "country_destination" </vt:lpstr>
      <vt:lpstr> "Signup flow" vs the "activation timestamp" </vt:lpstr>
      <vt:lpstr>Binomial Distribution of the next destination to be in US</vt:lpstr>
      <vt:lpstr> Histogram distribution of next destination to be US </vt:lpstr>
      <vt:lpstr>Feature Selection, Dummy Variables and One Hot Encoding</vt:lpstr>
      <vt:lpstr>Feature Selection, Dummy Variables and One Hot Encoding(contn’d)</vt:lpstr>
      <vt:lpstr>Train Test Split</vt:lpstr>
      <vt:lpstr>KNN or K-Nearest Classifier </vt:lpstr>
      <vt:lpstr>K-NN varying Number of Neighbors</vt:lpstr>
      <vt:lpstr> Confusion Matrix and Classification Report for k=6 </vt:lpstr>
      <vt:lpstr>Logistic Regression</vt:lpstr>
      <vt:lpstr>Confusion Matrix and Classification Report for Logistic Regression </vt:lpstr>
      <vt:lpstr>ROC Curve for the True Positive vs False Positive Rate</vt:lpstr>
      <vt:lpstr>Conclusion and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next favorite vacation destination with Airbnb"</dc:title>
  <dc:creator>owner</dc:creator>
  <cp:lastModifiedBy>owner</cp:lastModifiedBy>
  <cp:revision>22</cp:revision>
  <dcterms:created xsi:type="dcterms:W3CDTF">2017-08-31T00:33:07Z</dcterms:created>
  <dcterms:modified xsi:type="dcterms:W3CDTF">2017-08-31T04:42:23Z</dcterms:modified>
</cp:coreProperties>
</file>