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27"/>
  </p:notesMasterIdLst>
  <p:sldIdLst>
    <p:sldId id="256" r:id="rId2"/>
    <p:sldId id="257" r:id="rId3"/>
    <p:sldId id="259" r:id="rId4"/>
    <p:sldId id="299" r:id="rId5"/>
    <p:sldId id="304" r:id="rId6"/>
    <p:sldId id="300" r:id="rId7"/>
    <p:sldId id="301" r:id="rId8"/>
    <p:sldId id="302" r:id="rId9"/>
    <p:sldId id="298" r:id="rId10"/>
    <p:sldId id="310" r:id="rId11"/>
    <p:sldId id="266" r:id="rId12"/>
    <p:sldId id="290" r:id="rId13"/>
    <p:sldId id="297" r:id="rId14"/>
    <p:sldId id="288" r:id="rId15"/>
    <p:sldId id="268" r:id="rId16"/>
    <p:sldId id="278" r:id="rId17"/>
    <p:sldId id="272" r:id="rId18"/>
    <p:sldId id="291" r:id="rId19"/>
    <p:sldId id="308" r:id="rId20"/>
    <p:sldId id="293" r:id="rId21"/>
    <p:sldId id="306" r:id="rId22"/>
    <p:sldId id="307" r:id="rId23"/>
    <p:sldId id="305" r:id="rId24"/>
    <p:sldId id="292" r:id="rId25"/>
    <p:sldId id="29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Homemade Apple" panose="020B0604020202020204" charset="0"/>
      <p:regular r:id="rId36"/>
    </p:embeddedFont>
    <p:embeddedFont>
      <p:font typeface="Algerian" panose="04020705040A02060702" pitchFamily="82"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444BF2-62C2-47FA-83E9-7F23CAF33540}">
  <a:tblStyle styleId="{ED444BF2-62C2-47FA-83E9-7F23CAF3354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3" d="100"/>
          <a:sy n="113" d="100"/>
        </p:scale>
        <p:origin x="51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300570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5519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5519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4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755193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755193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40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546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7551936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e7551936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42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01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e7551936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e7551936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19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e7551936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e7551936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32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e7551936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e7551936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7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hot">
  <p:cSld name="TITLE_2">
    <p:bg>
      <p:bgPr>
        <a:gradFill>
          <a:gsLst>
            <a:gs pos="0">
              <a:srgbClr val="FFA400"/>
            </a:gs>
            <a:gs pos="100000">
              <a:srgbClr val="BA0068"/>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 cold">
  <p:cSld name="TITLE_AND_TWO_COLUMNS_2_1">
    <p:bg>
      <p:bgPr>
        <a:gradFill>
          <a:gsLst>
            <a:gs pos="0">
              <a:srgbClr val="00D6B5"/>
            </a:gs>
            <a:gs pos="100000">
              <a:srgbClr val="172495"/>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 purple">
  <p:cSld name="TITLE_AND_TWO_COLUMNS_1">
    <p:bg>
      <p:bgPr>
        <a:gradFill>
          <a:gsLst>
            <a:gs pos="0">
              <a:srgbClr val="A90C98"/>
            </a:gs>
            <a:gs pos="100000">
              <a:srgbClr val="3A1394"/>
            </a:gs>
          </a:gsLst>
          <a:lin ang="2700006"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3 columns - hot">
  <p:cSld name="TITLE_AND_TWO_COLUMNS_1_1">
    <p:bg>
      <p:bgPr>
        <a:gradFill>
          <a:gsLst>
            <a:gs pos="0">
              <a:srgbClr val="FFA400"/>
            </a:gs>
            <a:gs pos="100000">
              <a:srgbClr val="BA0068"/>
            </a:gs>
          </a:gsLst>
          <a:lin ang="2700006" scaled="0"/>
        </a:gradFill>
        <a:effectLst/>
      </p:bgPr>
    </p:bg>
    <p:spTree>
      <p:nvGrpSpPr>
        <p:cNvPr id="1" name="Shape 95"/>
        <p:cNvGrpSpPr/>
        <p:nvPr/>
      </p:nvGrpSpPr>
      <p:grpSpPr>
        <a:xfrm>
          <a:off x="0" y="0"/>
          <a:ext cx="0" cy="0"/>
          <a:chOff x="0" y="0"/>
          <a:chExt cx="0" cy="0"/>
        </a:xfrm>
      </p:grpSpPr>
      <p:sp>
        <p:nvSpPr>
          <p:cNvPr id="96" name="Google Shape;96;p18"/>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8"/>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9" name="Google Shape;99;p18"/>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0" name="Google Shape;100;p18"/>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1" name="Google Shape;101;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8"/>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 purple" type="titleOnly">
  <p:cSld name="TITLE_ONLY">
    <p:bg>
      <p:bgPr>
        <a:gradFill>
          <a:gsLst>
            <a:gs pos="0">
              <a:srgbClr val="A90C98"/>
            </a:gs>
            <a:gs pos="100000">
              <a:srgbClr val="3A1394"/>
            </a:gs>
          </a:gsLst>
          <a:lin ang="2700006" scaled="0"/>
        </a:gradFill>
        <a:effectLst/>
      </p:bgPr>
    </p:bg>
    <p:spTree>
      <p:nvGrpSpPr>
        <p:cNvPr id="1" name="Shape 111"/>
        <p:cNvGrpSpPr/>
        <p:nvPr/>
      </p:nvGrpSpPr>
      <p:grpSpPr>
        <a:xfrm>
          <a:off x="0" y="0"/>
          <a:ext cx="0" cy="0"/>
          <a:chOff x="0" y="0"/>
          <a:chExt cx="0" cy="0"/>
        </a:xfrm>
      </p:grpSpPr>
      <p:sp>
        <p:nvSpPr>
          <p:cNvPr id="112" name="Google Shape;112;p20"/>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5" name="Google Shape;115;p20"/>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 hot">
  <p:cSld name="TITLE_ONLY_1">
    <p:bg>
      <p:bgPr>
        <a:gradFill>
          <a:gsLst>
            <a:gs pos="0">
              <a:srgbClr val="FFA400"/>
            </a:gs>
            <a:gs pos="100000">
              <a:srgbClr val="BA0068"/>
            </a:gs>
          </a:gsLst>
          <a:lin ang="2700006"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2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 cold">
  <p:cSld name="TITLE_ONLY_1_1">
    <p:bg>
      <p:bgPr>
        <a:gradFill>
          <a:gsLst>
            <a:gs pos="0">
              <a:srgbClr val="00D6B5"/>
            </a:gs>
            <a:gs pos="100000">
              <a:srgbClr val="172495"/>
            </a:gs>
          </a:gsLst>
          <a:lin ang="2700006" scaled="0"/>
        </a:gradFill>
        <a:effectLst/>
      </p:bgPr>
    </p:bg>
    <p:spTree>
      <p:nvGrpSpPr>
        <p:cNvPr id="1" name="Shape 121"/>
        <p:cNvGrpSpPr/>
        <p:nvPr/>
      </p:nvGrpSpPr>
      <p:grpSpPr>
        <a:xfrm>
          <a:off x="0" y="0"/>
          <a:ext cx="0" cy="0"/>
          <a:chOff x="0" y="0"/>
          <a:chExt cx="0" cy="0"/>
        </a:xfrm>
      </p:grpSpPr>
      <p:sp>
        <p:nvSpPr>
          <p:cNvPr id="122" name="Google Shape;122;p22"/>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5" name="Google Shape;125;p2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 purple">
  <p:cSld name="CAPTION_ONLY">
    <p:bg>
      <p:bgPr>
        <a:gradFill>
          <a:gsLst>
            <a:gs pos="0">
              <a:srgbClr val="A90C98"/>
            </a:gs>
            <a:gs pos="100000">
              <a:srgbClr val="3A1394"/>
            </a:gs>
          </a:gsLst>
          <a:lin ang="2700006"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 cold">
  <p:cSld name="CAPTION_ONLY_1_1">
    <p:bg>
      <p:bgPr>
        <a:gradFill>
          <a:gsLst>
            <a:gs pos="0">
              <a:srgbClr val="00D6B5"/>
            </a:gs>
            <a:gs pos="100000">
              <a:srgbClr val="172495"/>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 cold">
  <p:cSld name="BLANK_1_1">
    <p:bg>
      <p:bgPr>
        <a:gradFill>
          <a:gsLst>
            <a:gs pos="0">
              <a:srgbClr val="00D6B5"/>
            </a:gs>
            <a:gs pos="100000">
              <a:srgbClr val="172495"/>
            </a:gs>
          </a:gsLst>
          <a:lin ang="2700006" scaled="0"/>
        </a:gradFill>
        <a:effectLst/>
      </p:bgPr>
    </p:bg>
    <p:spTree>
      <p:nvGrpSpPr>
        <p:cNvPr id="1" name="Shape 142"/>
        <p:cNvGrpSpPr/>
        <p:nvPr/>
      </p:nvGrpSpPr>
      <p:grpSpPr>
        <a:xfrm>
          <a:off x="0" y="0"/>
          <a:ext cx="0" cy="0"/>
          <a:chOff x="0" y="0"/>
          <a:chExt cx="0" cy="0"/>
        </a:xfrm>
      </p:grpSpPr>
      <p:sp>
        <p:nvSpPr>
          <p:cNvPr id="143" name="Google Shape;143;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old">
  <p:cSld name="TITLE_2_1">
    <p:bg>
      <p:bgPr>
        <a:gradFill>
          <a:gsLst>
            <a:gs pos="0">
              <a:srgbClr val="00D6B5"/>
            </a:gs>
            <a:gs pos="100000">
              <a:srgbClr val="172495"/>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 purple">
  <p:cSld name="TITLE_1">
    <p:bg>
      <p:bgPr>
        <a:gradFill>
          <a:gsLst>
            <a:gs pos="0">
              <a:srgbClr val="A90C98"/>
            </a:gs>
            <a:gs pos="100000">
              <a:srgbClr val="3A1394"/>
            </a:gs>
          </a:gsLst>
          <a:lin ang="2700006"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 hot">
  <p:cSld name="TITLE_1_2">
    <p:bg>
      <p:bgPr>
        <a:gradFill>
          <a:gsLst>
            <a:gs pos="0">
              <a:srgbClr val="FFA400"/>
            </a:gs>
            <a:gs pos="100000">
              <a:srgbClr val="BA0068"/>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 cold">
  <p:cSld name="TITLE_1_2_1">
    <p:bg>
      <p:bgPr>
        <a:gradFill>
          <a:gsLst>
            <a:gs pos="0">
              <a:srgbClr val="00D6B5"/>
            </a:gs>
            <a:gs pos="100000">
              <a:srgbClr val="172495"/>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 purple" type="tx">
  <p:cSld name="TITLE_AND_BODY">
    <p:bg>
      <p:bgPr>
        <a:gradFill>
          <a:gsLst>
            <a:gs pos="0">
              <a:srgbClr val="A90C98"/>
            </a:gs>
            <a:gs pos="100000">
              <a:srgbClr val="3A1394"/>
            </a:gs>
          </a:gsLst>
          <a:lin ang="2700006" scaled="0"/>
        </a:gradFill>
        <a:effectLst/>
      </p:bgPr>
    </p:bg>
    <p:spTree>
      <p:nvGrpSpPr>
        <p:cNvPr id="1" name="Shape 48"/>
        <p:cNvGrpSpPr/>
        <p:nvPr/>
      </p:nvGrpSpPr>
      <p:grpSpPr>
        <a:xfrm>
          <a:off x="0" y="0"/>
          <a:ext cx="0" cy="0"/>
          <a:chOff x="0" y="0"/>
          <a:chExt cx="0" cy="0"/>
        </a:xfrm>
      </p:grpSpPr>
      <p:sp>
        <p:nvSpPr>
          <p:cNvPr id="49" name="Google Shape;49;p11"/>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a:spcBef>
                <a:spcPts val="0"/>
              </a:spcBef>
              <a:spcAft>
                <a:spcPts val="0"/>
              </a:spcAft>
              <a:buSzPts val="1600"/>
              <a:buNone/>
              <a:defRPr/>
            </a:lvl1pPr>
            <a:lvl2pPr lvl="1" algn="l">
              <a:spcBef>
                <a:spcPts val="0"/>
              </a:spcBef>
              <a:spcAft>
                <a:spcPts val="0"/>
              </a:spcAft>
              <a:buSzPts val="1600"/>
              <a:buNone/>
              <a:defRPr/>
            </a:lvl2pPr>
            <a:lvl3pPr lvl="2" algn="l">
              <a:spcBef>
                <a:spcPts val="0"/>
              </a:spcBef>
              <a:spcAft>
                <a:spcPts val="0"/>
              </a:spcAft>
              <a:buSzPts val="1600"/>
              <a:buNone/>
              <a:defRPr/>
            </a:lvl3pPr>
            <a:lvl4pPr lvl="3" algn="l">
              <a:spcBef>
                <a:spcPts val="0"/>
              </a:spcBef>
              <a:spcAft>
                <a:spcPts val="0"/>
              </a:spcAft>
              <a:buSzPts val="1600"/>
              <a:buNone/>
              <a:defRPr/>
            </a:lvl4pPr>
            <a:lvl5pPr lvl="4" algn="l">
              <a:spcBef>
                <a:spcPts val="0"/>
              </a:spcBef>
              <a:spcAft>
                <a:spcPts val="0"/>
              </a:spcAft>
              <a:buSzPts val="1600"/>
              <a:buNone/>
              <a:defRPr/>
            </a:lvl5pPr>
            <a:lvl6pPr lvl="5" algn="l">
              <a:spcBef>
                <a:spcPts val="0"/>
              </a:spcBef>
              <a:spcAft>
                <a:spcPts val="0"/>
              </a:spcAft>
              <a:buSzPts val="1600"/>
              <a:buNone/>
              <a:defRPr/>
            </a:lvl6pPr>
            <a:lvl7pPr lvl="6" algn="l">
              <a:spcBef>
                <a:spcPts val="0"/>
              </a:spcBef>
              <a:spcAft>
                <a:spcPts val="0"/>
              </a:spcAft>
              <a:buSzPts val="1600"/>
              <a:buNone/>
              <a:defRPr/>
            </a:lvl7pPr>
            <a:lvl8pPr lvl="7" algn="l">
              <a:spcBef>
                <a:spcPts val="0"/>
              </a:spcBef>
              <a:spcAft>
                <a:spcPts val="0"/>
              </a:spcAft>
              <a:buSzPts val="1600"/>
              <a:buNone/>
              <a:defRPr/>
            </a:lvl8pPr>
            <a:lvl9pPr lvl="8" algn="l">
              <a:spcBef>
                <a:spcPts val="0"/>
              </a:spcBef>
              <a:spcAft>
                <a:spcPts val="0"/>
              </a:spcAft>
              <a:buSzPts val="1600"/>
              <a:buNone/>
              <a:defRPr/>
            </a:lvl9pPr>
          </a:lstStyle>
          <a:p>
            <a:endParaRPr/>
          </a:p>
        </p:txBody>
      </p:sp>
      <p:sp>
        <p:nvSpPr>
          <p:cNvPr id="51" name="Google Shape;51;p11"/>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1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 hot">
  <p:cSld name="TITLE_AND_BODY_1">
    <p:bg>
      <p:bgPr>
        <a:gradFill>
          <a:gsLst>
            <a:gs pos="0">
              <a:srgbClr val="FFA400"/>
            </a:gs>
            <a:gs pos="100000">
              <a:srgbClr val="BA0068"/>
            </a:gs>
          </a:gsLst>
          <a:lin ang="2700006" scaled="0"/>
        </a:gradFill>
        <a:effectLst/>
      </p:bgPr>
    </p:bg>
    <p:spTree>
      <p:nvGrpSpPr>
        <p:cNvPr id="1" name="Shape 54"/>
        <p:cNvGrpSpPr/>
        <p:nvPr/>
      </p:nvGrpSpPr>
      <p:grpSpPr>
        <a:xfrm>
          <a:off x="0" y="0"/>
          <a:ext cx="0" cy="0"/>
          <a:chOff x="0" y="0"/>
          <a:chExt cx="0" cy="0"/>
        </a:xfrm>
      </p:grpSpPr>
      <p:sp>
        <p:nvSpPr>
          <p:cNvPr id="55" name="Google Shape;55;p12"/>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2"/>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57" name="Google Shape;57;p12"/>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1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_AND_TWO_COLUMNS">
    <p:bg>
      <p:bgPr>
        <a:gradFill>
          <a:gsLst>
            <a:gs pos="0">
              <a:srgbClr val="A90C98"/>
            </a:gs>
            <a:gs pos="100000">
              <a:srgbClr val="3A1394"/>
            </a:gs>
          </a:gsLst>
          <a:lin ang="2700006"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 hot">
  <p:cSld name="TITLE_AND_TWO_COLUMNS_2">
    <p:bg>
      <p:bgPr>
        <a:gradFill>
          <a:gsLst>
            <a:gs pos="0">
              <a:srgbClr val="FFA400"/>
            </a:gs>
            <a:gs pos="100000">
              <a:srgbClr val="BA0068"/>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90C98"/>
            </a:gs>
            <a:gs pos="100000">
              <a:srgbClr val="3A1394"/>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2700" y="321094"/>
            <a:ext cx="7571700"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7" r:id="rId6"/>
    <p:sldLayoutId id="2147483658" r:id="rId7"/>
    <p:sldLayoutId id="2147483660" r:id="rId8"/>
    <p:sldLayoutId id="2147483661" r:id="rId9"/>
    <p:sldLayoutId id="2147483662" r:id="rId10"/>
    <p:sldLayoutId id="2147483663" r:id="rId11"/>
    <p:sldLayoutId id="2147483664" r:id="rId12"/>
    <p:sldLayoutId id="2147483666" r:id="rId13"/>
    <p:sldLayoutId id="2147483667" r:id="rId14"/>
    <p:sldLayoutId id="2147483668" r:id="rId15"/>
    <p:sldLayoutId id="2147483669" r:id="rId16"/>
    <p:sldLayoutId id="2147483671" r:id="rId17"/>
    <p:sldLayoutId id="2147483674" r:id="rId1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9"/>
          <p:cNvPicPr preferRelativeResize="0"/>
          <p:nvPr/>
        </p:nvPicPr>
        <p:blipFill rotWithShape="1">
          <a:blip r:embed="rId3">
            <a:alphaModFix amt="21000"/>
          </a:blip>
          <a:srcRect/>
          <a:stretch/>
        </p:blipFill>
        <p:spPr>
          <a:xfrm>
            <a:off x="0" y="0"/>
            <a:ext cx="9144000" cy="5143500"/>
          </a:xfrm>
          <a:prstGeom prst="rect">
            <a:avLst/>
          </a:prstGeom>
          <a:noFill/>
          <a:ln>
            <a:noFill/>
          </a:ln>
        </p:spPr>
      </p:pic>
      <p:sp>
        <p:nvSpPr>
          <p:cNvPr id="149" name="Google Shape;149;p29"/>
          <p:cNvSpPr txBox="1">
            <a:spLocks noGrp="1"/>
          </p:cNvSpPr>
          <p:nvPr>
            <p:ph type="ctrTitle"/>
          </p:nvPr>
        </p:nvSpPr>
        <p:spPr>
          <a:xfrm>
            <a:off x="533400" y="209550"/>
            <a:ext cx="8077200" cy="1295400"/>
          </a:xfrm>
          <a:prstGeom prst="rect">
            <a:avLst/>
          </a:prstGeom>
        </p:spPr>
        <p:txBody>
          <a:bodyPr spcFirstLastPara="1" wrap="square" lIns="91425" tIns="91425" rIns="91425" bIns="91425" anchor="t" anchorCtr="0">
            <a:noAutofit/>
          </a:bodyPr>
          <a:lstStyle/>
          <a:p>
            <a:pPr lvl="0"/>
            <a:r>
              <a:rPr lang="en-US" sz="3200" b="1" dirty="0"/>
              <a:t>Fingerprint Based Biometric Attendance </a:t>
            </a:r>
            <a:r>
              <a:rPr lang="en-US" sz="3200" b="1" dirty="0" smtClean="0"/>
              <a:t>                                          System</a:t>
            </a:r>
            <a:endParaRPr sz="3200" b="1" dirty="0"/>
          </a:p>
        </p:txBody>
      </p:sp>
      <p:sp>
        <p:nvSpPr>
          <p:cNvPr id="2" name="Subtitle 1"/>
          <p:cNvSpPr>
            <a:spLocks noGrp="1"/>
          </p:cNvSpPr>
          <p:nvPr>
            <p:ph type="subTitle" idx="1"/>
          </p:nvPr>
        </p:nvSpPr>
        <p:spPr>
          <a:xfrm>
            <a:off x="6324600" y="3399518"/>
            <a:ext cx="2286000" cy="1384995"/>
          </a:xfrm>
        </p:spPr>
        <p:txBody>
          <a:bodyPr/>
          <a:lstStyle/>
          <a:p>
            <a:r>
              <a:rPr lang="en-US" sz="2000" b="1" dirty="0" smtClean="0">
                <a:solidFill>
                  <a:schemeClr val="bg1"/>
                </a:solidFill>
                <a:latin typeface="+mj-lt"/>
              </a:rPr>
              <a:t>Presented </a:t>
            </a:r>
            <a:r>
              <a:rPr lang="en-US" sz="2000" b="1" dirty="0">
                <a:solidFill>
                  <a:schemeClr val="bg1"/>
                </a:solidFill>
                <a:latin typeface="+mj-lt"/>
              </a:rPr>
              <a:t>by</a:t>
            </a:r>
          </a:p>
          <a:p>
            <a:r>
              <a:rPr lang="en-US" sz="1600" dirty="0" smtClean="0">
                <a:solidFill>
                  <a:schemeClr val="bg1"/>
                </a:solidFill>
                <a:latin typeface="+mj-lt"/>
              </a:rPr>
              <a:t>Projapoti </a:t>
            </a:r>
            <a:r>
              <a:rPr lang="en-US" sz="1600" dirty="0">
                <a:solidFill>
                  <a:schemeClr val="bg1"/>
                </a:solidFill>
                <a:latin typeface="+mj-lt"/>
              </a:rPr>
              <a:t>Roy</a:t>
            </a:r>
          </a:p>
          <a:p>
            <a:r>
              <a:rPr lang="en-US" sz="1600" dirty="0">
                <a:solidFill>
                  <a:schemeClr val="bg1"/>
                </a:solidFill>
                <a:latin typeface="+mj-lt"/>
              </a:rPr>
              <a:t>Roll:1607041</a:t>
            </a:r>
          </a:p>
          <a:p>
            <a:r>
              <a:rPr lang="en-US" sz="1600" dirty="0">
                <a:solidFill>
                  <a:schemeClr val="bg1"/>
                </a:solidFill>
                <a:latin typeface="+mj-lt"/>
              </a:rPr>
              <a:t>Sharia Wasika Aditi</a:t>
            </a:r>
          </a:p>
          <a:p>
            <a:r>
              <a:rPr lang="en-US" sz="1600" dirty="0" smtClean="0">
                <a:solidFill>
                  <a:schemeClr val="bg1"/>
                </a:solidFill>
                <a:latin typeface="+mj-lt"/>
              </a:rPr>
              <a:t>Roll:1607109</a:t>
            </a:r>
            <a:endParaRPr lang="en-US" sz="1600" dirty="0">
              <a:solidFill>
                <a:schemeClr val="bg1"/>
              </a:solidFill>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4" name="TextBox 3"/>
          <p:cNvSpPr txBox="1"/>
          <p:nvPr/>
        </p:nvSpPr>
        <p:spPr>
          <a:xfrm>
            <a:off x="628442" y="3399518"/>
            <a:ext cx="5067716" cy="1384995"/>
          </a:xfrm>
          <a:prstGeom prst="rect">
            <a:avLst/>
          </a:prstGeom>
          <a:noFill/>
        </p:spPr>
        <p:txBody>
          <a:bodyPr wrap="square" rtlCol="0">
            <a:spAutoFit/>
          </a:bodyPr>
          <a:lstStyle/>
          <a:p>
            <a:r>
              <a:rPr lang="en-US" sz="2000" b="1" dirty="0" smtClean="0">
                <a:solidFill>
                  <a:schemeClr val="bg1"/>
                </a:solidFill>
              </a:rPr>
              <a:t>Supervised By</a:t>
            </a:r>
          </a:p>
          <a:p>
            <a:r>
              <a:rPr lang="en-US" sz="1600" dirty="0" smtClean="0">
                <a:solidFill>
                  <a:schemeClr val="bg1"/>
                </a:solidFill>
              </a:rPr>
              <a:t>Prottoy Saha</a:t>
            </a:r>
          </a:p>
          <a:p>
            <a:r>
              <a:rPr lang="en-US" sz="1600" dirty="0" smtClean="0">
                <a:solidFill>
                  <a:schemeClr val="bg1"/>
                </a:solidFill>
              </a:rPr>
              <a:t>Lecturer</a:t>
            </a:r>
          </a:p>
          <a:p>
            <a:r>
              <a:rPr lang="en-US" sz="1600" dirty="0" smtClean="0">
                <a:solidFill>
                  <a:schemeClr val="bg1"/>
                </a:solidFill>
              </a:rPr>
              <a:t>Department of Computer Science and Engineering</a:t>
            </a:r>
          </a:p>
          <a:p>
            <a:r>
              <a:rPr lang="en-US" sz="1600" dirty="0" smtClean="0">
                <a:solidFill>
                  <a:schemeClr val="bg1"/>
                </a:solidFill>
              </a:rPr>
              <a:t>Khulna University of Engineering &amp; Technology</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50" y="348236"/>
            <a:ext cx="7571700" cy="379500"/>
          </a:xfrm>
        </p:spPr>
        <p:txBody>
          <a:bodyPr/>
          <a:lstStyle/>
          <a:p>
            <a:r>
              <a:rPr lang="en-US" sz="2000" dirty="0">
                <a:latin typeface="Algerian" panose="04020705040A02060702" pitchFamily="82" charset="0"/>
              </a:rPr>
              <a:t>Taking Attendance</a:t>
            </a:r>
            <a:endParaRPr lang="en-US" sz="2000" dirty="0"/>
          </a:p>
        </p:txBody>
      </p:sp>
      <p:sp>
        <p:nvSpPr>
          <p:cNvPr id="3" name="Text Placeholder 2"/>
          <p:cNvSpPr>
            <a:spLocks noGrp="1"/>
          </p:cNvSpPr>
          <p:nvPr>
            <p:ph type="body" idx="1"/>
          </p:nvPr>
        </p:nvSpPr>
        <p:spPr>
          <a:xfrm>
            <a:off x="582870" y="842318"/>
            <a:ext cx="8458200" cy="4003256"/>
          </a:xfrm>
        </p:spPr>
        <p:txBody>
          <a:bodyPr/>
          <a:lstStyle/>
          <a:p>
            <a:pPr marL="762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Rectangle 4"/>
          <p:cNvSpPr/>
          <p:nvPr/>
        </p:nvSpPr>
        <p:spPr>
          <a:xfrm>
            <a:off x="795973" y="2368740"/>
            <a:ext cx="1091029" cy="539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Setup Class Date &amp; Time</a:t>
            </a:r>
          </a:p>
        </p:txBody>
      </p:sp>
      <p:sp>
        <p:nvSpPr>
          <p:cNvPr id="6" name="Rectangle 5"/>
          <p:cNvSpPr/>
          <p:nvPr/>
        </p:nvSpPr>
        <p:spPr>
          <a:xfrm>
            <a:off x="794703" y="3268345"/>
            <a:ext cx="1066800" cy="539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Display Date &amp; Time</a:t>
            </a:r>
          </a:p>
        </p:txBody>
      </p:sp>
      <p:sp>
        <p:nvSpPr>
          <p:cNvPr id="7" name="Flowchart: Decision 6"/>
          <p:cNvSpPr/>
          <p:nvPr/>
        </p:nvSpPr>
        <p:spPr>
          <a:xfrm>
            <a:off x="2019081" y="1869629"/>
            <a:ext cx="1752600" cy="913765"/>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Fingerprint is matched?</a:t>
            </a:r>
          </a:p>
        </p:txBody>
      </p:sp>
      <p:sp>
        <p:nvSpPr>
          <p:cNvPr id="8" name="Rectangle 7"/>
          <p:cNvSpPr/>
          <p:nvPr/>
        </p:nvSpPr>
        <p:spPr>
          <a:xfrm>
            <a:off x="4659384" y="2513048"/>
            <a:ext cx="1689735" cy="539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Display Student’s ID on the LCD with a message</a:t>
            </a:r>
          </a:p>
        </p:txBody>
      </p:sp>
      <p:sp>
        <p:nvSpPr>
          <p:cNvPr id="10" name="Rectangle 9"/>
          <p:cNvSpPr/>
          <p:nvPr/>
        </p:nvSpPr>
        <p:spPr>
          <a:xfrm>
            <a:off x="770498" y="3992151"/>
            <a:ext cx="1105782" cy="5257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Press A for Attendance</a:t>
            </a:r>
          </a:p>
        </p:txBody>
      </p:sp>
      <p:sp>
        <p:nvSpPr>
          <p:cNvPr id="11" name="Rectangle 10"/>
          <p:cNvSpPr/>
          <p:nvPr/>
        </p:nvSpPr>
        <p:spPr>
          <a:xfrm>
            <a:off x="2187521" y="4001117"/>
            <a:ext cx="1348957" cy="541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Place Finger </a:t>
            </a:r>
          </a:p>
        </p:txBody>
      </p:sp>
      <p:sp>
        <p:nvSpPr>
          <p:cNvPr id="12" name="Rectangle 11"/>
          <p:cNvSpPr/>
          <p:nvPr/>
        </p:nvSpPr>
        <p:spPr>
          <a:xfrm>
            <a:off x="2189476" y="3151859"/>
            <a:ext cx="1622107" cy="539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Process of scanning &amp; searching fingerprint </a:t>
            </a:r>
          </a:p>
        </p:txBody>
      </p:sp>
      <p:sp>
        <p:nvSpPr>
          <p:cNvPr id="13" name="Rectangle 12"/>
          <p:cNvSpPr/>
          <p:nvPr/>
        </p:nvSpPr>
        <p:spPr>
          <a:xfrm>
            <a:off x="4553300" y="3400471"/>
            <a:ext cx="1641475" cy="5257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Save present ID’s details in SD card  </a:t>
            </a:r>
          </a:p>
        </p:txBody>
      </p:sp>
      <p:sp>
        <p:nvSpPr>
          <p:cNvPr id="17" name="Up Arrow 16"/>
          <p:cNvSpPr/>
          <p:nvPr/>
        </p:nvSpPr>
        <p:spPr>
          <a:xfrm>
            <a:off x="2852727" y="2798471"/>
            <a:ext cx="45719" cy="307326"/>
          </a:xfrm>
          <a:prstGeom prst="up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Down Arrow 17"/>
          <p:cNvSpPr/>
          <p:nvPr/>
        </p:nvSpPr>
        <p:spPr>
          <a:xfrm>
            <a:off x="1271588" y="2069972"/>
            <a:ext cx="45085" cy="289560"/>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Up Arrow 18"/>
          <p:cNvSpPr/>
          <p:nvPr/>
        </p:nvSpPr>
        <p:spPr>
          <a:xfrm>
            <a:off x="2843300" y="1527646"/>
            <a:ext cx="82550" cy="325120"/>
          </a:xfrm>
          <a:prstGeom prst="up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Up Arrow 19"/>
          <p:cNvSpPr/>
          <p:nvPr/>
        </p:nvSpPr>
        <p:spPr>
          <a:xfrm>
            <a:off x="2850066" y="3690648"/>
            <a:ext cx="45085" cy="290830"/>
          </a:xfrm>
          <a:prstGeom prst="up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Down Arrow 20"/>
          <p:cNvSpPr/>
          <p:nvPr/>
        </p:nvSpPr>
        <p:spPr>
          <a:xfrm>
            <a:off x="1256079" y="1261933"/>
            <a:ext cx="89535" cy="330835"/>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b="1">
              <a:ln w="22225">
                <a:solidFill>
                  <a:schemeClr val="accent2"/>
                </a:solidFill>
                <a:prstDash val="solid"/>
              </a:ln>
              <a:solidFill>
                <a:schemeClr val="accent2">
                  <a:lumMod val="40000"/>
                  <a:lumOff val="60000"/>
                </a:schemeClr>
              </a:solidFill>
            </a:endParaRPr>
          </a:p>
        </p:txBody>
      </p:sp>
      <p:sp>
        <p:nvSpPr>
          <p:cNvPr id="22" name="Down Arrow 21"/>
          <p:cNvSpPr/>
          <p:nvPr/>
        </p:nvSpPr>
        <p:spPr>
          <a:xfrm flipH="1">
            <a:off x="5249439" y="2170811"/>
            <a:ext cx="45719" cy="317756"/>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Down Arrow 22"/>
          <p:cNvSpPr/>
          <p:nvPr/>
        </p:nvSpPr>
        <p:spPr>
          <a:xfrm>
            <a:off x="1277986" y="3820842"/>
            <a:ext cx="45719" cy="170086"/>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ight Arrow 23"/>
          <p:cNvSpPr/>
          <p:nvPr/>
        </p:nvSpPr>
        <p:spPr>
          <a:xfrm>
            <a:off x="1886803" y="4237990"/>
            <a:ext cx="290195" cy="51435"/>
          </a:xfrm>
          <a:prstGeom prst="righ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Down Arrow 24"/>
          <p:cNvSpPr/>
          <p:nvPr/>
        </p:nvSpPr>
        <p:spPr>
          <a:xfrm flipH="1">
            <a:off x="5286796" y="3059373"/>
            <a:ext cx="45719" cy="325582"/>
          </a:xfrm>
          <a:prstGeom prst="down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Down Arrow 25"/>
          <p:cNvSpPr/>
          <p:nvPr/>
        </p:nvSpPr>
        <p:spPr>
          <a:xfrm>
            <a:off x="1300847" y="2904586"/>
            <a:ext cx="45085" cy="353060"/>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Left Arrow 26"/>
          <p:cNvSpPr/>
          <p:nvPr/>
        </p:nvSpPr>
        <p:spPr>
          <a:xfrm>
            <a:off x="6360996" y="2775045"/>
            <a:ext cx="364924" cy="45719"/>
          </a:xfrm>
          <a:prstGeom prst="lef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Oval 27"/>
          <p:cNvSpPr/>
          <p:nvPr/>
        </p:nvSpPr>
        <p:spPr>
          <a:xfrm>
            <a:off x="4753228" y="4204160"/>
            <a:ext cx="1138116" cy="50829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End</a:t>
            </a:r>
          </a:p>
        </p:txBody>
      </p:sp>
      <p:sp>
        <p:nvSpPr>
          <p:cNvPr id="30" name="Down Arrow 29"/>
          <p:cNvSpPr/>
          <p:nvPr/>
        </p:nvSpPr>
        <p:spPr>
          <a:xfrm>
            <a:off x="5289985" y="3938601"/>
            <a:ext cx="103505" cy="248920"/>
          </a:xfrm>
          <a:prstGeom prst="downArrow">
            <a:avLst/>
          </a:prstGeom>
          <a:solidFill>
            <a:schemeClr val="accent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Text Box 85"/>
          <p:cNvSpPr txBox="1"/>
          <p:nvPr/>
        </p:nvSpPr>
        <p:spPr>
          <a:xfrm>
            <a:off x="2874097" y="1534682"/>
            <a:ext cx="560705" cy="31178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86"/>
          <p:cNvSpPr txBox="1"/>
          <p:nvPr/>
        </p:nvSpPr>
        <p:spPr>
          <a:xfrm>
            <a:off x="4214963" y="2686843"/>
            <a:ext cx="471170" cy="28384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Flowchart: Decision 42"/>
          <p:cNvSpPr/>
          <p:nvPr/>
        </p:nvSpPr>
        <p:spPr>
          <a:xfrm>
            <a:off x="2196931" y="846479"/>
            <a:ext cx="1396900" cy="654685"/>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s &lt;= t?</a:t>
            </a:r>
          </a:p>
        </p:txBody>
      </p:sp>
      <p:sp>
        <p:nvSpPr>
          <p:cNvPr id="44" name="Rectangle 43"/>
          <p:cNvSpPr/>
          <p:nvPr/>
        </p:nvSpPr>
        <p:spPr>
          <a:xfrm>
            <a:off x="4823811" y="1800586"/>
            <a:ext cx="996950" cy="3594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Present</a:t>
            </a:r>
          </a:p>
        </p:txBody>
      </p:sp>
      <p:sp>
        <p:nvSpPr>
          <p:cNvPr id="45" name="Rectangle 44"/>
          <p:cNvSpPr/>
          <p:nvPr/>
        </p:nvSpPr>
        <p:spPr>
          <a:xfrm>
            <a:off x="6069835" y="1974404"/>
            <a:ext cx="1288415" cy="3936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Late Consideration</a:t>
            </a:r>
          </a:p>
        </p:txBody>
      </p:sp>
      <p:sp>
        <p:nvSpPr>
          <p:cNvPr id="46" name="Down Arrow 45"/>
          <p:cNvSpPr/>
          <p:nvPr/>
        </p:nvSpPr>
        <p:spPr>
          <a:xfrm>
            <a:off x="5228975" y="1173821"/>
            <a:ext cx="45085" cy="615950"/>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Down Arrow 46"/>
          <p:cNvSpPr/>
          <p:nvPr/>
        </p:nvSpPr>
        <p:spPr>
          <a:xfrm>
            <a:off x="6668324" y="2388996"/>
            <a:ext cx="45719" cy="410146"/>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Text Box 101"/>
          <p:cNvSpPr txBox="1"/>
          <p:nvPr/>
        </p:nvSpPr>
        <p:spPr>
          <a:xfrm>
            <a:off x="4836557" y="1457006"/>
            <a:ext cx="560705" cy="31178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 Box 102"/>
          <p:cNvSpPr txBox="1"/>
          <p:nvPr/>
        </p:nvSpPr>
        <p:spPr>
          <a:xfrm>
            <a:off x="6340575" y="1509999"/>
            <a:ext cx="400586" cy="3048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Text Box 2"/>
          <p:cNvSpPr txBox="1">
            <a:spLocks noChangeArrowheads="1"/>
          </p:cNvSpPr>
          <p:nvPr/>
        </p:nvSpPr>
        <p:spPr bwMode="auto">
          <a:xfrm>
            <a:off x="7484207" y="1375488"/>
            <a:ext cx="1239520" cy="10598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just">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Here, s is student check in time &amp; t equals to class starts time + 15 minutes</a:t>
            </a:r>
          </a:p>
        </p:txBody>
      </p:sp>
      <p:sp>
        <p:nvSpPr>
          <p:cNvPr id="54" name="Rectangle 53"/>
          <p:cNvSpPr/>
          <p:nvPr/>
        </p:nvSpPr>
        <p:spPr>
          <a:xfrm>
            <a:off x="762000" y="1611184"/>
            <a:ext cx="1143000" cy="449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Input Course No</a:t>
            </a:r>
          </a:p>
        </p:txBody>
      </p:sp>
      <p:sp>
        <p:nvSpPr>
          <p:cNvPr id="57" name="Rectangle 58"/>
          <p:cNvSpPr>
            <a:spLocks noChangeArrowheads="1"/>
          </p:cNvSpPr>
          <p:nvPr/>
        </p:nvSpPr>
        <p:spPr bwMode="auto">
          <a:xfrm>
            <a:off x="152400" y="209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61"/>
          <p:cNvSpPr>
            <a:spLocks noChangeArrowheads="1"/>
          </p:cNvSpPr>
          <p:nvPr/>
        </p:nvSpPr>
        <p:spPr bwMode="auto">
          <a:xfrm>
            <a:off x="15240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65"/>
          <p:cNvSpPr>
            <a:spLocks noChangeArrowheads="1"/>
          </p:cNvSpPr>
          <p:nvPr/>
        </p:nvSpPr>
        <p:spPr bwMode="auto">
          <a:xfrm>
            <a:off x="15240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67"/>
          <p:cNvSpPr>
            <a:spLocks noChangeArrowheads="1"/>
          </p:cNvSpPr>
          <p:nvPr/>
        </p:nvSpPr>
        <p:spPr bwMode="auto">
          <a:xfrm>
            <a:off x="15240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68"/>
          <p:cNvSpPr>
            <a:spLocks noChangeArrowheads="1"/>
          </p:cNvSpPr>
          <p:nvPr/>
        </p:nvSpPr>
        <p:spPr bwMode="auto">
          <a:xfrm>
            <a:off x="15240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72"/>
          <p:cNvSpPr>
            <a:spLocks noChangeArrowheads="1"/>
          </p:cNvSpPr>
          <p:nvPr/>
        </p:nvSpPr>
        <p:spPr bwMode="auto">
          <a:xfrm>
            <a:off x="15240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74"/>
          <p:cNvSpPr>
            <a:spLocks noChangeArrowheads="1"/>
          </p:cNvSpPr>
          <p:nvPr/>
        </p:nvSpPr>
        <p:spPr bwMode="auto">
          <a:xfrm>
            <a:off x="152400" y="666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77"/>
          <p:cNvSpPr>
            <a:spLocks noChangeArrowheads="1"/>
          </p:cNvSpPr>
          <p:nvPr/>
        </p:nvSpPr>
        <p:spPr bwMode="auto">
          <a:xfrm>
            <a:off x="15240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80"/>
          <p:cNvSpPr>
            <a:spLocks noChangeArrowheads="1"/>
          </p:cNvSpPr>
          <p:nvPr/>
        </p:nvSpPr>
        <p:spPr bwMode="auto">
          <a:xfrm>
            <a:off x="15240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81"/>
          <p:cNvSpPr>
            <a:spLocks noChangeArrowheads="1"/>
          </p:cNvSpPr>
          <p:nvPr/>
        </p:nvSpPr>
        <p:spPr bwMode="auto">
          <a:xfrm>
            <a:off x="15240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86"/>
          <p:cNvSpPr>
            <a:spLocks noChangeArrowheads="1"/>
          </p:cNvSpPr>
          <p:nvPr/>
        </p:nvSpPr>
        <p:spPr bwMode="auto">
          <a:xfrm>
            <a:off x="15240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9" name="Oval 68"/>
          <p:cNvSpPr/>
          <p:nvPr/>
        </p:nvSpPr>
        <p:spPr>
          <a:xfrm>
            <a:off x="762000" y="995679"/>
            <a:ext cx="1190625" cy="313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Start</a:t>
            </a:r>
            <a:endParaRPr lang="en-US" dirty="0"/>
          </a:p>
        </p:txBody>
      </p:sp>
      <p:sp>
        <p:nvSpPr>
          <p:cNvPr id="70" name="Right Arrow 69"/>
          <p:cNvSpPr/>
          <p:nvPr/>
        </p:nvSpPr>
        <p:spPr>
          <a:xfrm>
            <a:off x="3768556" y="2313542"/>
            <a:ext cx="487635" cy="45719"/>
          </a:xfrm>
          <a:prstGeom prst="righ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4224018" y="2368740"/>
            <a:ext cx="45719" cy="1087120"/>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eft Arrow 71"/>
          <p:cNvSpPr/>
          <p:nvPr/>
        </p:nvSpPr>
        <p:spPr>
          <a:xfrm>
            <a:off x="3842384" y="3375500"/>
            <a:ext cx="381633" cy="55878"/>
          </a:xfrm>
          <a:prstGeom prst="lef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3609071" y="1153111"/>
            <a:ext cx="3132089" cy="45719"/>
          </a:xfrm>
          <a:prstGeom prst="righ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6703060" y="1166306"/>
            <a:ext cx="45719" cy="7869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2362200" y="4826332"/>
            <a:ext cx="3276600" cy="307777"/>
          </a:xfrm>
          <a:prstGeom prst="rect">
            <a:avLst/>
          </a:prstGeom>
          <a:noFill/>
        </p:spPr>
        <p:txBody>
          <a:bodyPr wrap="square" rtlCol="0">
            <a:spAutoFit/>
          </a:bodyPr>
          <a:lstStyle/>
          <a:p>
            <a:r>
              <a:rPr lang="en-US" dirty="0" smtClean="0">
                <a:solidFill>
                  <a:schemeClr val="bg1"/>
                </a:solidFill>
              </a:rPr>
              <a:t>Fig 1 : Flowchart of taking attendance</a:t>
            </a:r>
            <a:endParaRPr lang="en-US" dirty="0">
              <a:solidFill>
                <a:schemeClr val="bg1"/>
              </a:solidFill>
            </a:endParaRPr>
          </a:p>
        </p:txBody>
      </p:sp>
    </p:spTree>
    <p:extLst>
      <p:ext uri="{BB962C8B-B14F-4D97-AF65-F5344CB8AC3E}">
        <p14:creationId xmlns:p14="http://schemas.microsoft.com/office/powerpoint/2010/main" val="4252546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3" name="Text Placeholder 2"/>
          <p:cNvSpPr>
            <a:spLocks noGrp="1"/>
          </p:cNvSpPr>
          <p:nvPr>
            <p:ph type="body" idx="1"/>
          </p:nvPr>
        </p:nvSpPr>
        <p:spPr>
          <a:xfrm>
            <a:off x="914400" y="1047750"/>
            <a:ext cx="7494900" cy="3534600"/>
          </a:xfrm>
        </p:spPr>
        <p:txBody>
          <a:bodyPr/>
          <a:lstStyle/>
          <a:p>
            <a:pPr marL="76200" indent="0">
              <a:buNone/>
            </a:pPr>
            <a:r>
              <a:rPr lang="en-US" sz="1600" dirty="0">
                <a:solidFill>
                  <a:schemeClr val="bg1"/>
                </a:solidFill>
              </a:rPr>
              <a:t>The following messages are shown in LCD display after giving attendance –</a:t>
            </a:r>
          </a:p>
          <a:p>
            <a:pPr marL="76200" indent="0">
              <a:buNone/>
            </a:pPr>
            <a:endParaRPr lang="en-US" sz="2000" dirty="0" smtClean="0"/>
          </a:p>
          <a:p>
            <a:pPr marL="76200" indent="0">
              <a:buNone/>
            </a:pPr>
            <a:endParaRPr lang="en-US" sz="2000" dirty="0"/>
          </a:p>
        </p:txBody>
      </p:sp>
      <p:sp>
        <p:nvSpPr>
          <p:cNvPr id="229" name="Google Shape;229;p39"/>
          <p:cNvSpPr txBox="1">
            <a:spLocks noGrp="1"/>
          </p:cNvSpPr>
          <p:nvPr>
            <p:ph type="sldNum" idx="12"/>
          </p:nvPr>
        </p:nvSpPr>
        <p:spPr>
          <a:xfrm>
            <a:off x="8534400" y="4476751"/>
            <a:ext cx="494884" cy="38099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2" name="Rectangle 1"/>
          <p:cNvSpPr/>
          <p:nvPr/>
        </p:nvSpPr>
        <p:spPr>
          <a:xfrm>
            <a:off x="990600" y="361950"/>
            <a:ext cx="3757760" cy="400110"/>
          </a:xfrm>
          <a:prstGeom prst="rect">
            <a:avLst/>
          </a:prstGeom>
        </p:spPr>
        <p:txBody>
          <a:bodyPr wrap="none">
            <a:spAutoFit/>
          </a:bodyPr>
          <a:lstStyle/>
          <a:p>
            <a:r>
              <a:rPr lang="en-US" sz="2000" dirty="0">
                <a:solidFill>
                  <a:schemeClr val="bg1"/>
                </a:solidFill>
                <a:latin typeface="Algerian" panose="04020705040A02060702" pitchFamily="82" charset="0"/>
              </a:rPr>
              <a:t>Taking </a:t>
            </a:r>
            <a:r>
              <a:rPr lang="en-US" sz="2000" dirty="0" smtClean="0">
                <a:solidFill>
                  <a:schemeClr val="bg1"/>
                </a:solidFill>
                <a:latin typeface="Algerian" panose="04020705040A02060702" pitchFamily="82" charset="0"/>
              </a:rPr>
              <a:t>Attendance CONTD..</a:t>
            </a:r>
            <a:endParaRPr lang="en-US"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114551"/>
            <a:ext cx="2971800" cy="914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070324"/>
            <a:ext cx="3252787" cy="1018763"/>
          </a:xfrm>
          <a:prstGeom prst="rect">
            <a:avLst/>
          </a:prstGeom>
        </p:spPr>
      </p:pic>
      <p:sp>
        <p:nvSpPr>
          <p:cNvPr id="6" name="TextBox 5"/>
          <p:cNvSpPr txBox="1"/>
          <p:nvPr/>
        </p:nvSpPr>
        <p:spPr>
          <a:xfrm>
            <a:off x="1520423" y="3283933"/>
            <a:ext cx="2514600" cy="304800"/>
          </a:xfrm>
          <a:prstGeom prst="rect">
            <a:avLst/>
          </a:prstGeom>
          <a:noFill/>
        </p:spPr>
        <p:txBody>
          <a:bodyPr wrap="square" rtlCol="0">
            <a:spAutoFit/>
          </a:bodyPr>
          <a:lstStyle/>
          <a:p>
            <a:r>
              <a:rPr lang="en-US" dirty="0" smtClean="0">
                <a:solidFill>
                  <a:schemeClr val="bg1"/>
                </a:solidFill>
              </a:rPr>
              <a:t>Fig 2(</a:t>
            </a:r>
            <a:r>
              <a:rPr lang="en-US" dirty="0" err="1" smtClean="0">
                <a:solidFill>
                  <a:schemeClr val="bg1"/>
                </a:solidFill>
              </a:rPr>
              <a:t>i</a:t>
            </a:r>
            <a:r>
              <a:rPr lang="en-US" dirty="0" smtClean="0">
                <a:solidFill>
                  <a:schemeClr val="bg1"/>
                </a:solidFill>
              </a:rPr>
              <a:t>): Within time</a:t>
            </a:r>
            <a:endParaRPr lang="en-US" dirty="0">
              <a:solidFill>
                <a:schemeClr val="bg1"/>
              </a:solidFill>
            </a:endParaRPr>
          </a:p>
        </p:txBody>
      </p:sp>
      <p:sp>
        <p:nvSpPr>
          <p:cNvPr id="9" name="TextBox 8"/>
          <p:cNvSpPr txBox="1"/>
          <p:nvPr/>
        </p:nvSpPr>
        <p:spPr>
          <a:xfrm>
            <a:off x="5334000" y="3283933"/>
            <a:ext cx="2514600" cy="304800"/>
          </a:xfrm>
          <a:prstGeom prst="rect">
            <a:avLst/>
          </a:prstGeom>
          <a:noFill/>
        </p:spPr>
        <p:txBody>
          <a:bodyPr wrap="square" rtlCol="0">
            <a:spAutoFit/>
          </a:bodyPr>
          <a:lstStyle/>
          <a:p>
            <a:r>
              <a:rPr lang="en-US" dirty="0" smtClean="0">
                <a:solidFill>
                  <a:schemeClr val="bg1"/>
                </a:solidFill>
              </a:rPr>
              <a:t>Fig 2(ii): Late Consideration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Algerian" panose="04020705040A02060702" pitchFamily="82" charset="0"/>
              </a:rPr>
              <a:t>Taking </a:t>
            </a:r>
            <a:r>
              <a:rPr lang="en-US" sz="2000" dirty="0" smtClean="0">
                <a:latin typeface="Algerian" panose="04020705040A02060702" pitchFamily="82" charset="0"/>
              </a:rPr>
              <a:t>Attendance CONTD..</a:t>
            </a:r>
            <a:endParaRPr lang="en-US" sz="2000" dirty="0"/>
          </a:p>
        </p:txBody>
      </p:sp>
      <p:sp>
        <p:nvSpPr>
          <p:cNvPr id="4" name="Slide Number Placeholder 3"/>
          <p:cNvSpPr>
            <a:spLocks noGrp="1"/>
          </p:cNvSpPr>
          <p:nvPr>
            <p:ph type="sldNum" idx="12"/>
          </p:nvPr>
        </p:nvSpPr>
        <p:spPr>
          <a:xfrm>
            <a:off x="8480584" y="4476750"/>
            <a:ext cx="548700" cy="412699"/>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5" name="TextBox 4"/>
          <p:cNvSpPr txBox="1"/>
          <p:nvPr/>
        </p:nvSpPr>
        <p:spPr>
          <a:xfrm>
            <a:off x="601534" y="1163628"/>
            <a:ext cx="8153400" cy="2062103"/>
          </a:xfrm>
          <a:prstGeom prst="rect">
            <a:avLst/>
          </a:prstGeom>
          <a:noFill/>
        </p:spPr>
        <p:txBody>
          <a:bodyPr wrap="square" rtlCol="0">
            <a:spAutoFit/>
          </a:bodyPr>
          <a:lstStyle/>
          <a:p>
            <a:pPr algn="just"/>
            <a:r>
              <a:rPr lang="en-US" sz="1600" dirty="0">
                <a:solidFill>
                  <a:schemeClr val="bg1"/>
                </a:solidFill>
              </a:rPr>
              <a:t>We have maintained following rules for marking attendance of a student </a:t>
            </a:r>
            <a:r>
              <a:rPr lang="en-US" sz="1600" dirty="0" smtClean="0">
                <a:solidFill>
                  <a:schemeClr val="bg1"/>
                </a:solidFill>
              </a:rPr>
              <a:t>–</a:t>
            </a:r>
          </a:p>
          <a:p>
            <a:pPr algn="just"/>
            <a:endParaRPr lang="en-US" sz="1600" dirty="0" smtClean="0">
              <a:solidFill>
                <a:schemeClr val="bg1"/>
              </a:solidFill>
            </a:endParaRPr>
          </a:p>
          <a:p>
            <a:pPr marL="285750" indent="-285750" algn="just">
              <a:buFont typeface="Wingdings" pitchFamily="2" charset="2"/>
              <a:buChar char="Ø"/>
            </a:pPr>
            <a:r>
              <a:rPr lang="en-US" sz="1600" dirty="0" smtClean="0">
                <a:solidFill>
                  <a:schemeClr val="bg1"/>
                </a:solidFill>
              </a:rPr>
              <a:t>Place finger correctly.</a:t>
            </a:r>
          </a:p>
          <a:p>
            <a:pPr algn="just"/>
            <a:r>
              <a:rPr lang="en-US" sz="1600" dirty="0">
                <a:solidFill>
                  <a:schemeClr val="bg1"/>
                </a:solidFill>
              </a:rPr>
              <a:t> </a:t>
            </a:r>
            <a:r>
              <a:rPr lang="en-US" sz="1600" dirty="0" smtClean="0">
                <a:solidFill>
                  <a:schemeClr val="bg1"/>
                </a:solidFill>
              </a:rPr>
              <a:t>    i. Failure to enroll rate (FTE)</a:t>
            </a:r>
          </a:p>
          <a:p>
            <a:pPr algn="just"/>
            <a:r>
              <a:rPr lang="en-US" sz="1600" dirty="0">
                <a:solidFill>
                  <a:schemeClr val="bg1"/>
                </a:solidFill>
              </a:rPr>
              <a:t> </a:t>
            </a:r>
            <a:r>
              <a:rPr lang="en-US" sz="1600" dirty="0" smtClean="0">
                <a:solidFill>
                  <a:schemeClr val="bg1"/>
                </a:solidFill>
              </a:rPr>
              <a:t>    ii. Failure to capture rate (FTC)</a:t>
            </a:r>
          </a:p>
          <a:p>
            <a:pPr algn="just"/>
            <a:endParaRPr lang="en-US" sz="1600" dirty="0" smtClean="0">
              <a:solidFill>
                <a:schemeClr val="bg1"/>
              </a:solidFill>
            </a:endParaRPr>
          </a:p>
          <a:p>
            <a:pPr marL="285750" indent="-285750" algn="just">
              <a:buFont typeface="Wingdings" pitchFamily="2" charset="2"/>
              <a:buChar char="Ø"/>
            </a:pPr>
            <a:r>
              <a:rPr lang="en-US" sz="1600" dirty="0" smtClean="0">
                <a:solidFill>
                  <a:schemeClr val="bg1"/>
                </a:solidFill>
              </a:rPr>
              <a:t>Mark attendance within first 15 minutes of class time. </a:t>
            </a:r>
          </a:p>
          <a:p>
            <a:pPr algn="just"/>
            <a:endParaRPr lang="en-US" sz="1600" dirty="0">
              <a:solidFill>
                <a:schemeClr val="bg1"/>
              </a:solidFill>
            </a:endParaRPr>
          </a:p>
        </p:txBody>
      </p:sp>
    </p:spTree>
    <p:extLst>
      <p:ext uri="{BB962C8B-B14F-4D97-AF65-F5344CB8AC3E}">
        <p14:creationId xmlns:p14="http://schemas.microsoft.com/office/powerpoint/2010/main" val="1410268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Google Shape;358;p5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4" name="Rectangle 3"/>
          <p:cNvSpPr/>
          <p:nvPr/>
        </p:nvSpPr>
        <p:spPr>
          <a:xfrm>
            <a:off x="2438400" y="1856720"/>
            <a:ext cx="4402867" cy="707886"/>
          </a:xfrm>
          <a:prstGeom prst="rect">
            <a:avLst/>
          </a:prstGeom>
        </p:spPr>
        <p:txBody>
          <a:bodyPr wrap="square">
            <a:spAutoFit/>
          </a:bodyPr>
          <a:lstStyle/>
          <a:p>
            <a:pPr marL="76200" indent="0" algn="ctr">
              <a:buNone/>
            </a:pPr>
            <a:r>
              <a:rPr lang="en-US" sz="4000" dirty="0">
                <a:solidFill>
                  <a:schemeClr val="bg1"/>
                </a:solidFill>
                <a:latin typeface="Algerian" pitchFamily="82" charset="0"/>
              </a:rPr>
              <a:t>Data STorage</a:t>
            </a:r>
          </a:p>
        </p:txBody>
      </p:sp>
    </p:spTree>
    <p:extLst>
      <p:ext uri="{BB962C8B-B14F-4D97-AF65-F5344CB8AC3E}">
        <p14:creationId xmlns:p14="http://schemas.microsoft.com/office/powerpoint/2010/main" val="1383037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Algerian" panose="04020705040A02060702" pitchFamily="82" charset="0"/>
              </a:rPr>
              <a:t>Data Storage</a:t>
            </a:r>
            <a:endParaRPr lang="en-US" sz="2000" dirty="0">
              <a:latin typeface="Algerian" panose="04020705040A02060702" pitchFamily="82" charset="0"/>
            </a:endParaRPr>
          </a:p>
        </p:txBody>
      </p:sp>
      <p:sp>
        <p:nvSpPr>
          <p:cNvPr id="3" name="Text Placeholder 2"/>
          <p:cNvSpPr>
            <a:spLocks noGrp="1"/>
          </p:cNvSpPr>
          <p:nvPr>
            <p:ph type="body" idx="1"/>
          </p:nvPr>
        </p:nvSpPr>
        <p:spPr>
          <a:xfrm>
            <a:off x="962850" y="1236824"/>
            <a:ext cx="8066434" cy="3544725"/>
          </a:xfrm>
        </p:spPr>
        <p:txBody>
          <a:bodyPr/>
          <a:lstStyle/>
          <a:p>
            <a:pPr algn="just">
              <a:buFont typeface="Wingdings" pitchFamily="2" charset="2"/>
              <a:buChar char="Ø"/>
            </a:pPr>
            <a:r>
              <a:rPr lang="en-US" sz="1600" dirty="0" smtClean="0">
                <a:solidFill>
                  <a:schemeClr val="bg1"/>
                </a:solidFill>
              </a:rPr>
              <a:t>Stored attendance details in SD card.</a:t>
            </a:r>
          </a:p>
          <a:p>
            <a:pPr algn="just">
              <a:buFont typeface="Wingdings" pitchFamily="2" charset="2"/>
              <a:buChar char="Ø"/>
            </a:pPr>
            <a:r>
              <a:rPr lang="en-US" sz="1600" dirty="0" smtClean="0">
                <a:solidFill>
                  <a:schemeClr val="bg1"/>
                </a:solidFill>
              </a:rPr>
              <a:t>Save attendance details in a .txt file.</a:t>
            </a:r>
          </a:p>
          <a:p>
            <a:pPr algn="just">
              <a:buFont typeface="Wingdings" pitchFamily="2" charset="2"/>
              <a:buChar char="Ø"/>
            </a:pPr>
            <a:r>
              <a:rPr lang="en-US" sz="1600" dirty="0" smtClean="0">
                <a:solidFill>
                  <a:schemeClr val="bg1"/>
                </a:solidFill>
              </a:rPr>
              <a:t>Extracted the file into excel sheet</a:t>
            </a:r>
            <a:r>
              <a:rPr lang="en-US" sz="1600" dirty="0">
                <a:solidFill>
                  <a:schemeClr val="bg1"/>
                </a:solidFill>
              </a:rPr>
              <a:t>.</a:t>
            </a:r>
            <a:endParaRPr lang="en-US" sz="1600" dirty="0" smtClean="0">
              <a:solidFill>
                <a:schemeClr val="bg1"/>
              </a:solidFill>
            </a:endParaRPr>
          </a:p>
          <a:p>
            <a:pPr marL="76200" indent="0" algn="just">
              <a:buNone/>
            </a:pPr>
            <a:endParaRPr lang="en-US" sz="1600" dirty="0" smtClean="0">
              <a:solidFill>
                <a:schemeClr val="tx1"/>
              </a:solidFill>
            </a:endParaRPr>
          </a:p>
          <a:p>
            <a:pPr marL="76200" indent="0" algn="just">
              <a:buNone/>
            </a:pPr>
            <a:endParaRPr lang="en-US" sz="1600" dirty="0" smtClean="0">
              <a:solidFill>
                <a:schemeClr val="tx1"/>
              </a:solidFill>
            </a:endParaRPr>
          </a:p>
        </p:txBody>
      </p:sp>
      <p:sp>
        <p:nvSpPr>
          <p:cNvPr id="4" name="Slide Number Placeholder 3"/>
          <p:cNvSpPr>
            <a:spLocks noGrp="1"/>
          </p:cNvSpPr>
          <p:nvPr>
            <p:ph type="sldNum" idx="12"/>
          </p:nvPr>
        </p:nvSpPr>
        <p:spPr>
          <a:xfrm>
            <a:off x="8480584" y="4476751"/>
            <a:ext cx="548700" cy="3810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1748893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41"/>
          <p:cNvSpPr txBox="1">
            <a:spLocks noGrp="1"/>
          </p:cNvSpPr>
          <p:nvPr>
            <p:ph type="sldNum" idx="12"/>
          </p:nvPr>
        </p:nvSpPr>
        <p:spPr>
          <a:xfrm>
            <a:off x="8534550" y="4626828"/>
            <a:ext cx="418684" cy="38099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3" name="Title 2"/>
          <p:cNvSpPr>
            <a:spLocks noGrp="1"/>
          </p:cNvSpPr>
          <p:nvPr>
            <p:ph type="title"/>
          </p:nvPr>
        </p:nvSpPr>
        <p:spPr/>
        <p:txBody>
          <a:bodyPr/>
          <a:lstStyle/>
          <a:p>
            <a:r>
              <a:rPr lang="en-US" sz="2000" dirty="0" smtClean="0">
                <a:latin typeface="Algerian" panose="04020705040A02060702" pitchFamily="82" charset="0"/>
              </a:rPr>
              <a:t>Data Storage Contd..</a:t>
            </a:r>
            <a:endParaRPr lang="en-US" sz="2000" dirty="0">
              <a:latin typeface="Algerian" panose="04020705040A02060702" pitchFamily="8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971550"/>
            <a:ext cx="7620000" cy="3429000"/>
          </a:xfrm>
          <a:prstGeom prst="rect">
            <a:avLst/>
          </a:prstGeom>
        </p:spPr>
      </p:pic>
      <p:sp>
        <p:nvSpPr>
          <p:cNvPr id="4" name="TextBox 3"/>
          <p:cNvSpPr txBox="1"/>
          <p:nvPr/>
        </p:nvSpPr>
        <p:spPr>
          <a:xfrm>
            <a:off x="2514600" y="4517617"/>
            <a:ext cx="3657600" cy="307777"/>
          </a:xfrm>
          <a:prstGeom prst="rect">
            <a:avLst/>
          </a:prstGeom>
          <a:noFill/>
        </p:spPr>
        <p:txBody>
          <a:bodyPr wrap="square" rtlCol="0">
            <a:spAutoFit/>
          </a:bodyPr>
          <a:lstStyle/>
          <a:p>
            <a:r>
              <a:rPr lang="en-US" dirty="0" smtClean="0">
                <a:solidFill>
                  <a:schemeClr val="bg1"/>
                </a:solidFill>
              </a:rPr>
              <a:t>Fig 3: Student Attendance Excel Sheet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1"/>
          <p:cNvPicPr preferRelativeResize="0"/>
          <p:nvPr/>
        </p:nvPicPr>
        <p:blipFill rotWithShape="1">
          <a:blip r:embed="rId3">
            <a:alphaModFix amt="14000"/>
          </a:blip>
          <a:srcRect/>
          <a:stretch/>
        </p:blipFill>
        <p:spPr>
          <a:xfrm>
            <a:off x="0" y="19050"/>
            <a:ext cx="9144000" cy="5143500"/>
          </a:xfrm>
          <a:prstGeom prst="rect">
            <a:avLst/>
          </a:prstGeom>
          <a:noFill/>
          <a:ln>
            <a:noFill/>
          </a:ln>
        </p:spPr>
      </p:pic>
      <p:sp>
        <p:nvSpPr>
          <p:cNvPr id="359" name="Google Shape;359;p51"/>
          <p:cNvSpPr txBox="1">
            <a:spLocks noGrp="1"/>
          </p:cNvSpPr>
          <p:nvPr>
            <p:ph type="ctrTitle" idx="4294967295"/>
          </p:nvPr>
        </p:nvSpPr>
        <p:spPr>
          <a:xfrm>
            <a:off x="2362200" y="1809750"/>
            <a:ext cx="5638800" cy="1007400"/>
          </a:xfrm>
          <a:prstGeom prst="rect">
            <a:avLst/>
          </a:prstGeom>
        </p:spPr>
        <p:txBody>
          <a:bodyPr spcFirstLastPara="1" wrap="square" lIns="91425" tIns="91425" rIns="91425" bIns="91425" anchor="b" anchorCtr="0">
            <a:noAutofit/>
          </a:bodyPr>
          <a:lstStyle/>
          <a:p>
            <a:pPr lvl="0"/>
            <a:r>
              <a:rPr lang="en-US" sz="4000" dirty="0" smtClean="0">
                <a:latin typeface="Algerian" pitchFamily="82" charset="0"/>
              </a:rPr>
              <a:t>Hardware design</a:t>
            </a:r>
            <a:endParaRPr sz="4000" dirty="0">
              <a:solidFill>
                <a:schemeClr val="tx1"/>
              </a:solidFill>
              <a:latin typeface="Homemade Apple"/>
              <a:ea typeface="Homemade Apple"/>
              <a:cs typeface="Homemade Apple"/>
              <a:sym typeface="Homemade Apple"/>
            </a:endParaRPr>
          </a:p>
        </p:txBody>
      </p:sp>
      <p:sp>
        <p:nvSpPr>
          <p:cNvPr id="362" name="Google Shape;362;p5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4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smtClean="0">
                <a:latin typeface="Algerian" panose="04020705040A02060702" pitchFamily="82" charset="0"/>
                <a:ea typeface="Homemade Apple"/>
                <a:cs typeface="Homemade Apple"/>
              </a:rPr>
              <a:t>Hardware design</a:t>
            </a:r>
            <a:endParaRPr sz="2000" b="1" dirty="0">
              <a:latin typeface="Algerian" panose="04020705040A02060702" pitchFamily="82" charset="0"/>
              <a:ea typeface="Homemade Apple"/>
              <a:cs typeface="Homemade Apple"/>
              <a:sym typeface="Homemade Apple"/>
            </a:endParaRPr>
          </a:p>
        </p:txBody>
      </p:sp>
      <p:sp>
        <p:nvSpPr>
          <p:cNvPr id="293" name="Google Shape;293;p45"/>
          <p:cNvSpPr txBox="1">
            <a:spLocks noGrp="1"/>
          </p:cNvSpPr>
          <p:nvPr>
            <p:ph type="sldNum" idx="12"/>
          </p:nvPr>
        </p:nvSpPr>
        <p:spPr>
          <a:xfrm>
            <a:off x="8480584" y="4476751"/>
            <a:ext cx="548700" cy="30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4" name="Rectangle 43"/>
          <p:cNvSpPr/>
          <p:nvPr/>
        </p:nvSpPr>
        <p:spPr>
          <a:xfrm>
            <a:off x="1501140" y="3418656"/>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ea typeface="Calibri" panose="020F0502020204030204" pitchFamily="34" charset="0"/>
                <a:cs typeface="Times New Roman" panose="02020603050405020304" pitchFamily="18" charset="0"/>
              </a:rPr>
              <a:t>LCD Display</a:t>
            </a:r>
            <a:endParaRPr lang="en-US" sz="1100" dirty="0">
              <a:effectLst/>
              <a:ea typeface="Calibri" panose="020F0502020204030204" pitchFamily="34" charset="0"/>
              <a:cs typeface="Times New Roman" panose="02020603050405020304" pitchFamily="18" charset="0"/>
            </a:endParaRPr>
          </a:p>
        </p:txBody>
      </p:sp>
      <p:sp>
        <p:nvSpPr>
          <p:cNvPr id="45" name="Rectangle 44"/>
          <p:cNvSpPr/>
          <p:nvPr/>
        </p:nvSpPr>
        <p:spPr>
          <a:xfrm>
            <a:off x="5239226" y="3397701"/>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ea typeface="Calibri" panose="020F0502020204030204" pitchFamily="34" charset="0"/>
                <a:cs typeface="Times New Roman" panose="02020603050405020304" pitchFamily="18" charset="0"/>
              </a:rPr>
              <a:t>RTC Module</a:t>
            </a:r>
            <a:endParaRPr lang="en-US" sz="1100" dirty="0">
              <a:effectLst/>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400" dirty="0">
                <a:effectLst/>
                <a:ea typeface="Calibri" panose="020F0502020204030204" pitchFamily="34" charset="0"/>
                <a:cs typeface="Times New Roman" panose="02020603050405020304" pitchFamily="18" charset="0"/>
              </a:rPr>
              <a:t>(DS3231)</a:t>
            </a:r>
            <a:endParaRPr lang="en-US" sz="1100" dirty="0">
              <a:effectLst/>
              <a:ea typeface="Calibri" panose="020F0502020204030204" pitchFamily="34" charset="0"/>
              <a:cs typeface="Times New Roman" panose="02020603050405020304" pitchFamily="18" charset="0"/>
            </a:endParaRPr>
          </a:p>
        </p:txBody>
      </p:sp>
      <p:sp>
        <p:nvSpPr>
          <p:cNvPr id="46" name="Rectangle 45"/>
          <p:cNvSpPr/>
          <p:nvPr/>
        </p:nvSpPr>
        <p:spPr>
          <a:xfrm>
            <a:off x="3329940" y="2285116"/>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400" dirty="0">
                <a:effectLst/>
                <a:ea typeface="Calibri" panose="020F0502020204030204" pitchFamily="34" charset="0"/>
                <a:cs typeface="Times New Roman" panose="02020603050405020304" pitchFamily="18" charset="0"/>
              </a:rPr>
              <a:t>Arduino Mega</a:t>
            </a:r>
            <a:endParaRPr lang="en-US" sz="1100" dirty="0">
              <a:effectLst/>
              <a:ea typeface="Calibri" panose="020F0502020204030204" pitchFamily="34" charset="0"/>
              <a:cs typeface="Times New Roman" panose="02020603050405020304" pitchFamily="18" charset="0"/>
            </a:endParaRPr>
          </a:p>
        </p:txBody>
      </p:sp>
      <p:sp>
        <p:nvSpPr>
          <p:cNvPr id="47" name="Rectangle 46"/>
          <p:cNvSpPr/>
          <p:nvPr/>
        </p:nvSpPr>
        <p:spPr>
          <a:xfrm>
            <a:off x="3329940" y="3434848"/>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ea typeface="Calibri" panose="020F0502020204030204" pitchFamily="34" charset="0"/>
                <a:cs typeface="Times New Roman" panose="02020603050405020304" pitchFamily="18" charset="0"/>
              </a:rPr>
              <a:t>Keypad</a:t>
            </a:r>
            <a:endParaRPr lang="en-US" sz="1100">
              <a:effectLst/>
              <a:ea typeface="Calibri" panose="020F0502020204030204" pitchFamily="34" charset="0"/>
              <a:cs typeface="Times New Roman" panose="02020603050405020304" pitchFamily="18" charset="0"/>
            </a:endParaRPr>
          </a:p>
        </p:txBody>
      </p:sp>
      <p:cxnSp>
        <p:nvCxnSpPr>
          <p:cNvPr id="48" name="Straight Arrow Connector 47"/>
          <p:cNvCxnSpPr/>
          <p:nvPr/>
        </p:nvCxnSpPr>
        <p:spPr>
          <a:xfrm>
            <a:off x="5654040" y="2659380"/>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5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5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5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57"/>
          <p:cNvSpPr>
            <a:spLocks noChangeArrowheads="1"/>
          </p:cNvSpPr>
          <p:nvPr/>
        </p:nvSpPr>
        <p:spPr bwMode="auto">
          <a:xfrm>
            <a:off x="4372380" y="86380"/>
            <a:ext cx="70403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600" b="0" i="0" u="none" strike="noStrike" cap="none" normalizeH="0" baseline="0" dirty="0" smtClean="0">
              <a:ln>
                <a:noFill/>
              </a:ln>
              <a:solidFill>
                <a:schemeClr val="tx1"/>
              </a:solidFill>
              <a:effectLst/>
            </a:endParaRPr>
          </a:p>
        </p:txBody>
      </p:sp>
      <p:sp>
        <p:nvSpPr>
          <p:cNvPr id="27" name="Rectangle 26"/>
          <p:cNvSpPr/>
          <p:nvPr/>
        </p:nvSpPr>
        <p:spPr>
          <a:xfrm>
            <a:off x="2221230" y="4471351"/>
            <a:ext cx="4054315" cy="307777"/>
          </a:xfrm>
          <a:prstGeom prst="rect">
            <a:avLst/>
          </a:prstGeom>
        </p:spPr>
        <p:txBody>
          <a:bodyPr wrap="none">
            <a:spAutoFit/>
          </a:bodyPr>
          <a:lstStyle/>
          <a:p>
            <a:pPr lvl="0" algn="ctr" eaLnBrk="0" fontAlgn="base" hangingPunct="0">
              <a:spcBef>
                <a:spcPct val="0"/>
              </a:spcBef>
              <a:spcAft>
                <a:spcPct val="0"/>
              </a:spcAft>
              <a:buClrTx/>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Fig 4</a:t>
            </a: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Block Diagram of Biometric Attendance System</a:t>
            </a:r>
            <a:endParaRPr lang="en-US" sz="2000" dirty="0">
              <a:solidFill>
                <a:schemeClr val="bg1"/>
              </a:solidFill>
              <a:latin typeface="Arial" panose="020B0604020202020204" pitchFamily="34" charset="0"/>
            </a:endParaRPr>
          </a:p>
        </p:txBody>
      </p:sp>
      <p:sp>
        <p:nvSpPr>
          <p:cNvPr id="60" name="Rectangle 59"/>
          <p:cNvSpPr/>
          <p:nvPr/>
        </p:nvSpPr>
        <p:spPr>
          <a:xfrm>
            <a:off x="3329940" y="1201941"/>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600" dirty="0">
                <a:effectLst/>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Computer</a:t>
            </a:r>
            <a:endParaRPr lang="en-US" sz="1100" dirty="0">
              <a:effectLst/>
              <a:ea typeface="Calibri" panose="020F0502020204030204" pitchFamily="34" charset="0"/>
              <a:cs typeface="Times New Roman" panose="02020603050405020304" pitchFamily="18" charset="0"/>
            </a:endParaRPr>
          </a:p>
        </p:txBody>
      </p:sp>
      <p:sp>
        <p:nvSpPr>
          <p:cNvPr id="61" name="Rectangle 60"/>
          <p:cNvSpPr/>
          <p:nvPr/>
        </p:nvSpPr>
        <p:spPr>
          <a:xfrm>
            <a:off x="1501140" y="1223834"/>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dirty="0" smtClean="0">
                <a:solidFill>
                  <a:schemeClr val="tx2"/>
                </a:solidFill>
                <a:ea typeface="Calibri" panose="020F0502020204030204" pitchFamily="34" charset="0"/>
                <a:cs typeface="Times New Roman" panose="02020603050405020304" pitchFamily="18" charset="0"/>
              </a:rPr>
              <a:t>Fingerprint Module</a:t>
            </a:r>
            <a:endParaRPr lang="en-US" sz="1100" dirty="0">
              <a:solidFill>
                <a:schemeClr val="tx2"/>
              </a:solidFill>
              <a:effectLst/>
              <a:ea typeface="Calibri" panose="020F0502020204030204" pitchFamily="34" charset="0"/>
              <a:cs typeface="Times New Roman" panose="02020603050405020304" pitchFamily="18" charset="0"/>
            </a:endParaRPr>
          </a:p>
        </p:txBody>
      </p:sp>
      <p:sp>
        <p:nvSpPr>
          <p:cNvPr id="62" name="Rectangle 61"/>
          <p:cNvSpPr/>
          <p:nvPr/>
        </p:nvSpPr>
        <p:spPr>
          <a:xfrm>
            <a:off x="5265420" y="1211466"/>
            <a:ext cx="1440180" cy="739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ea typeface="Calibri" panose="020F0502020204030204" pitchFamily="34" charset="0"/>
                <a:cs typeface="Times New Roman" panose="02020603050405020304" pitchFamily="18" charset="0"/>
              </a:rPr>
              <a:t>SD Card Module</a:t>
            </a:r>
            <a:endParaRPr lang="en-US" sz="1100" dirty="0">
              <a:effectLst/>
              <a:ea typeface="Calibri" panose="020F0502020204030204" pitchFamily="34" charset="0"/>
              <a:cs typeface="Times New Roman" panose="02020603050405020304" pitchFamily="18" charset="0"/>
            </a:endParaRPr>
          </a:p>
        </p:txBody>
      </p:sp>
      <p:cxnSp>
        <p:nvCxnSpPr>
          <p:cNvPr id="55" name="Straight Arrow Connector 54"/>
          <p:cNvCxnSpPr>
            <a:stCxn id="61" idx="2"/>
            <a:endCxn id="46" idx="1"/>
          </p:cNvCxnSpPr>
          <p:nvPr/>
        </p:nvCxnSpPr>
        <p:spPr>
          <a:xfrm>
            <a:off x="2221230" y="1962974"/>
            <a:ext cx="1108710" cy="691712"/>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1" name="Straight Arrow Connector 70"/>
          <p:cNvCxnSpPr/>
          <p:nvPr/>
        </p:nvCxnSpPr>
        <p:spPr>
          <a:xfrm flipV="1">
            <a:off x="4770120" y="1962974"/>
            <a:ext cx="944880" cy="510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4" name="Straight Arrow Connector 73"/>
          <p:cNvCxnSpPr/>
          <p:nvPr/>
        </p:nvCxnSpPr>
        <p:spPr>
          <a:xfrm>
            <a:off x="4770120" y="2844644"/>
            <a:ext cx="1021080" cy="553057"/>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a:stCxn id="44" idx="0"/>
          </p:cNvCxnSpPr>
          <p:nvPr/>
        </p:nvCxnSpPr>
        <p:spPr>
          <a:xfrm flipV="1">
            <a:off x="2221230" y="2867504"/>
            <a:ext cx="1108710" cy="551152"/>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8" name="Straight Arrow Connector 77"/>
          <p:cNvCxnSpPr/>
          <p:nvPr/>
        </p:nvCxnSpPr>
        <p:spPr>
          <a:xfrm>
            <a:off x="4050030" y="3016067"/>
            <a:ext cx="16431" cy="42697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0" name="Straight Arrow Connector 79"/>
          <p:cNvCxnSpPr>
            <a:stCxn id="60" idx="2"/>
          </p:cNvCxnSpPr>
          <p:nvPr/>
        </p:nvCxnSpPr>
        <p:spPr>
          <a:xfrm>
            <a:off x="4050030" y="1941081"/>
            <a:ext cx="50245" cy="344397"/>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000" dirty="0">
                <a:latin typeface="Algerian" panose="04020705040A02060702" pitchFamily="82" charset="0"/>
                <a:ea typeface="Homemade Apple"/>
                <a:cs typeface="Homemade Apple"/>
              </a:rPr>
              <a:t>Hardware </a:t>
            </a:r>
            <a:r>
              <a:rPr lang="en" sz="2000" dirty="0" smtClean="0">
                <a:latin typeface="Algerian" panose="04020705040A02060702" pitchFamily="82" charset="0"/>
                <a:ea typeface="Homemade Apple"/>
                <a:cs typeface="Homemade Apple"/>
              </a:rPr>
              <a:t>design CONTd..</a:t>
            </a:r>
            <a:endParaRPr lang="en-US" sz="2000" dirty="0"/>
          </a:p>
        </p:txBody>
      </p:sp>
      <p:sp>
        <p:nvSpPr>
          <p:cNvPr id="3" name="Slide Number Placeholder 2"/>
          <p:cNvSpPr>
            <a:spLocks noGrp="1"/>
          </p:cNvSpPr>
          <p:nvPr>
            <p:ph type="sldNum" idx="12"/>
          </p:nvPr>
        </p:nvSpPr>
        <p:spPr>
          <a:xfrm>
            <a:off x="8610600" y="4476751"/>
            <a:ext cx="418684" cy="380999"/>
          </a:xfrm>
        </p:spPr>
        <p:txBody>
          <a:bodyPr/>
          <a:lstStyle/>
          <a:p>
            <a:pPr marL="0" lvl="0" indent="0" algn="r" rtl="0">
              <a:spcBef>
                <a:spcPts val="0"/>
              </a:spcBef>
              <a:spcAft>
                <a:spcPts val="0"/>
              </a:spcAft>
              <a:buNone/>
            </a:pPr>
            <a:fld id="{00000000-1234-1234-1234-123412341234}" type="slidenum">
              <a:rPr lang="en" smtClean="0"/>
              <a:t>18</a:t>
            </a:fld>
            <a:endParaRPr lang="e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19150"/>
            <a:ext cx="7162800" cy="3657600"/>
          </a:xfrm>
          <a:prstGeom prst="rect">
            <a:avLst/>
          </a:prstGeom>
        </p:spPr>
      </p:pic>
      <p:sp>
        <p:nvSpPr>
          <p:cNvPr id="5" name="TextBox 4"/>
          <p:cNvSpPr txBox="1"/>
          <p:nvPr/>
        </p:nvSpPr>
        <p:spPr>
          <a:xfrm>
            <a:off x="2590800" y="4595306"/>
            <a:ext cx="4038600" cy="307777"/>
          </a:xfrm>
          <a:prstGeom prst="rect">
            <a:avLst/>
          </a:prstGeom>
          <a:noFill/>
        </p:spPr>
        <p:txBody>
          <a:bodyPr wrap="square" rtlCol="0">
            <a:spAutoFit/>
          </a:bodyPr>
          <a:lstStyle/>
          <a:p>
            <a:pPr algn="ctr"/>
            <a:r>
              <a:rPr lang="en-US" dirty="0" smtClean="0">
                <a:solidFill>
                  <a:schemeClr val="bg1"/>
                </a:solidFill>
              </a:rPr>
              <a:t>Fig 5: Prototype Design of our proposed system</a:t>
            </a:r>
            <a:endParaRPr lang="en-US" dirty="0">
              <a:solidFill>
                <a:schemeClr val="bg1"/>
              </a:solidFill>
            </a:endParaRPr>
          </a:p>
        </p:txBody>
      </p:sp>
    </p:spTree>
    <p:extLst>
      <p:ext uri="{BB962C8B-B14F-4D97-AF65-F5344CB8AC3E}">
        <p14:creationId xmlns:p14="http://schemas.microsoft.com/office/powerpoint/2010/main" val="340968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Google Shape;358;p51"/>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4" name="Rectangle 3"/>
          <p:cNvSpPr/>
          <p:nvPr/>
        </p:nvSpPr>
        <p:spPr>
          <a:xfrm>
            <a:off x="2286000" y="1883761"/>
            <a:ext cx="4800600" cy="707886"/>
          </a:xfrm>
          <a:prstGeom prst="rect">
            <a:avLst/>
          </a:prstGeom>
        </p:spPr>
        <p:txBody>
          <a:bodyPr wrap="square">
            <a:spAutoFit/>
          </a:bodyPr>
          <a:lstStyle/>
          <a:p>
            <a:r>
              <a:rPr lang="en-US" sz="4000" dirty="0" smtClean="0">
                <a:solidFill>
                  <a:schemeClr val="bg1"/>
                </a:solidFill>
                <a:latin typeface="Algerian" pitchFamily="82" charset="0"/>
              </a:rPr>
              <a:t>Result ANalysis</a:t>
            </a:r>
            <a:endParaRPr lang="en-US" sz="4000" dirty="0">
              <a:solidFill>
                <a:schemeClr val="bg1"/>
              </a:solidFill>
            </a:endParaRPr>
          </a:p>
        </p:txBody>
      </p:sp>
    </p:spTree>
    <p:extLst>
      <p:ext uri="{BB962C8B-B14F-4D97-AF65-F5344CB8AC3E}">
        <p14:creationId xmlns:p14="http://schemas.microsoft.com/office/powerpoint/2010/main" val="1232462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latin typeface="Algerian" pitchFamily="82" charset="0"/>
                <a:ea typeface="Homemade Apple"/>
                <a:cs typeface="Homemade Apple"/>
                <a:sym typeface="Homemade Apple"/>
              </a:rPr>
              <a:t>Introduction to our system</a:t>
            </a:r>
            <a:endParaRPr sz="2000" dirty="0">
              <a:latin typeface="Algerian" pitchFamily="82" charset="0"/>
              <a:ea typeface="Homemade Apple"/>
              <a:cs typeface="Homemade Apple"/>
              <a:sym typeface="Homemade Apple"/>
            </a:endParaRPr>
          </a:p>
        </p:txBody>
      </p:sp>
      <p:sp>
        <p:nvSpPr>
          <p:cNvPr id="158" name="Google Shape;158;p30"/>
          <p:cNvSpPr txBox="1">
            <a:spLocks noGrp="1"/>
          </p:cNvSpPr>
          <p:nvPr>
            <p:ph type="sldNum" idx="12"/>
          </p:nvPr>
        </p:nvSpPr>
        <p:spPr>
          <a:xfrm>
            <a:off x="8260050" y="4400550"/>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3" name="TextBox 2"/>
          <p:cNvSpPr txBox="1"/>
          <p:nvPr/>
        </p:nvSpPr>
        <p:spPr>
          <a:xfrm>
            <a:off x="725175" y="1276350"/>
            <a:ext cx="8046750" cy="1323439"/>
          </a:xfrm>
          <a:prstGeom prst="rect">
            <a:avLst/>
          </a:prstGeom>
          <a:noFill/>
        </p:spPr>
        <p:txBody>
          <a:bodyPr wrap="square" rtlCol="0">
            <a:spAutoFit/>
          </a:bodyPr>
          <a:lstStyle/>
          <a:p>
            <a:pPr marL="285750" lvl="6" indent="-285750">
              <a:buFont typeface="Wingdings" pitchFamily="2" charset="2"/>
              <a:buChar char="Ø"/>
            </a:pPr>
            <a:r>
              <a:rPr lang="en-US" sz="1600" dirty="0" smtClean="0">
                <a:solidFill>
                  <a:schemeClr val="bg1"/>
                </a:solidFill>
              </a:rPr>
              <a:t>To Introduce a new system to the educational era.</a:t>
            </a:r>
          </a:p>
          <a:p>
            <a:pPr marL="285750" lvl="6" indent="-285750">
              <a:buFont typeface="Wingdings" pitchFamily="2" charset="2"/>
              <a:buChar char="Ø"/>
            </a:pPr>
            <a:r>
              <a:rPr lang="en-US" sz="1600" dirty="0" smtClean="0">
                <a:solidFill>
                  <a:schemeClr val="bg1"/>
                </a:solidFill>
              </a:rPr>
              <a:t>To design fingerprint based biometric attendance system.</a:t>
            </a:r>
          </a:p>
          <a:p>
            <a:pPr marL="285750" lvl="6" indent="-285750">
              <a:buFont typeface="Wingdings" pitchFamily="2" charset="2"/>
              <a:buChar char="Ø"/>
            </a:pPr>
            <a:r>
              <a:rPr lang="en-US" sz="1600" dirty="0" smtClean="0">
                <a:solidFill>
                  <a:schemeClr val="bg1"/>
                </a:solidFill>
              </a:rPr>
              <a:t>To enroll fingers of the students for the system.</a:t>
            </a:r>
          </a:p>
          <a:p>
            <a:pPr marL="285750" lvl="6" indent="-285750">
              <a:buFont typeface="Wingdings" pitchFamily="2" charset="2"/>
              <a:buChar char="Ø"/>
            </a:pPr>
            <a:r>
              <a:rPr lang="en-US" sz="1600" dirty="0" smtClean="0">
                <a:solidFill>
                  <a:schemeClr val="bg1"/>
                </a:solidFill>
              </a:rPr>
              <a:t>To take attendance of the students.</a:t>
            </a:r>
          </a:p>
          <a:p>
            <a:pPr lvl="6"/>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Algerian" panose="04020705040A02060702" pitchFamily="82" charset="0"/>
              </a:rPr>
              <a:t>Result Analysis</a:t>
            </a:r>
            <a:endParaRPr lang="en-US" sz="2000" b="1" dirty="0"/>
          </a:p>
        </p:txBody>
      </p:sp>
      <p:sp>
        <p:nvSpPr>
          <p:cNvPr id="3" name="Slide Number Placeholder 2"/>
          <p:cNvSpPr>
            <a:spLocks noGrp="1"/>
          </p:cNvSpPr>
          <p:nvPr>
            <p:ph type="sldNum" idx="12"/>
          </p:nvPr>
        </p:nvSpPr>
        <p:spPr>
          <a:xfrm>
            <a:off x="8458200" y="4476751"/>
            <a:ext cx="571084" cy="457200"/>
          </a:xfrm>
        </p:spPr>
        <p:txBody>
          <a:bodyPr/>
          <a:lstStyle/>
          <a:p>
            <a:pPr marL="0" lvl="0" indent="0" algn="r" rtl="0">
              <a:spcBef>
                <a:spcPts val="0"/>
              </a:spcBef>
              <a:spcAft>
                <a:spcPts val="0"/>
              </a:spcAft>
              <a:buNone/>
            </a:pPr>
            <a:fld id="{00000000-1234-1234-1234-123412341234}" type="slidenum">
              <a:rPr lang="en" smtClean="0"/>
              <a:t>20</a:t>
            </a:fld>
            <a:endParaRPr lang="en" dirty="0"/>
          </a:p>
        </p:txBody>
      </p:sp>
      <p:sp>
        <p:nvSpPr>
          <p:cNvPr id="6" name="TextBox 5"/>
          <p:cNvSpPr txBox="1"/>
          <p:nvPr/>
        </p:nvSpPr>
        <p:spPr>
          <a:xfrm>
            <a:off x="577721" y="971550"/>
            <a:ext cx="8153400" cy="307777"/>
          </a:xfrm>
          <a:prstGeom prst="rect">
            <a:avLst/>
          </a:prstGeom>
          <a:noFill/>
        </p:spPr>
        <p:txBody>
          <a:bodyPr wrap="square" rtlCol="0">
            <a:spAutoFit/>
          </a:bodyPr>
          <a:lstStyle/>
          <a:p>
            <a:endParaRPr lang="en-US" dirty="0"/>
          </a:p>
        </p:txBody>
      </p:sp>
      <p:sp>
        <p:nvSpPr>
          <p:cNvPr id="8" name="TextBox 7"/>
          <p:cNvSpPr txBox="1"/>
          <p:nvPr/>
        </p:nvSpPr>
        <p:spPr>
          <a:xfrm>
            <a:off x="3200400" y="4019550"/>
            <a:ext cx="1905000" cy="307777"/>
          </a:xfrm>
          <a:prstGeom prst="rect">
            <a:avLst/>
          </a:prstGeom>
          <a:noFill/>
        </p:spPr>
        <p:txBody>
          <a:bodyPr wrap="square" rtlCol="0">
            <a:spAutoFit/>
          </a:bodyPr>
          <a:lstStyle/>
          <a:p>
            <a:pPr algn="ctr"/>
            <a:r>
              <a:rPr lang="en-US" dirty="0" smtClean="0">
                <a:solidFill>
                  <a:schemeClr val="bg1"/>
                </a:solidFill>
              </a:rPr>
              <a:t>Fig 6: Accuracy Table</a:t>
            </a: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23844398"/>
              </p:ext>
            </p:extLst>
          </p:nvPr>
        </p:nvGraphicFramePr>
        <p:xfrm>
          <a:off x="1219200" y="1123950"/>
          <a:ext cx="6096000" cy="2744689"/>
        </p:xfrm>
        <a:graphic>
          <a:graphicData uri="http://schemas.openxmlformats.org/drawingml/2006/table">
            <a:tbl>
              <a:tblPr firstRow="1" bandRow="1">
                <a:tableStyleId>{775DCB02-9BB8-47FD-8907-85C794F793BA}</a:tableStyleId>
              </a:tblPr>
              <a:tblGrid>
                <a:gridCol w="1219200"/>
                <a:gridCol w="1219200"/>
                <a:gridCol w="1295400"/>
                <a:gridCol w="1371600"/>
                <a:gridCol w="990600"/>
              </a:tblGrid>
              <a:tr h="523218">
                <a:tc>
                  <a:txBody>
                    <a:bodyPr/>
                    <a:lstStyle/>
                    <a:p>
                      <a:pPr algn="ctr"/>
                      <a:r>
                        <a:rPr lang="en-US" dirty="0" smtClean="0"/>
                        <a:t>Class</a:t>
                      </a:r>
                      <a:r>
                        <a:rPr lang="en-US" baseline="0" dirty="0" smtClean="0"/>
                        <a:t> </a:t>
                      </a:r>
                      <a:endParaRPr lang="en-US" dirty="0"/>
                    </a:p>
                  </a:txBody>
                  <a:tcPr/>
                </a:tc>
                <a:tc>
                  <a:txBody>
                    <a:bodyPr/>
                    <a:lstStyle/>
                    <a:p>
                      <a:pPr algn="ctr"/>
                      <a:r>
                        <a:rPr lang="en-US" dirty="0" smtClean="0"/>
                        <a:t>Attempted Students</a:t>
                      </a:r>
                      <a:endParaRPr lang="en-US" dirty="0"/>
                    </a:p>
                  </a:txBody>
                  <a:tcPr/>
                </a:tc>
                <a:tc>
                  <a:txBody>
                    <a:bodyPr/>
                    <a:lstStyle/>
                    <a:p>
                      <a:pPr algn="ctr"/>
                      <a:r>
                        <a:rPr lang="en-US" dirty="0" smtClean="0"/>
                        <a:t>Successful</a:t>
                      </a:r>
                      <a:r>
                        <a:rPr lang="en-US" baseline="0" dirty="0" smtClean="0"/>
                        <a:t> Identification</a:t>
                      </a:r>
                      <a:endParaRPr lang="en-US" dirty="0"/>
                    </a:p>
                  </a:txBody>
                  <a:tcPr/>
                </a:tc>
                <a:tc>
                  <a:txBody>
                    <a:bodyPr/>
                    <a:lstStyle/>
                    <a:p>
                      <a:pPr algn="ctr"/>
                      <a:r>
                        <a:rPr lang="en-US" dirty="0" smtClean="0"/>
                        <a:t>Unsuccessful Identification</a:t>
                      </a:r>
                      <a:endParaRPr lang="en-US" dirty="0"/>
                    </a:p>
                  </a:txBody>
                  <a:tcPr/>
                </a:tc>
                <a:tc>
                  <a:txBody>
                    <a:bodyPr/>
                    <a:lstStyle/>
                    <a:p>
                      <a:pPr algn="ctr"/>
                      <a:r>
                        <a:rPr lang="en-US" dirty="0" smtClean="0"/>
                        <a:t>Accuracy</a:t>
                      </a:r>
                      <a:endParaRPr lang="en-US" dirty="0"/>
                    </a:p>
                  </a:txBody>
                  <a:tcPr/>
                </a:tc>
              </a:tr>
              <a:tr h="317353">
                <a:tc>
                  <a:txBody>
                    <a:bodyPr/>
                    <a:lstStyle/>
                    <a:p>
                      <a:pPr algn="ctr"/>
                      <a:r>
                        <a:rPr lang="en-US" dirty="0" smtClean="0"/>
                        <a:t>Day 1</a:t>
                      </a:r>
                      <a:endParaRPr lang="en-US" dirty="0">
                        <a:solidFill>
                          <a:schemeClr val="bg1"/>
                        </a:solidFill>
                      </a:endParaRPr>
                    </a:p>
                  </a:txBody>
                  <a:tcPr/>
                </a:tc>
                <a:tc>
                  <a:txBody>
                    <a:bodyPr/>
                    <a:lstStyle/>
                    <a:p>
                      <a:pPr algn="ctr"/>
                      <a:r>
                        <a:rPr lang="en-US" dirty="0" smtClean="0"/>
                        <a:t>72</a:t>
                      </a:r>
                      <a:endParaRPr lang="en-US" dirty="0">
                        <a:solidFill>
                          <a:schemeClr val="bg1"/>
                        </a:solidFill>
                      </a:endParaRPr>
                    </a:p>
                  </a:txBody>
                  <a:tcPr/>
                </a:tc>
                <a:tc>
                  <a:txBody>
                    <a:bodyPr/>
                    <a:lstStyle/>
                    <a:p>
                      <a:pPr algn="ctr"/>
                      <a:r>
                        <a:rPr lang="en-US" dirty="0" smtClean="0"/>
                        <a:t>70</a:t>
                      </a:r>
                      <a:endParaRPr lang="en-US" dirty="0">
                        <a:solidFill>
                          <a:schemeClr val="bg1"/>
                        </a:solidFill>
                      </a:endParaRPr>
                    </a:p>
                  </a:txBody>
                  <a:tcPr/>
                </a:tc>
                <a:tc>
                  <a:txBody>
                    <a:bodyPr/>
                    <a:lstStyle/>
                    <a:p>
                      <a:pPr algn="ctr"/>
                      <a:r>
                        <a:rPr lang="en-US" dirty="0" smtClean="0"/>
                        <a:t>2</a:t>
                      </a:r>
                      <a:endParaRPr lang="en-US" dirty="0">
                        <a:solidFill>
                          <a:schemeClr val="bg1"/>
                        </a:solidFill>
                      </a:endParaRPr>
                    </a:p>
                  </a:txBody>
                  <a:tcPr/>
                </a:tc>
                <a:tc>
                  <a:txBody>
                    <a:bodyPr/>
                    <a:lstStyle/>
                    <a:p>
                      <a:pPr algn="ctr"/>
                      <a:r>
                        <a:rPr lang="en-US" dirty="0" smtClean="0"/>
                        <a:t>97.22%</a:t>
                      </a:r>
                      <a:endParaRPr lang="en-US" dirty="0">
                        <a:solidFill>
                          <a:schemeClr val="bg1"/>
                        </a:solidFill>
                      </a:endParaRPr>
                    </a:p>
                  </a:txBody>
                  <a:tcPr/>
                </a:tc>
              </a:tr>
              <a:tr h="317353">
                <a:tc>
                  <a:txBody>
                    <a:bodyPr/>
                    <a:lstStyle/>
                    <a:p>
                      <a:pPr algn="ctr"/>
                      <a:r>
                        <a:rPr lang="en-US" dirty="0" smtClean="0"/>
                        <a:t>Day 2</a:t>
                      </a:r>
                      <a:endParaRPr lang="en-US" dirty="0">
                        <a:solidFill>
                          <a:schemeClr val="bg1"/>
                        </a:solidFill>
                      </a:endParaRPr>
                    </a:p>
                  </a:txBody>
                  <a:tcPr/>
                </a:tc>
                <a:tc>
                  <a:txBody>
                    <a:bodyPr/>
                    <a:lstStyle/>
                    <a:p>
                      <a:pPr algn="ctr"/>
                      <a:r>
                        <a:rPr lang="en-US" dirty="0" smtClean="0"/>
                        <a:t>77</a:t>
                      </a:r>
                      <a:endParaRPr lang="en-US" dirty="0">
                        <a:solidFill>
                          <a:schemeClr val="bg1"/>
                        </a:solidFill>
                      </a:endParaRPr>
                    </a:p>
                  </a:txBody>
                  <a:tcPr/>
                </a:tc>
                <a:tc>
                  <a:txBody>
                    <a:bodyPr/>
                    <a:lstStyle/>
                    <a:p>
                      <a:pPr algn="ctr"/>
                      <a:r>
                        <a:rPr lang="en-US" dirty="0" smtClean="0"/>
                        <a:t>76</a:t>
                      </a:r>
                      <a:endParaRPr lang="en-US" dirty="0">
                        <a:solidFill>
                          <a:schemeClr val="bg1"/>
                        </a:solidFill>
                      </a:endParaRPr>
                    </a:p>
                  </a:txBody>
                  <a:tcPr/>
                </a:tc>
                <a:tc>
                  <a:txBody>
                    <a:bodyPr/>
                    <a:lstStyle/>
                    <a:p>
                      <a:pPr algn="ctr"/>
                      <a:r>
                        <a:rPr lang="en-US" dirty="0" smtClean="0"/>
                        <a:t>1</a:t>
                      </a:r>
                      <a:endParaRPr lang="en-US" dirty="0">
                        <a:solidFill>
                          <a:schemeClr val="bg1"/>
                        </a:solidFill>
                      </a:endParaRPr>
                    </a:p>
                  </a:txBody>
                  <a:tcPr/>
                </a:tc>
                <a:tc>
                  <a:txBody>
                    <a:bodyPr/>
                    <a:lstStyle/>
                    <a:p>
                      <a:pPr algn="ctr"/>
                      <a:r>
                        <a:rPr lang="en-US" dirty="0" smtClean="0"/>
                        <a:t>98.70%</a:t>
                      </a:r>
                      <a:endParaRPr lang="en-US" dirty="0">
                        <a:solidFill>
                          <a:schemeClr val="bg1"/>
                        </a:solidFill>
                      </a:endParaRPr>
                    </a:p>
                  </a:txBody>
                  <a:tcPr/>
                </a:tc>
              </a:tr>
              <a:tr h="317353">
                <a:tc>
                  <a:txBody>
                    <a:bodyPr/>
                    <a:lstStyle/>
                    <a:p>
                      <a:pPr algn="ctr"/>
                      <a:r>
                        <a:rPr lang="en-US" dirty="0" smtClean="0"/>
                        <a:t>Day</a:t>
                      </a:r>
                      <a:r>
                        <a:rPr lang="en-US" baseline="0" dirty="0" smtClean="0"/>
                        <a:t> 3</a:t>
                      </a:r>
                      <a:endParaRPr lang="en-US" dirty="0" smtClean="0">
                        <a:solidFill>
                          <a:schemeClr val="bg1"/>
                        </a:solidFill>
                      </a:endParaRPr>
                    </a:p>
                  </a:txBody>
                  <a:tcPr/>
                </a:tc>
                <a:tc>
                  <a:txBody>
                    <a:bodyPr/>
                    <a:lstStyle/>
                    <a:p>
                      <a:pPr algn="ctr"/>
                      <a:r>
                        <a:rPr lang="en-US" dirty="0" smtClean="0"/>
                        <a:t>68</a:t>
                      </a:r>
                      <a:endParaRPr lang="en-US" dirty="0">
                        <a:solidFill>
                          <a:schemeClr val="bg1"/>
                        </a:solidFill>
                      </a:endParaRPr>
                    </a:p>
                  </a:txBody>
                  <a:tcPr/>
                </a:tc>
                <a:tc>
                  <a:txBody>
                    <a:bodyPr/>
                    <a:lstStyle/>
                    <a:p>
                      <a:pPr algn="ctr"/>
                      <a:r>
                        <a:rPr lang="en-US" dirty="0" smtClean="0"/>
                        <a:t>67</a:t>
                      </a:r>
                      <a:endParaRPr lang="en-US" dirty="0">
                        <a:solidFill>
                          <a:schemeClr val="bg1"/>
                        </a:solidFill>
                      </a:endParaRPr>
                    </a:p>
                  </a:txBody>
                  <a:tcPr/>
                </a:tc>
                <a:tc>
                  <a:txBody>
                    <a:bodyPr/>
                    <a:lstStyle/>
                    <a:p>
                      <a:pPr algn="ctr"/>
                      <a:r>
                        <a:rPr lang="en-US" dirty="0" smtClean="0"/>
                        <a:t>1</a:t>
                      </a:r>
                      <a:endParaRPr lang="en-US" dirty="0">
                        <a:solidFill>
                          <a:schemeClr val="bg1"/>
                        </a:solidFill>
                      </a:endParaRPr>
                    </a:p>
                  </a:txBody>
                  <a:tcPr/>
                </a:tc>
                <a:tc>
                  <a:txBody>
                    <a:bodyPr/>
                    <a:lstStyle/>
                    <a:p>
                      <a:pPr algn="ctr"/>
                      <a:r>
                        <a:rPr lang="en-US" dirty="0" smtClean="0"/>
                        <a:t>98.53%</a:t>
                      </a:r>
                      <a:endParaRPr lang="en-US" dirty="0">
                        <a:solidFill>
                          <a:schemeClr val="bg1"/>
                        </a:solidFill>
                      </a:endParaRPr>
                    </a:p>
                  </a:txBody>
                  <a:tcPr/>
                </a:tc>
              </a:tr>
              <a:tr h="317353">
                <a:tc>
                  <a:txBody>
                    <a:bodyPr/>
                    <a:lstStyle/>
                    <a:p>
                      <a:pPr algn="ctr"/>
                      <a:r>
                        <a:rPr lang="en-US" dirty="0" smtClean="0"/>
                        <a:t>Day 4</a:t>
                      </a:r>
                      <a:endParaRPr lang="en-US" dirty="0">
                        <a:solidFill>
                          <a:schemeClr val="bg1"/>
                        </a:solidFill>
                      </a:endParaRPr>
                    </a:p>
                  </a:txBody>
                  <a:tcPr/>
                </a:tc>
                <a:tc>
                  <a:txBody>
                    <a:bodyPr/>
                    <a:lstStyle/>
                    <a:p>
                      <a:pPr algn="ctr"/>
                      <a:r>
                        <a:rPr lang="en-US" dirty="0" smtClean="0"/>
                        <a:t>72</a:t>
                      </a:r>
                      <a:endParaRPr lang="en-US" dirty="0">
                        <a:solidFill>
                          <a:schemeClr val="bg1"/>
                        </a:solidFill>
                      </a:endParaRPr>
                    </a:p>
                  </a:txBody>
                  <a:tcPr/>
                </a:tc>
                <a:tc>
                  <a:txBody>
                    <a:bodyPr/>
                    <a:lstStyle/>
                    <a:p>
                      <a:pPr algn="ctr"/>
                      <a:r>
                        <a:rPr lang="en-US" dirty="0" smtClean="0"/>
                        <a:t>70</a:t>
                      </a:r>
                      <a:endParaRPr lang="en-US" dirty="0">
                        <a:solidFill>
                          <a:schemeClr val="bg1"/>
                        </a:solidFill>
                      </a:endParaRPr>
                    </a:p>
                  </a:txBody>
                  <a:tcPr/>
                </a:tc>
                <a:tc>
                  <a:txBody>
                    <a:bodyPr/>
                    <a:lstStyle/>
                    <a:p>
                      <a:pPr algn="ctr"/>
                      <a:r>
                        <a:rPr lang="en-US" dirty="0" smtClean="0"/>
                        <a:t>2</a:t>
                      </a:r>
                      <a:endParaRPr lang="en-US" dirty="0">
                        <a:solidFill>
                          <a:schemeClr val="bg1"/>
                        </a:solidFill>
                      </a:endParaRPr>
                    </a:p>
                  </a:txBody>
                  <a:tcPr/>
                </a:tc>
                <a:tc>
                  <a:txBody>
                    <a:bodyPr/>
                    <a:lstStyle/>
                    <a:p>
                      <a:pPr algn="ctr"/>
                      <a:r>
                        <a:rPr lang="en-US" dirty="0" smtClean="0"/>
                        <a:t>97.22%</a:t>
                      </a:r>
                      <a:endParaRPr lang="en-US" dirty="0" smtClean="0">
                        <a:solidFill>
                          <a:schemeClr val="bg1"/>
                        </a:solidFill>
                      </a:endParaRPr>
                    </a:p>
                  </a:txBody>
                  <a:tcPr/>
                </a:tc>
              </a:tr>
              <a:tr h="317353">
                <a:tc>
                  <a:txBody>
                    <a:bodyPr/>
                    <a:lstStyle/>
                    <a:p>
                      <a:pPr algn="ctr"/>
                      <a:r>
                        <a:rPr lang="en-US" dirty="0" smtClean="0"/>
                        <a:t>Day 5</a:t>
                      </a:r>
                      <a:endParaRPr lang="en-US" dirty="0">
                        <a:solidFill>
                          <a:schemeClr val="bg1"/>
                        </a:solidFill>
                      </a:endParaRPr>
                    </a:p>
                  </a:txBody>
                  <a:tcPr/>
                </a:tc>
                <a:tc>
                  <a:txBody>
                    <a:bodyPr/>
                    <a:lstStyle/>
                    <a:p>
                      <a:pPr algn="ctr"/>
                      <a:r>
                        <a:rPr lang="en-US" dirty="0" smtClean="0"/>
                        <a:t>70</a:t>
                      </a:r>
                      <a:endParaRPr lang="en-US" dirty="0">
                        <a:solidFill>
                          <a:schemeClr val="bg1"/>
                        </a:solidFill>
                      </a:endParaRPr>
                    </a:p>
                  </a:txBody>
                  <a:tcPr/>
                </a:tc>
                <a:tc>
                  <a:txBody>
                    <a:bodyPr/>
                    <a:lstStyle/>
                    <a:p>
                      <a:pPr algn="ctr"/>
                      <a:r>
                        <a:rPr lang="en-US" dirty="0" smtClean="0"/>
                        <a:t>69</a:t>
                      </a:r>
                      <a:endParaRPr lang="en-US" dirty="0">
                        <a:solidFill>
                          <a:schemeClr val="bg1"/>
                        </a:solidFill>
                      </a:endParaRPr>
                    </a:p>
                  </a:txBody>
                  <a:tcPr/>
                </a:tc>
                <a:tc>
                  <a:txBody>
                    <a:bodyPr/>
                    <a:lstStyle/>
                    <a:p>
                      <a:pPr algn="ctr"/>
                      <a:r>
                        <a:rPr lang="en-US" dirty="0" smtClean="0"/>
                        <a:t>1</a:t>
                      </a:r>
                      <a:endParaRPr lang="en-US" dirty="0">
                        <a:solidFill>
                          <a:schemeClr val="bg1"/>
                        </a:solidFill>
                      </a:endParaRPr>
                    </a:p>
                  </a:txBody>
                  <a:tcPr/>
                </a:tc>
                <a:tc>
                  <a:txBody>
                    <a:bodyPr/>
                    <a:lstStyle/>
                    <a:p>
                      <a:pPr algn="ctr"/>
                      <a:r>
                        <a:rPr lang="en-US" dirty="0" smtClean="0"/>
                        <a:t>98.57%</a:t>
                      </a:r>
                      <a:endParaRPr lang="en-US" dirty="0">
                        <a:solidFill>
                          <a:schemeClr val="bg1"/>
                        </a:solidFill>
                      </a:endParaRPr>
                    </a:p>
                  </a:txBody>
                  <a:tcPr/>
                </a:tc>
              </a:tr>
              <a:tr h="317353">
                <a:tc>
                  <a:txBody>
                    <a:bodyPr/>
                    <a:lstStyle/>
                    <a:p>
                      <a:pPr algn="ctr"/>
                      <a:r>
                        <a:rPr lang="en-US" dirty="0" smtClean="0"/>
                        <a:t>Day 6</a:t>
                      </a:r>
                      <a:endParaRPr lang="en-US" dirty="0">
                        <a:solidFill>
                          <a:schemeClr val="bg1"/>
                        </a:solidFill>
                      </a:endParaRPr>
                    </a:p>
                  </a:txBody>
                  <a:tcPr/>
                </a:tc>
                <a:tc>
                  <a:txBody>
                    <a:bodyPr/>
                    <a:lstStyle/>
                    <a:p>
                      <a:pPr algn="ctr"/>
                      <a:r>
                        <a:rPr lang="en-US" dirty="0" smtClean="0"/>
                        <a:t>79</a:t>
                      </a:r>
                      <a:endParaRPr lang="en-US" dirty="0">
                        <a:solidFill>
                          <a:schemeClr val="bg1"/>
                        </a:solidFill>
                      </a:endParaRPr>
                    </a:p>
                  </a:txBody>
                  <a:tcPr/>
                </a:tc>
                <a:tc>
                  <a:txBody>
                    <a:bodyPr/>
                    <a:lstStyle/>
                    <a:p>
                      <a:pPr algn="ctr"/>
                      <a:r>
                        <a:rPr lang="en-US" dirty="0" smtClean="0"/>
                        <a:t>76</a:t>
                      </a:r>
                      <a:endParaRPr lang="en-US" dirty="0">
                        <a:solidFill>
                          <a:schemeClr val="bg1"/>
                        </a:solidFill>
                      </a:endParaRPr>
                    </a:p>
                  </a:txBody>
                  <a:tcPr/>
                </a:tc>
                <a:tc>
                  <a:txBody>
                    <a:bodyPr/>
                    <a:lstStyle/>
                    <a:p>
                      <a:pPr algn="ctr"/>
                      <a:r>
                        <a:rPr lang="en-US" dirty="0" smtClean="0"/>
                        <a:t>3</a:t>
                      </a:r>
                      <a:endParaRPr lang="en-US" dirty="0">
                        <a:solidFill>
                          <a:schemeClr val="bg1"/>
                        </a:solidFill>
                      </a:endParaRPr>
                    </a:p>
                  </a:txBody>
                  <a:tcPr/>
                </a:tc>
                <a:tc>
                  <a:txBody>
                    <a:bodyPr/>
                    <a:lstStyle/>
                    <a:p>
                      <a:pPr algn="ctr"/>
                      <a:r>
                        <a:rPr lang="en-US" dirty="0" smtClean="0"/>
                        <a:t>96.20%</a:t>
                      </a:r>
                      <a:endParaRPr lang="en-US" dirty="0">
                        <a:solidFill>
                          <a:schemeClr val="bg1"/>
                        </a:solidFill>
                      </a:endParaRPr>
                    </a:p>
                  </a:txBody>
                  <a:tcPr/>
                </a:tc>
              </a:tr>
              <a:tr h="317353">
                <a:tc>
                  <a:txBody>
                    <a:bodyPr/>
                    <a:lstStyle/>
                    <a:p>
                      <a:pPr algn="ctr"/>
                      <a:r>
                        <a:rPr lang="en-US" dirty="0" smtClean="0"/>
                        <a:t>Day 7</a:t>
                      </a:r>
                      <a:endParaRPr lang="en-US" dirty="0">
                        <a:solidFill>
                          <a:schemeClr val="bg1"/>
                        </a:solidFill>
                      </a:endParaRPr>
                    </a:p>
                  </a:txBody>
                  <a:tcPr/>
                </a:tc>
                <a:tc>
                  <a:txBody>
                    <a:bodyPr/>
                    <a:lstStyle/>
                    <a:p>
                      <a:pPr algn="ctr"/>
                      <a:r>
                        <a:rPr lang="en-US" dirty="0" smtClean="0"/>
                        <a:t>69</a:t>
                      </a:r>
                      <a:endParaRPr lang="en-US" dirty="0">
                        <a:solidFill>
                          <a:schemeClr val="bg1"/>
                        </a:solidFill>
                      </a:endParaRPr>
                    </a:p>
                  </a:txBody>
                  <a:tcPr/>
                </a:tc>
                <a:tc>
                  <a:txBody>
                    <a:bodyPr/>
                    <a:lstStyle/>
                    <a:p>
                      <a:pPr algn="ctr"/>
                      <a:r>
                        <a:rPr lang="en-US" dirty="0" smtClean="0"/>
                        <a:t>67</a:t>
                      </a:r>
                      <a:endParaRPr lang="en-US" dirty="0">
                        <a:solidFill>
                          <a:schemeClr val="bg1"/>
                        </a:solidFill>
                      </a:endParaRPr>
                    </a:p>
                  </a:txBody>
                  <a:tcPr/>
                </a:tc>
                <a:tc>
                  <a:txBody>
                    <a:bodyPr/>
                    <a:lstStyle/>
                    <a:p>
                      <a:pPr algn="ctr"/>
                      <a:r>
                        <a:rPr lang="en-US" dirty="0" smtClean="0"/>
                        <a:t>2</a:t>
                      </a:r>
                      <a:endParaRPr lang="en-US" dirty="0">
                        <a:solidFill>
                          <a:schemeClr val="bg1"/>
                        </a:solidFill>
                      </a:endParaRPr>
                    </a:p>
                  </a:txBody>
                  <a:tcPr/>
                </a:tc>
                <a:tc>
                  <a:txBody>
                    <a:bodyPr/>
                    <a:lstStyle/>
                    <a:p>
                      <a:pPr algn="ctr"/>
                      <a:r>
                        <a:rPr lang="en-US" dirty="0" smtClean="0"/>
                        <a:t>97.10%</a:t>
                      </a:r>
                      <a:endParaRPr lang="en-US" dirty="0">
                        <a:solidFill>
                          <a:schemeClr val="bg1"/>
                        </a:solidFill>
                      </a:endParaRPr>
                    </a:p>
                  </a:txBody>
                  <a:tcPr/>
                </a:tc>
              </a:tr>
            </a:tbl>
          </a:graphicData>
        </a:graphic>
      </p:graphicFrame>
    </p:spTree>
    <p:extLst>
      <p:ext uri="{BB962C8B-B14F-4D97-AF65-F5344CB8AC3E}">
        <p14:creationId xmlns:p14="http://schemas.microsoft.com/office/powerpoint/2010/main" val="1061894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Algerian" panose="04020705040A02060702" pitchFamily="82" charset="0"/>
              </a:rPr>
              <a:t>Result </a:t>
            </a:r>
            <a:r>
              <a:rPr lang="en-US" sz="2000" b="1" dirty="0" smtClean="0">
                <a:latin typeface="Algerian" panose="04020705040A02060702" pitchFamily="82" charset="0"/>
              </a:rPr>
              <a:t>Analysis contd..</a:t>
            </a:r>
            <a:endParaRPr lang="en-US" sz="2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026" name="Picture 2" descr="C:\Users\user\Downloads\80741922_600922194052029_8633059345006854144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00150"/>
            <a:ext cx="4724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81400" y="4322861"/>
            <a:ext cx="1975221" cy="307777"/>
          </a:xfrm>
          <a:prstGeom prst="rect">
            <a:avLst/>
          </a:prstGeom>
          <a:noFill/>
        </p:spPr>
        <p:txBody>
          <a:bodyPr wrap="none" rtlCol="0">
            <a:spAutoFit/>
          </a:bodyPr>
          <a:lstStyle/>
          <a:p>
            <a:r>
              <a:rPr lang="en-US" dirty="0">
                <a:solidFill>
                  <a:schemeClr val="bg1"/>
                </a:solidFill>
              </a:rPr>
              <a:t>Fig </a:t>
            </a:r>
            <a:r>
              <a:rPr lang="en-US" dirty="0" smtClean="0">
                <a:solidFill>
                  <a:schemeClr val="bg1"/>
                </a:solidFill>
              </a:rPr>
              <a:t>7 : Accuracy graph</a:t>
            </a:r>
            <a:endParaRPr lang="en-US" dirty="0"/>
          </a:p>
        </p:txBody>
      </p:sp>
    </p:spTree>
    <p:extLst>
      <p:ext uri="{BB962C8B-B14F-4D97-AF65-F5344CB8AC3E}">
        <p14:creationId xmlns:p14="http://schemas.microsoft.com/office/powerpoint/2010/main" val="4216180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Algerian" panose="04020705040A02060702" pitchFamily="82" charset="0"/>
              </a:rPr>
              <a:t>Result Analysis contd..</a:t>
            </a:r>
            <a:endParaRPr lang="en-US" sz="2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2050" name="Picture 2" descr="C:\Users\user\Downloads\81343241_571940713629738_5736725050615136256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28750"/>
            <a:ext cx="3391718" cy="217369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ownloads\80491449_604074103693568_5269247500014845952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1428750"/>
            <a:ext cx="3733800" cy="22017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09800" y="4171950"/>
            <a:ext cx="5257800" cy="307777"/>
          </a:xfrm>
          <a:prstGeom prst="rect">
            <a:avLst/>
          </a:prstGeom>
          <a:noFill/>
        </p:spPr>
        <p:txBody>
          <a:bodyPr wrap="square" rtlCol="0">
            <a:spAutoFit/>
          </a:bodyPr>
          <a:lstStyle/>
          <a:p>
            <a:r>
              <a:rPr lang="en-US" dirty="0">
                <a:solidFill>
                  <a:schemeClr val="bg1"/>
                </a:solidFill>
              </a:rPr>
              <a:t>Fig </a:t>
            </a:r>
            <a:r>
              <a:rPr lang="en-US" dirty="0" smtClean="0">
                <a:solidFill>
                  <a:schemeClr val="bg1"/>
                </a:solidFill>
              </a:rPr>
              <a:t> 8 : </a:t>
            </a:r>
            <a:r>
              <a:rPr lang="en-US" dirty="0">
                <a:solidFill>
                  <a:schemeClr val="bg1"/>
                </a:solidFill>
              </a:rPr>
              <a:t>Attendance percentage of students in different courses</a:t>
            </a:r>
          </a:p>
        </p:txBody>
      </p:sp>
    </p:spTree>
    <p:extLst>
      <p:ext uri="{BB962C8B-B14F-4D97-AF65-F5344CB8AC3E}">
        <p14:creationId xmlns:p14="http://schemas.microsoft.com/office/powerpoint/2010/main" val="3723664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Algerian" panose="04020705040A02060702" pitchFamily="82" charset="0"/>
              </a:rPr>
              <a:t>limitations</a:t>
            </a:r>
            <a:endParaRPr lang="en-US" sz="2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Box 3"/>
          <p:cNvSpPr txBox="1"/>
          <p:nvPr/>
        </p:nvSpPr>
        <p:spPr>
          <a:xfrm>
            <a:off x="1524000" y="1504950"/>
            <a:ext cx="184731" cy="307777"/>
          </a:xfrm>
          <a:prstGeom prst="rect">
            <a:avLst/>
          </a:prstGeom>
          <a:noFill/>
        </p:spPr>
        <p:txBody>
          <a:bodyPr wrap="none" rtlCol="0">
            <a:spAutoFit/>
          </a:bodyPr>
          <a:lstStyle/>
          <a:p>
            <a:endParaRPr lang="en-US" dirty="0"/>
          </a:p>
        </p:txBody>
      </p:sp>
      <p:sp>
        <p:nvSpPr>
          <p:cNvPr id="6" name="TextBox 5"/>
          <p:cNvSpPr txBox="1"/>
          <p:nvPr/>
        </p:nvSpPr>
        <p:spPr>
          <a:xfrm>
            <a:off x="962700" y="1123950"/>
            <a:ext cx="6400800" cy="2954655"/>
          </a:xfrm>
          <a:prstGeom prst="rect">
            <a:avLst/>
          </a:prstGeom>
          <a:noFill/>
        </p:spPr>
        <p:txBody>
          <a:bodyPr wrap="square" rtlCol="0">
            <a:spAutoFit/>
          </a:bodyPr>
          <a:lstStyle/>
          <a:p>
            <a:endParaRPr lang="en-US" dirty="0" smtClean="0">
              <a:solidFill>
                <a:schemeClr val="bg1"/>
              </a:solidFill>
            </a:endParaRPr>
          </a:p>
          <a:p>
            <a:pPr marL="285750" indent="-285750">
              <a:buFont typeface="Wingdings" pitchFamily="2" charset="2"/>
              <a:buChar char="Ø"/>
            </a:pPr>
            <a:r>
              <a:rPr lang="en-US" sz="1600" dirty="0" smtClean="0">
                <a:solidFill>
                  <a:schemeClr val="bg1"/>
                </a:solidFill>
              </a:rPr>
              <a:t>Misplacement of fingers.</a:t>
            </a:r>
          </a:p>
          <a:p>
            <a:pPr marL="285750" indent="-285750">
              <a:buFont typeface="Wingdings" pitchFamily="2" charset="2"/>
              <a:buChar char="Ø"/>
            </a:pPr>
            <a:r>
              <a:rPr lang="en-US" sz="1600" dirty="0">
                <a:solidFill>
                  <a:schemeClr val="bg1"/>
                </a:solidFill>
              </a:rPr>
              <a:t>Physical changes in </a:t>
            </a:r>
            <a:r>
              <a:rPr lang="en-US" sz="1600" dirty="0" smtClean="0">
                <a:solidFill>
                  <a:schemeClr val="bg1"/>
                </a:solidFill>
              </a:rPr>
              <a:t>fingers</a:t>
            </a:r>
            <a:r>
              <a:rPr lang="en-US" sz="1600" dirty="0" smtClean="0"/>
              <a:t>.</a:t>
            </a:r>
          </a:p>
          <a:p>
            <a:endParaRPr lang="en-US" dirty="0" smtClean="0"/>
          </a:p>
          <a:p>
            <a:endParaRPr lang="en-US" dirty="0" smtClean="0"/>
          </a:p>
          <a:p>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endParaRPr lang="en-US" dirty="0" smtClean="0"/>
          </a:p>
          <a:p>
            <a:endParaRPr lang="en-US" dirty="0"/>
          </a:p>
          <a:p>
            <a:endParaRPr lang="en-US" dirty="0" smtClean="0"/>
          </a:p>
          <a:p>
            <a:r>
              <a:rPr lang="en-US" dirty="0"/>
              <a:t>	</a:t>
            </a:r>
          </a:p>
        </p:txBody>
      </p:sp>
    </p:spTree>
    <p:extLst>
      <p:ext uri="{BB962C8B-B14F-4D97-AF65-F5344CB8AC3E}">
        <p14:creationId xmlns:p14="http://schemas.microsoft.com/office/powerpoint/2010/main" val="1291826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Algerian" panose="04020705040A02060702" pitchFamily="82" charset="0"/>
              </a:rPr>
              <a:t>Conclusion</a:t>
            </a:r>
            <a:endParaRPr lang="en-US" sz="2000" b="1" dirty="0">
              <a:latin typeface="Algerian" panose="04020705040A02060702" pitchFamily="82" charset="0"/>
            </a:endParaRPr>
          </a:p>
        </p:txBody>
      </p:sp>
      <p:sp>
        <p:nvSpPr>
          <p:cNvPr id="3" name="Slide Number Placeholder 2"/>
          <p:cNvSpPr>
            <a:spLocks noGrp="1"/>
          </p:cNvSpPr>
          <p:nvPr>
            <p:ph type="sldNum" idx="12"/>
          </p:nvPr>
        </p:nvSpPr>
        <p:spPr>
          <a:xfrm>
            <a:off x="8480584" y="4476751"/>
            <a:ext cx="548700" cy="457200"/>
          </a:xfrm>
        </p:spPr>
        <p:txBody>
          <a:bodyPr/>
          <a:lstStyle/>
          <a:p>
            <a:pPr marL="0" lvl="0" indent="0" algn="r" rtl="0">
              <a:spcBef>
                <a:spcPts val="0"/>
              </a:spcBef>
              <a:spcAft>
                <a:spcPts val="0"/>
              </a:spcAft>
              <a:buNone/>
            </a:pPr>
            <a:fld id="{00000000-1234-1234-1234-123412341234}" type="slidenum">
              <a:rPr lang="en" smtClean="0"/>
              <a:t>24</a:t>
            </a:fld>
            <a:endParaRPr lang="en" dirty="0"/>
          </a:p>
        </p:txBody>
      </p:sp>
      <p:sp>
        <p:nvSpPr>
          <p:cNvPr id="4" name="Rectangle 3"/>
          <p:cNvSpPr/>
          <p:nvPr/>
        </p:nvSpPr>
        <p:spPr>
          <a:xfrm>
            <a:off x="962700" y="1200150"/>
            <a:ext cx="7571700" cy="1791260"/>
          </a:xfrm>
          <a:prstGeom prst="rect">
            <a:avLst/>
          </a:prstGeom>
        </p:spPr>
        <p:txBody>
          <a:bodyPr wrap="square">
            <a:spAutoFit/>
          </a:bodyPr>
          <a:lstStyle/>
          <a:p>
            <a:pPr algn="just">
              <a:lnSpc>
                <a:spcPct val="115000"/>
              </a:lnSpc>
            </a:pPr>
            <a:r>
              <a:rPr lang="en-US" sz="1600" dirty="0">
                <a:solidFill>
                  <a:schemeClr val="bg1"/>
                </a:solidFill>
                <a:latin typeface="Calibri" panose="020F0502020204030204" pitchFamily="34" charset="0"/>
                <a:ea typeface="Times New Roman" panose="02020603050405020304" pitchFamily="18" charset="0"/>
                <a:cs typeface="Calibri" panose="020F0502020204030204" pitchFamily="34" charset="0"/>
              </a:rPr>
              <a:t>An applicable attendance system has been designed for educational  organizations  in  this  project. If this project can be designed practically, it would help to reduce many issues such as denying the possibilities of cheating in recording the attendance, help to ease the lecturers to keep track of student’s attendance, there  will  be  no anonymous  fingerprint  which  is  able  to  tamper  with  the  recorded  data,  and  it saves time in taking attendance instead of queuing  in  a  line. </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29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Google Shape;148;p29"/>
          <p:cNvPicPr preferRelativeResize="0"/>
          <p:nvPr/>
        </p:nvPicPr>
        <p:blipFill rotWithShape="1">
          <a:blip r:embed="rId2">
            <a:alphaModFix amt="21000"/>
          </a:blip>
          <a:srcRect/>
          <a:stretch/>
        </p:blipFill>
        <p:spPr>
          <a:xfrm>
            <a:off x="0" y="-19050"/>
            <a:ext cx="9144000" cy="5143500"/>
          </a:xfrm>
          <a:prstGeom prst="rect">
            <a:avLst/>
          </a:prstGeom>
          <a:noFill/>
          <a:ln>
            <a:noFill/>
          </a:ln>
        </p:spPr>
      </p:pic>
      <p:sp>
        <p:nvSpPr>
          <p:cNvPr id="7" name="Rectangle 6"/>
          <p:cNvSpPr/>
          <p:nvPr/>
        </p:nvSpPr>
        <p:spPr>
          <a:xfrm>
            <a:off x="2133600" y="2198757"/>
            <a:ext cx="5333999" cy="707886"/>
          </a:xfrm>
          <a:prstGeom prst="rect">
            <a:avLst/>
          </a:prstGeom>
        </p:spPr>
        <p:txBody>
          <a:bodyPr wrap="square">
            <a:spAutoFit/>
          </a:bodyPr>
          <a:lstStyle/>
          <a:p>
            <a:r>
              <a:rPr lang="en-US" sz="2800" dirty="0">
                <a:solidFill>
                  <a:schemeClr val="bg1"/>
                </a:solidFill>
                <a:latin typeface="Algerian" panose="04020705040A02060702" pitchFamily="82" charset="0"/>
                <a:ea typeface="Homemade Apple"/>
                <a:cs typeface="Homemade Apple"/>
                <a:sym typeface="Homemade Apple"/>
              </a:rPr>
              <a:t>T</a:t>
            </a:r>
            <a:r>
              <a:rPr lang="en" sz="4000" dirty="0">
                <a:solidFill>
                  <a:schemeClr val="bg1"/>
                </a:solidFill>
                <a:latin typeface="Algerian" panose="04020705040A02060702" pitchFamily="82" charset="0"/>
                <a:ea typeface="Homemade Apple"/>
                <a:cs typeface="Homemade Apple"/>
                <a:sym typeface="Homemade Apple"/>
              </a:rPr>
              <a:t>hanks Everyone!</a:t>
            </a:r>
            <a:endParaRPr lang="en-US" sz="40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314849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smtClean="0">
                <a:latin typeface="Algerian" pitchFamily="82" charset="0"/>
              </a:rPr>
              <a:t>Features</a:t>
            </a:r>
            <a:endParaRPr lang="en-US" sz="2000" dirty="0">
              <a:latin typeface="Algerian" pitchFamily="82" charset="0"/>
            </a:endParaRPr>
          </a:p>
        </p:txBody>
      </p:sp>
      <p:sp>
        <p:nvSpPr>
          <p:cNvPr id="5" name="Text Placeholder 4"/>
          <p:cNvSpPr>
            <a:spLocks noGrp="1"/>
          </p:cNvSpPr>
          <p:nvPr>
            <p:ph type="body" idx="1"/>
          </p:nvPr>
        </p:nvSpPr>
        <p:spPr>
          <a:xfrm>
            <a:off x="0" y="1067494"/>
            <a:ext cx="9144000" cy="4076006"/>
          </a:xfrm>
        </p:spPr>
        <p:txBody>
          <a:bodyPr/>
          <a:lstStyle/>
          <a:p>
            <a:pPr marL="76200" indent="0">
              <a:buNone/>
            </a:pPr>
            <a:endParaRPr lang="en-US" dirty="0"/>
          </a:p>
        </p:txBody>
      </p:sp>
      <p:sp>
        <p:nvSpPr>
          <p:cNvPr id="6" name="Google Shape;301;p27"/>
          <p:cNvSpPr txBox="1">
            <a:spLocks noGrp="1"/>
          </p:cNvSpPr>
          <p:nvPr/>
        </p:nvSpPr>
        <p:spPr>
          <a:xfrm>
            <a:off x="971927" y="179212"/>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endParaRPr dirty="0"/>
          </a:p>
        </p:txBody>
      </p:sp>
      <p:grpSp>
        <p:nvGrpSpPr>
          <p:cNvPr id="8" name="Google Shape;303;p27"/>
          <p:cNvGrpSpPr/>
          <p:nvPr/>
        </p:nvGrpSpPr>
        <p:grpSpPr>
          <a:xfrm>
            <a:off x="181015" y="2188637"/>
            <a:ext cx="2952125" cy="1289700"/>
            <a:chOff x="323513" y="1986800"/>
            <a:chExt cx="2952125" cy="1289700"/>
          </a:xfrm>
        </p:grpSpPr>
        <p:sp>
          <p:nvSpPr>
            <p:cNvPr id="31" name="Google Shape;304;p27"/>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US" b="1" dirty="0" smtClean="0">
                  <a:solidFill>
                    <a:srgbClr val="FFFFFF"/>
                  </a:solidFill>
                  <a:latin typeface="Abel"/>
                  <a:ea typeface="Abel"/>
                  <a:cs typeface="Abel"/>
                  <a:sym typeface="Abel"/>
                </a:rPr>
                <a:t>Fingerprint Enrollment</a:t>
              </a:r>
              <a:endParaRPr b="1" dirty="0">
                <a:solidFill>
                  <a:srgbClr val="FFFFFF"/>
                </a:solidFill>
                <a:latin typeface="Abel"/>
                <a:ea typeface="Abel"/>
                <a:cs typeface="Abel"/>
                <a:sym typeface="Abel"/>
              </a:endParaRPr>
            </a:p>
            <a:p>
              <a:pPr marL="0" lvl="0" indent="0" algn="r" rtl="0">
                <a:spcBef>
                  <a:spcPts val="0"/>
                </a:spcBef>
                <a:spcAft>
                  <a:spcPts val="0"/>
                </a:spcAft>
                <a:buNone/>
              </a:pPr>
              <a:r>
                <a:rPr lang="en-US" sz="1000" b="1" dirty="0" smtClean="0">
                  <a:solidFill>
                    <a:srgbClr val="FFFFFF"/>
                  </a:solidFill>
                  <a:latin typeface="Abel"/>
                  <a:ea typeface="Abel"/>
                  <a:cs typeface="Abel"/>
                  <a:sym typeface="Abel"/>
                </a:rPr>
                <a:t>Fingers are enrolled for the system.</a:t>
              </a:r>
              <a:endParaRPr sz="1000" b="1" dirty="0">
                <a:solidFill>
                  <a:srgbClr val="FFFFFF"/>
                </a:solidFill>
                <a:latin typeface="Abel"/>
                <a:ea typeface="Abel"/>
                <a:cs typeface="Abel"/>
                <a:sym typeface="Abel"/>
              </a:endParaRPr>
            </a:p>
          </p:txBody>
        </p:sp>
        <p:cxnSp>
          <p:nvCxnSpPr>
            <p:cNvPr id="32" name="Google Shape;305;p27"/>
            <p:cNvCxnSpPr/>
            <p:nvPr/>
          </p:nvCxnSpPr>
          <p:spPr>
            <a:xfrm rot="10800000">
              <a:off x="2642038" y="2647950"/>
              <a:ext cx="633600" cy="0"/>
            </a:xfrm>
            <a:prstGeom prst="straightConnector1">
              <a:avLst/>
            </a:prstGeom>
            <a:noFill/>
            <a:ln w="9525" cap="flat" cmpd="sng">
              <a:solidFill>
                <a:srgbClr val="FFFFFF"/>
              </a:solidFill>
              <a:prstDash val="solid"/>
              <a:round/>
              <a:headEnd type="none" w="sm" len="sm"/>
              <a:tailEnd type="oval" w="med" len="med"/>
            </a:ln>
          </p:spPr>
        </p:cxnSp>
      </p:grpSp>
      <p:grpSp>
        <p:nvGrpSpPr>
          <p:cNvPr id="9" name="Google Shape;306;p27"/>
          <p:cNvGrpSpPr/>
          <p:nvPr/>
        </p:nvGrpSpPr>
        <p:grpSpPr>
          <a:xfrm>
            <a:off x="5067340" y="1262187"/>
            <a:ext cx="3610650" cy="1289700"/>
            <a:chOff x="5209838" y="1060350"/>
            <a:chExt cx="3610650" cy="1289700"/>
          </a:xfrm>
        </p:grpSpPr>
        <p:sp>
          <p:nvSpPr>
            <p:cNvPr id="29" name="Google Shape;307;p27"/>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b="1" dirty="0" smtClean="0">
                  <a:solidFill>
                    <a:srgbClr val="FFFFFF"/>
                  </a:solidFill>
                  <a:latin typeface="Abel"/>
                  <a:ea typeface="Abel"/>
                  <a:cs typeface="Abel"/>
                  <a:sym typeface="Abel"/>
                </a:rPr>
                <a:t>Data Storage</a:t>
              </a:r>
              <a:endParaRPr b="1" dirty="0">
                <a:solidFill>
                  <a:srgbClr val="FFFFFF"/>
                </a:solidFill>
                <a:latin typeface="Abel"/>
                <a:ea typeface="Abel"/>
                <a:cs typeface="Abel"/>
                <a:sym typeface="Abel"/>
              </a:endParaRPr>
            </a:p>
            <a:p>
              <a:pPr marL="0" lvl="0" indent="0" algn="l" rtl="0">
                <a:spcBef>
                  <a:spcPts val="0"/>
                </a:spcBef>
                <a:spcAft>
                  <a:spcPts val="0"/>
                </a:spcAft>
                <a:buNone/>
              </a:pPr>
              <a:endParaRPr sz="800" b="1" dirty="0">
                <a:solidFill>
                  <a:srgbClr val="FFFFFF"/>
                </a:solidFill>
                <a:latin typeface="Abel"/>
                <a:ea typeface="Abel"/>
                <a:cs typeface="Abel"/>
                <a:sym typeface="Abel"/>
              </a:endParaRPr>
            </a:p>
            <a:p>
              <a:pPr marL="0" lvl="0" indent="0" algn="l" rtl="0">
                <a:spcBef>
                  <a:spcPts val="0"/>
                </a:spcBef>
                <a:spcAft>
                  <a:spcPts val="1600"/>
                </a:spcAft>
                <a:buNone/>
              </a:pPr>
              <a:r>
                <a:rPr lang="en" sz="1000" dirty="0" smtClean="0">
                  <a:solidFill>
                    <a:srgbClr val="FFFFFF"/>
                  </a:solidFill>
                  <a:latin typeface="Abel"/>
                  <a:ea typeface="Abel"/>
                  <a:cs typeface="Abel"/>
                  <a:sym typeface="Abel"/>
                </a:rPr>
                <a:t>All the attendance details are stored in a storage</a:t>
              </a:r>
              <a:endParaRPr sz="1000" b="1" dirty="0">
                <a:solidFill>
                  <a:srgbClr val="FFFFFF"/>
                </a:solidFill>
                <a:latin typeface="Abel"/>
                <a:ea typeface="Abel"/>
                <a:cs typeface="Abel"/>
                <a:sym typeface="Abel"/>
              </a:endParaRPr>
            </a:p>
          </p:txBody>
        </p:sp>
        <p:cxnSp>
          <p:nvCxnSpPr>
            <p:cNvPr id="30" name="Google Shape;308;p27"/>
            <p:cNvCxnSpPr/>
            <p:nvPr/>
          </p:nvCxnSpPr>
          <p:spPr>
            <a:xfrm>
              <a:off x="5209838" y="1705200"/>
              <a:ext cx="1286700" cy="0"/>
            </a:xfrm>
            <a:prstGeom prst="straightConnector1">
              <a:avLst/>
            </a:prstGeom>
            <a:noFill/>
            <a:ln w="9525" cap="flat" cmpd="sng">
              <a:solidFill>
                <a:srgbClr val="FFFFFF"/>
              </a:solidFill>
              <a:prstDash val="solid"/>
              <a:round/>
              <a:headEnd type="none" w="sm" len="sm"/>
              <a:tailEnd type="oval" w="med" len="med"/>
            </a:ln>
          </p:spPr>
        </p:cxnSp>
      </p:grpSp>
      <p:grpSp>
        <p:nvGrpSpPr>
          <p:cNvPr id="10" name="Google Shape;309;p27"/>
          <p:cNvGrpSpPr/>
          <p:nvPr/>
        </p:nvGrpSpPr>
        <p:grpSpPr>
          <a:xfrm>
            <a:off x="5067340" y="3222287"/>
            <a:ext cx="3610650" cy="1289700"/>
            <a:chOff x="5209838" y="3020450"/>
            <a:chExt cx="3610650" cy="1289700"/>
          </a:xfrm>
        </p:grpSpPr>
        <p:sp>
          <p:nvSpPr>
            <p:cNvPr id="27" name="Google Shape;310;p27"/>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b="1" dirty="0" smtClean="0">
                  <a:solidFill>
                    <a:srgbClr val="FFFFFF"/>
                  </a:solidFill>
                  <a:latin typeface="Abel"/>
                  <a:ea typeface="Abel"/>
                  <a:cs typeface="Abel"/>
                  <a:sym typeface="Abel"/>
                </a:rPr>
                <a:t>Taking Attendance</a:t>
              </a:r>
              <a:endParaRPr b="1" dirty="0">
                <a:solidFill>
                  <a:srgbClr val="FFFFFF"/>
                </a:solidFill>
                <a:latin typeface="Abel"/>
                <a:ea typeface="Abel"/>
                <a:cs typeface="Abel"/>
                <a:sym typeface="Abel"/>
              </a:endParaRPr>
            </a:p>
            <a:p>
              <a:pPr marL="0" lvl="0" indent="0" algn="l" rtl="0">
                <a:spcBef>
                  <a:spcPts val="0"/>
                </a:spcBef>
                <a:spcAft>
                  <a:spcPts val="0"/>
                </a:spcAft>
                <a:buNone/>
              </a:pPr>
              <a:endParaRPr sz="800" b="1" dirty="0">
                <a:solidFill>
                  <a:srgbClr val="FFFFFF"/>
                </a:solidFill>
                <a:latin typeface="Abel"/>
                <a:ea typeface="Abel"/>
                <a:cs typeface="Abel"/>
                <a:sym typeface="Abel"/>
              </a:endParaRPr>
            </a:p>
            <a:p>
              <a:pPr marL="0" lvl="0" indent="0" algn="l" rtl="0">
                <a:spcBef>
                  <a:spcPts val="0"/>
                </a:spcBef>
                <a:spcAft>
                  <a:spcPts val="1600"/>
                </a:spcAft>
                <a:buNone/>
              </a:pPr>
              <a:r>
                <a:rPr lang="en" sz="1000" dirty="0" smtClean="0">
                  <a:solidFill>
                    <a:srgbClr val="FFFFFF"/>
                  </a:solidFill>
                  <a:latin typeface="Abel"/>
                  <a:ea typeface="Abel"/>
                  <a:cs typeface="Abel"/>
                  <a:sym typeface="Abel"/>
                </a:rPr>
                <a:t>In this stage, attendance are taken from the studnets.</a:t>
              </a:r>
              <a:endParaRPr sz="1000" b="1" dirty="0">
                <a:solidFill>
                  <a:srgbClr val="FFFFFF"/>
                </a:solidFill>
                <a:latin typeface="Abel"/>
                <a:ea typeface="Abel"/>
                <a:cs typeface="Abel"/>
                <a:sym typeface="Abel"/>
              </a:endParaRPr>
            </a:p>
          </p:txBody>
        </p:sp>
        <p:cxnSp>
          <p:nvCxnSpPr>
            <p:cNvPr id="28" name="Google Shape;311;p27"/>
            <p:cNvCxnSpPr/>
            <p:nvPr/>
          </p:nvCxnSpPr>
          <p:spPr>
            <a:xfrm>
              <a:off x="5209838" y="3648300"/>
              <a:ext cx="1286700" cy="0"/>
            </a:xfrm>
            <a:prstGeom prst="straightConnector1">
              <a:avLst/>
            </a:prstGeom>
            <a:noFill/>
            <a:ln w="9525" cap="flat" cmpd="sng">
              <a:solidFill>
                <a:srgbClr val="FFFFFF"/>
              </a:solidFill>
              <a:prstDash val="solid"/>
              <a:round/>
              <a:headEnd type="none" w="sm" len="sm"/>
              <a:tailEnd type="oval" w="med" len="med"/>
            </a:ln>
          </p:spPr>
        </p:cxnSp>
      </p:grpSp>
      <p:grpSp>
        <p:nvGrpSpPr>
          <p:cNvPr id="11" name="Google Shape;312;p27"/>
          <p:cNvGrpSpPr/>
          <p:nvPr/>
        </p:nvGrpSpPr>
        <p:grpSpPr>
          <a:xfrm>
            <a:off x="3027485" y="1417185"/>
            <a:ext cx="2799294" cy="2795941"/>
            <a:chOff x="3169983" y="1163229"/>
            <a:chExt cx="2799294" cy="2795941"/>
          </a:xfrm>
        </p:grpSpPr>
        <p:sp>
          <p:nvSpPr>
            <p:cNvPr id="12" name="Google Shape;313;p27"/>
            <p:cNvSpPr/>
            <p:nvPr/>
          </p:nvSpPr>
          <p:spPr>
            <a:xfrm rot="3600185">
              <a:off x="3169983" y="1184511"/>
              <a:ext cx="2774659" cy="2774659"/>
            </a:xfrm>
            <a:prstGeom prst="blockArc">
              <a:avLst>
                <a:gd name="adj1" fmla="val 12622480"/>
                <a:gd name="adj2" fmla="val 19781569"/>
                <a:gd name="adj3" fmla="val 20773"/>
              </a:avLst>
            </a:prstGeom>
            <a:solidFill>
              <a:srgbClr val="2AC7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314;p27"/>
            <p:cNvSpPr/>
            <p:nvPr/>
          </p:nvSpPr>
          <p:spPr>
            <a:xfrm rot="10800000">
              <a:off x="3183490" y="1163229"/>
              <a:ext cx="2774700" cy="2774700"/>
            </a:xfrm>
            <a:prstGeom prst="blockArc">
              <a:avLst>
                <a:gd name="adj1" fmla="val 12622480"/>
                <a:gd name="adj2" fmla="val 19662822"/>
                <a:gd name="adj3" fmla="val 20729"/>
              </a:avLst>
            </a:prstGeom>
            <a:solidFill>
              <a:srgbClr val="0D7F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315;p27"/>
            <p:cNvSpPr/>
            <p:nvPr/>
          </p:nvSpPr>
          <p:spPr>
            <a:xfrm rot="-3600185">
              <a:off x="3194618" y="1184114"/>
              <a:ext cx="2774659" cy="2774659"/>
            </a:xfrm>
            <a:prstGeom prst="blockArc">
              <a:avLst>
                <a:gd name="adj1" fmla="val 12622480"/>
                <a:gd name="adj2" fmla="val 19703271"/>
                <a:gd name="adj3" fmla="val 20851"/>
              </a:avLst>
            </a:prstGeom>
            <a:solidFill>
              <a:srgbClr val="184DE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5" name="Google Shape;316;p27"/>
            <p:cNvGrpSpPr/>
            <p:nvPr/>
          </p:nvGrpSpPr>
          <p:grpSpPr>
            <a:xfrm rot="-7200165">
              <a:off x="3340936" y="2830068"/>
              <a:ext cx="578515" cy="579001"/>
              <a:chOff x="1970875" y="815492"/>
              <a:chExt cx="581471" cy="581437"/>
            </a:xfrm>
          </p:grpSpPr>
          <p:sp>
            <p:nvSpPr>
              <p:cNvPr id="25" name="Google Shape;317;p27"/>
              <p:cNvSpPr/>
              <p:nvPr/>
            </p:nvSpPr>
            <p:spPr>
              <a:xfrm rot="39023">
                <a:off x="1970909" y="815492"/>
                <a:ext cx="581437" cy="581437"/>
              </a:xfrm>
              <a:prstGeom prst="pie">
                <a:avLst>
                  <a:gd name="adj1" fmla="val 6190354"/>
                  <a:gd name="adj2" fmla="val 14996165"/>
                </a:avLst>
              </a:prstGeom>
              <a:solidFill>
                <a:srgbClr val="184DE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18;p27"/>
              <p:cNvSpPr/>
              <p:nvPr/>
            </p:nvSpPr>
            <p:spPr>
              <a:xfrm rot="10800000">
                <a:off x="1970875" y="815525"/>
                <a:ext cx="581400" cy="581400"/>
              </a:xfrm>
              <a:prstGeom prst="pie">
                <a:avLst>
                  <a:gd name="adj1" fmla="val 4028252"/>
                  <a:gd name="adj2" fmla="val 17183677"/>
                </a:avLst>
              </a:prstGeom>
              <a:solidFill>
                <a:srgbClr val="184DE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6" name="Google Shape;319;p27"/>
            <p:cNvGrpSpPr/>
            <p:nvPr/>
          </p:nvGrpSpPr>
          <p:grpSpPr>
            <a:xfrm>
              <a:off x="4267327" y="1183599"/>
              <a:ext cx="578505" cy="578995"/>
              <a:chOff x="1973295" y="814894"/>
              <a:chExt cx="581471" cy="581437"/>
            </a:xfrm>
          </p:grpSpPr>
          <p:sp>
            <p:nvSpPr>
              <p:cNvPr id="23" name="Google Shape;320;p27"/>
              <p:cNvSpPr/>
              <p:nvPr/>
            </p:nvSpPr>
            <p:spPr>
              <a:xfrm rot="39023">
                <a:off x="1973329" y="814894"/>
                <a:ext cx="581437" cy="581437"/>
              </a:xfrm>
              <a:prstGeom prst="pie">
                <a:avLst>
                  <a:gd name="adj1" fmla="val 6190354"/>
                  <a:gd name="adj2" fmla="val 14996165"/>
                </a:avLst>
              </a:prstGeom>
              <a:solidFill>
                <a:srgbClr val="2AC7D7"/>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21;p27"/>
              <p:cNvSpPr/>
              <p:nvPr/>
            </p:nvSpPr>
            <p:spPr>
              <a:xfrm rot="10800000">
                <a:off x="1973295" y="814927"/>
                <a:ext cx="581400" cy="581400"/>
              </a:xfrm>
              <a:prstGeom prst="pie">
                <a:avLst>
                  <a:gd name="adj1" fmla="val 4028252"/>
                  <a:gd name="adj2" fmla="val 17183677"/>
                </a:avLst>
              </a:prstGeom>
              <a:solidFill>
                <a:srgbClr val="2AC7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322;p27"/>
            <p:cNvGrpSpPr/>
            <p:nvPr/>
          </p:nvGrpSpPr>
          <p:grpSpPr>
            <a:xfrm rot="7200165">
              <a:off x="5233187" y="2807968"/>
              <a:ext cx="578515" cy="579001"/>
              <a:chOff x="1980332" y="814930"/>
              <a:chExt cx="581471" cy="581437"/>
            </a:xfrm>
          </p:grpSpPr>
          <p:sp>
            <p:nvSpPr>
              <p:cNvPr id="21" name="Google Shape;323;p27"/>
              <p:cNvSpPr/>
              <p:nvPr/>
            </p:nvSpPr>
            <p:spPr>
              <a:xfrm rot="39023">
                <a:off x="1980366" y="814930"/>
                <a:ext cx="581437" cy="581437"/>
              </a:xfrm>
              <a:prstGeom prst="pie">
                <a:avLst>
                  <a:gd name="adj1" fmla="val 6190354"/>
                  <a:gd name="adj2" fmla="val 14996165"/>
                </a:avLst>
              </a:prstGeom>
              <a:solidFill>
                <a:srgbClr val="0D7FD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324;p27"/>
              <p:cNvSpPr/>
              <p:nvPr/>
            </p:nvSpPr>
            <p:spPr>
              <a:xfrm rot="10800000">
                <a:off x="1980332" y="814963"/>
                <a:ext cx="581400" cy="581400"/>
              </a:xfrm>
              <a:prstGeom prst="pie">
                <a:avLst>
                  <a:gd name="adj1" fmla="val 4028252"/>
                  <a:gd name="adj2" fmla="val 17183677"/>
                </a:avLst>
              </a:prstGeom>
              <a:solidFill>
                <a:srgbClr val="0D7F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8" name="Google Shape;325;p27"/>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dirty="0">
                  <a:solidFill>
                    <a:srgbClr val="FFFFFF"/>
                  </a:solidFill>
                  <a:latin typeface="Roboto Slab"/>
                  <a:ea typeface="Roboto Slab"/>
                  <a:cs typeface="Roboto Slab"/>
                  <a:sym typeface="Roboto Slab"/>
                </a:rPr>
                <a:t>03 </a:t>
              </a:r>
              <a:endParaRPr sz="1600" dirty="0">
                <a:solidFill>
                  <a:srgbClr val="FFFFFF"/>
                </a:solidFill>
                <a:latin typeface="Roboto Slab"/>
                <a:ea typeface="Roboto Slab"/>
                <a:cs typeface="Roboto Slab"/>
                <a:sym typeface="Roboto Slab"/>
              </a:endParaRPr>
            </a:p>
          </p:txBody>
        </p:sp>
        <p:sp>
          <p:nvSpPr>
            <p:cNvPr id="19" name="Google Shape;326;p27"/>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solidFill>
                    <a:srgbClr val="FFFFFF"/>
                  </a:solidFill>
                  <a:latin typeface="Roboto Slab"/>
                  <a:ea typeface="Roboto Slab"/>
                  <a:cs typeface="Roboto Slab"/>
                  <a:sym typeface="Roboto Slab"/>
                </a:rPr>
                <a:t>01 </a:t>
              </a:r>
              <a:endParaRPr sz="1600">
                <a:solidFill>
                  <a:srgbClr val="FFFFFF"/>
                </a:solidFill>
                <a:latin typeface="Roboto Slab"/>
                <a:ea typeface="Roboto Slab"/>
                <a:cs typeface="Roboto Slab"/>
                <a:sym typeface="Roboto Slab"/>
              </a:endParaRPr>
            </a:p>
          </p:txBody>
        </p:sp>
        <p:sp>
          <p:nvSpPr>
            <p:cNvPr id="20" name="Google Shape;327;p27"/>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solidFill>
                    <a:srgbClr val="FFFFFF"/>
                  </a:solidFill>
                  <a:latin typeface="Roboto Slab"/>
                  <a:ea typeface="Roboto Slab"/>
                  <a:cs typeface="Roboto Slab"/>
                  <a:sym typeface="Roboto Slab"/>
                </a:rPr>
                <a:t>02 </a:t>
              </a:r>
              <a:endParaRPr sz="1600">
                <a:solidFill>
                  <a:srgbClr val="FFFFFF"/>
                </a:solidFill>
                <a:latin typeface="Roboto Slab"/>
                <a:ea typeface="Roboto Slab"/>
                <a:cs typeface="Roboto Slab"/>
                <a:sym typeface="Roboto Slab"/>
              </a:endParaRPr>
            </a:p>
          </p:txBody>
        </p:sp>
      </p:gr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3" name="Google Shape;358;p51"/>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4" name="Rectangle 3"/>
          <p:cNvSpPr/>
          <p:nvPr/>
        </p:nvSpPr>
        <p:spPr>
          <a:xfrm>
            <a:off x="1116806" y="1882914"/>
            <a:ext cx="7337584" cy="707886"/>
          </a:xfrm>
          <a:prstGeom prst="rect">
            <a:avLst/>
          </a:prstGeom>
        </p:spPr>
        <p:txBody>
          <a:bodyPr wrap="square">
            <a:spAutoFit/>
          </a:bodyPr>
          <a:lstStyle/>
          <a:p>
            <a:pPr marL="76200" indent="0" algn="ctr">
              <a:buNone/>
            </a:pPr>
            <a:r>
              <a:rPr lang="en-US" sz="4000" dirty="0" smtClean="0">
                <a:solidFill>
                  <a:schemeClr val="bg1"/>
                </a:solidFill>
                <a:latin typeface="Algerian" pitchFamily="82" charset="0"/>
              </a:rPr>
              <a:t>Fingerprint enrollment</a:t>
            </a:r>
            <a:endParaRPr lang="en-US" sz="4000" dirty="0">
              <a:solidFill>
                <a:schemeClr val="bg1"/>
              </a:solidFill>
              <a:latin typeface="Algerian" pitchFamily="82" charset="0"/>
            </a:endParaRPr>
          </a:p>
        </p:txBody>
      </p:sp>
    </p:spTree>
    <p:extLst>
      <p:ext uri="{BB962C8B-B14F-4D97-AF65-F5344CB8AC3E}">
        <p14:creationId xmlns:p14="http://schemas.microsoft.com/office/powerpoint/2010/main" val="305516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Algerian" panose="04020705040A02060702" pitchFamily="82" charset="0"/>
                <a:ea typeface="Homemade Apple"/>
                <a:cs typeface="Homemade Apple"/>
                <a:sym typeface="Homemade Apple"/>
              </a:rPr>
              <a:t>FingerPrint Enrollment</a:t>
            </a:r>
            <a:endParaRPr lang="en-US" sz="2000" dirty="0"/>
          </a:p>
        </p:txBody>
      </p:sp>
      <p:sp>
        <p:nvSpPr>
          <p:cNvPr id="3" name="Text Placeholder 2"/>
          <p:cNvSpPr>
            <a:spLocks noGrp="1"/>
          </p:cNvSpPr>
          <p:nvPr>
            <p:ph type="body" idx="1"/>
          </p:nvPr>
        </p:nvSpPr>
        <p:spPr/>
        <p:txBody>
          <a:bodyPr/>
          <a:lstStyle/>
          <a:p>
            <a:pPr>
              <a:buFont typeface="Wingdings" pitchFamily="2" charset="2"/>
              <a:buChar char="Ø"/>
            </a:pPr>
            <a:r>
              <a:rPr lang="en-US" sz="1600" dirty="0" smtClean="0"/>
              <a:t>To enroll fingers, press key ‘B’</a:t>
            </a:r>
          </a:p>
          <a:p>
            <a:pPr>
              <a:buFont typeface="Wingdings" pitchFamily="2" charset="2"/>
              <a:buChar char="Ø"/>
            </a:pPr>
            <a:r>
              <a:rPr lang="en-US" sz="1600" dirty="0" smtClean="0"/>
              <a:t>To select ID, press key ‘C’ or ‘D’ </a:t>
            </a:r>
          </a:p>
          <a:p>
            <a:pPr>
              <a:buFont typeface="Wingdings" pitchFamily="2" charset="2"/>
              <a:buChar char="Ø"/>
            </a:pPr>
            <a:r>
              <a:rPr lang="en-US" sz="1600" dirty="0" smtClean="0"/>
              <a:t>To proceed with selected ID press key ‘#’</a:t>
            </a:r>
          </a:p>
          <a:p>
            <a:pPr marL="762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30049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Algerian" panose="04020705040A02060702" pitchFamily="82" charset="0"/>
                <a:ea typeface="Homemade Apple"/>
                <a:cs typeface="Homemade Apple"/>
                <a:sym typeface="Homemade Apple"/>
              </a:rPr>
              <a:t>FingerPrint Enrollment CONTD..</a:t>
            </a:r>
            <a:endParaRPr lang="en-US" sz="2000" dirty="0"/>
          </a:p>
        </p:txBody>
      </p:sp>
      <p:sp>
        <p:nvSpPr>
          <p:cNvPr id="3" name="Text Placeholder 2"/>
          <p:cNvSpPr>
            <a:spLocks noGrp="1"/>
          </p:cNvSpPr>
          <p:nvPr>
            <p:ph type="body" idx="1"/>
          </p:nvPr>
        </p:nvSpPr>
        <p:spPr/>
        <p:txBody>
          <a:bodyPr/>
          <a:lstStyle/>
          <a:p>
            <a:pPr marL="76200" lvl="0" indent="0">
              <a:buNone/>
            </a:pPr>
            <a:r>
              <a:rPr lang="en-US" sz="1600" dirty="0">
                <a:solidFill>
                  <a:schemeClr val="bg1"/>
                </a:solidFill>
              </a:rPr>
              <a:t>The following stages are internally maintained in the fingerprint module while enrolling a finger –</a:t>
            </a:r>
          </a:p>
          <a:p>
            <a:pPr lvl="0"/>
            <a:r>
              <a:rPr lang="en-US" sz="1600" dirty="0">
                <a:solidFill>
                  <a:schemeClr val="bg1"/>
                </a:solidFill>
              </a:rPr>
              <a:t>Image Acquisition</a:t>
            </a:r>
          </a:p>
          <a:p>
            <a:pPr lvl="0"/>
            <a:r>
              <a:rPr lang="en-US" sz="1600" dirty="0">
                <a:solidFill>
                  <a:schemeClr val="bg1"/>
                </a:solidFill>
              </a:rPr>
              <a:t>Image Enhancement</a:t>
            </a:r>
          </a:p>
          <a:p>
            <a:pPr lvl="0"/>
            <a:r>
              <a:rPr lang="en-US" sz="1600" dirty="0">
                <a:solidFill>
                  <a:schemeClr val="bg1"/>
                </a:solidFill>
              </a:rPr>
              <a:t>Edge Detection</a:t>
            </a:r>
          </a:p>
          <a:p>
            <a:pPr lvl="0"/>
            <a:r>
              <a:rPr lang="en-US" sz="1600" dirty="0">
                <a:solidFill>
                  <a:schemeClr val="bg1"/>
                </a:solidFill>
              </a:rPr>
              <a:t>Extraction of Miniature points</a:t>
            </a:r>
          </a:p>
        </p:txBody>
      </p:sp>
      <p:sp>
        <p:nvSpPr>
          <p:cNvPr id="4" name="Slide Number Placeholder 3"/>
          <p:cNvSpPr>
            <a:spLocks noGrp="1"/>
          </p:cNvSpPr>
          <p:nvPr>
            <p:ph type="sldNum" idx="12"/>
          </p:nvPr>
        </p:nvSpPr>
        <p:spPr>
          <a:xfrm>
            <a:off x="8457750" y="4574625"/>
            <a:ext cx="548700" cy="393600"/>
          </a:xfrm>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3950696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Algerian" panose="04020705040A02060702" pitchFamily="82" charset="0"/>
                <a:ea typeface="Homemade Apple"/>
                <a:cs typeface="Homemade Apple"/>
                <a:sym typeface="Homemade Apple"/>
              </a:rPr>
              <a:t>FingerPrint </a:t>
            </a:r>
            <a:r>
              <a:rPr lang="en-US" sz="2000" dirty="0" smtClean="0">
                <a:latin typeface="Algerian" panose="04020705040A02060702" pitchFamily="82" charset="0"/>
                <a:ea typeface="Homemade Apple"/>
                <a:cs typeface="Homemade Apple"/>
                <a:sym typeface="Homemade Apple"/>
              </a:rPr>
              <a:t>Enrollment CONTD..</a:t>
            </a:r>
            <a:endParaRPr lang="en-US" sz="2000" dirty="0"/>
          </a:p>
        </p:txBody>
      </p:sp>
      <p:sp>
        <p:nvSpPr>
          <p:cNvPr id="3" name="Text Placeholder 2"/>
          <p:cNvSpPr>
            <a:spLocks noGrp="1"/>
          </p:cNvSpPr>
          <p:nvPr>
            <p:ph type="body" idx="1"/>
          </p:nvPr>
        </p:nvSpPr>
        <p:spPr>
          <a:xfrm>
            <a:off x="848625" y="1139051"/>
            <a:ext cx="7800150" cy="3534600"/>
          </a:xfrm>
        </p:spPr>
        <p:txBody>
          <a:bodyPr/>
          <a:lstStyle/>
          <a:p>
            <a:pPr marL="45720" indent="0" algn="just">
              <a:buNone/>
            </a:pPr>
            <a:r>
              <a:rPr lang="en-US" sz="1600" b="1" u="sng" dirty="0">
                <a:solidFill>
                  <a:schemeClr val="bg1"/>
                </a:solidFill>
              </a:rPr>
              <a:t>Image Acquisition</a:t>
            </a:r>
            <a:r>
              <a:rPr lang="en-US" sz="1600" b="1" dirty="0">
                <a:solidFill>
                  <a:schemeClr val="bg1"/>
                </a:solidFill>
              </a:rPr>
              <a:t>: </a:t>
            </a:r>
            <a:endParaRPr lang="en-US" sz="1600" b="1" dirty="0" smtClean="0">
              <a:solidFill>
                <a:schemeClr val="bg1"/>
              </a:solidFill>
            </a:endParaRPr>
          </a:p>
          <a:p>
            <a:pPr marL="331470" indent="-285750" algn="just">
              <a:buFont typeface="Wingdings" pitchFamily="2" charset="2"/>
              <a:buChar char="Ø"/>
            </a:pPr>
            <a:r>
              <a:rPr lang="en-US" sz="1600" dirty="0" smtClean="0">
                <a:solidFill>
                  <a:schemeClr val="bg1"/>
                </a:solidFill>
              </a:rPr>
              <a:t>Determine fingerprint image quality.</a:t>
            </a:r>
          </a:p>
          <a:p>
            <a:pPr marL="331470" indent="-285750" algn="just">
              <a:buFont typeface="Wingdings" pitchFamily="2" charset="2"/>
              <a:buChar char="Ø"/>
            </a:pPr>
            <a:r>
              <a:rPr lang="en-US" sz="1600" dirty="0" smtClean="0">
                <a:solidFill>
                  <a:schemeClr val="bg1"/>
                </a:solidFill>
              </a:rPr>
              <a:t>Use Live scan digital image.</a:t>
            </a:r>
            <a:endParaRPr lang="en-US" sz="1600" dirty="0">
              <a:solidFill>
                <a:schemeClr val="bg1"/>
              </a:solidFill>
            </a:endParaRPr>
          </a:p>
          <a:p>
            <a:pPr marL="45720" lvl="0" indent="0" algn="just">
              <a:buNone/>
            </a:pPr>
            <a:endParaRPr lang="en-US" sz="1600" b="1" dirty="0">
              <a:solidFill>
                <a:schemeClr val="bg1"/>
              </a:solidFill>
            </a:endParaRPr>
          </a:p>
          <a:p>
            <a:pPr marL="45720" lvl="0" indent="0" algn="just">
              <a:buNone/>
            </a:pPr>
            <a:r>
              <a:rPr lang="en-US" sz="1600" b="1" u="sng" dirty="0" smtClean="0">
                <a:solidFill>
                  <a:schemeClr val="bg1"/>
                </a:solidFill>
              </a:rPr>
              <a:t>Image </a:t>
            </a:r>
            <a:r>
              <a:rPr lang="en-US" sz="1600" b="1" u="sng" dirty="0">
                <a:solidFill>
                  <a:schemeClr val="bg1"/>
                </a:solidFill>
              </a:rPr>
              <a:t>Enhancement</a:t>
            </a:r>
            <a:r>
              <a:rPr lang="en-US" sz="1600" b="1" dirty="0">
                <a:solidFill>
                  <a:schemeClr val="bg1"/>
                </a:solidFill>
              </a:rPr>
              <a:t>: </a:t>
            </a:r>
            <a:endParaRPr lang="en-US" sz="1600" b="1" dirty="0" smtClean="0">
              <a:solidFill>
                <a:schemeClr val="bg1"/>
              </a:solidFill>
            </a:endParaRPr>
          </a:p>
          <a:p>
            <a:pPr marL="331470" lvl="0" indent="-285750" algn="just">
              <a:buFont typeface="Wingdings" pitchFamily="2" charset="2"/>
              <a:buChar char="Ø"/>
            </a:pPr>
            <a:r>
              <a:rPr lang="en-US" sz="1600" dirty="0" smtClean="0">
                <a:solidFill>
                  <a:schemeClr val="bg1"/>
                </a:solidFill>
              </a:rPr>
              <a:t>Improve the clarity of ridge and valley of acquired image. </a:t>
            </a:r>
          </a:p>
          <a:p>
            <a:pPr marL="331470" lvl="0" indent="-285750" algn="just">
              <a:buFont typeface="Wingdings" pitchFamily="2" charset="2"/>
              <a:buChar char="Ø"/>
            </a:pPr>
            <a:r>
              <a:rPr lang="en-US" sz="1600" dirty="0" smtClean="0">
                <a:solidFill>
                  <a:schemeClr val="bg1"/>
                </a:solidFill>
              </a:rPr>
              <a:t>Histogram </a:t>
            </a:r>
            <a:r>
              <a:rPr lang="en-US" sz="1600" dirty="0">
                <a:solidFill>
                  <a:schemeClr val="bg1"/>
                </a:solidFill>
              </a:rPr>
              <a:t>equalization </a:t>
            </a:r>
            <a:r>
              <a:rPr lang="en-US" sz="1600" dirty="0" smtClean="0">
                <a:solidFill>
                  <a:schemeClr val="bg1"/>
                </a:solidFill>
              </a:rPr>
              <a:t>method.</a:t>
            </a:r>
          </a:p>
          <a:p>
            <a:pPr marL="45720" lvl="0" indent="0" algn="just">
              <a:buNone/>
            </a:pPr>
            <a:endParaRPr lang="en-US" sz="1600" b="1" dirty="0" smtClean="0">
              <a:solidFill>
                <a:schemeClr val="bg1"/>
              </a:solidFill>
            </a:endParaRPr>
          </a:p>
          <a:p>
            <a:pPr marL="331470" lvl="0" indent="-285750" algn="just">
              <a:buFont typeface="Courier New" pitchFamily="49" charset="0"/>
              <a:buChar char="o"/>
            </a:pPr>
            <a:endParaRPr lang="en-US" sz="1600" b="1" dirty="0">
              <a:solidFill>
                <a:schemeClr val="bg1"/>
              </a:solidFill>
            </a:endParaRPr>
          </a:p>
          <a:p>
            <a:pPr marL="45720" lvl="0" indent="0" algn="just">
              <a:buNone/>
            </a:pPr>
            <a:endParaRPr lang="en-US" sz="1600" dirty="0">
              <a:solidFill>
                <a:schemeClr val="bg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684003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Algerian" panose="04020705040A02060702" pitchFamily="82" charset="0"/>
                <a:ea typeface="Homemade Apple"/>
                <a:cs typeface="Homemade Apple"/>
                <a:sym typeface="Homemade Apple"/>
              </a:rPr>
              <a:t>FingerPrint </a:t>
            </a:r>
            <a:r>
              <a:rPr lang="en-US" sz="2000" dirty="0" smtClean="0">
                <a:latin typeface="Algerian" panose="04020705040A02060702" pitchFamily="82" charset="0"/>
                <a:ea typeface="Homemade Apple"/>
                <a:cs typeface="Homemade Apple"/>
                <a:sym typeface="Homemade Apple"/>
              </a:rPr>
              <a:t>Enrollment CONTD...</a:t>
            </a:r>
            <a:endParaRPr lang="en-US" sz="2000" dirty="0"/>
          </a:p>
        </p:txBody>
      </p:sp>
      <p:sp>
        <p:nvSpPr>
          <p:cNvPr id="3" name="Text Placeholder 2"/>
          <p:cNvSpPr>
            <a:spLocks noGrp="1"/>
          </p:cNvSpPr>
          <p:nvPr>
            <p:ph type="body" idx="1"/>
          </p:nvPr>
        </p:nvSpPr>
        <p:spPr>
          <a:xfrm>
            <a:off x="802384" y="1047750"/>
            <a:ext cx="7952550" cy="3534600"/>
          </a:xfrm>
        </p:spPr>
        <p:txBody>
          <a:bodyPr/>
          <a:lstStyle/>
          <a:p>
            <a:pPr marL="45720" indent="0" algn="just">
              <a:buNone/>
            </a:pPr>
            <a:r>
              <a:rPr lang="en-US" sz="1600" b="1" u="sng" dirty="0">
                <a:solidFill>
                  <a:schemeClr val="bg1"/>
                </a:solidFill>
              </a:rPr>
              <a:t>Edge Detection</a:t>
            </a:r>
            <a:r>
              <a:rPr lang="en-US" sz="1600" b="1" dirty="0" smtClean="0">
                <a:solidFill>
                  <a:schemeClr val="bg1"/>
                </a:solidFill>
              </a:rPr>
              <a:t>:</a:t>
            </a:r>
          </a:p>
          <a:p>
            <a:pPr marL="331470" indent="-285750" algn="just">
              <a:buFont typeface="Wingdings" pitchFamily="2" charset="2"/>
              <a:buChar char="Ø"/>
            </a:pPr>
            <a:r>
              <a:rPr lang="en-US" sz="1600" dirty="0" smtClean="0">
                <a:solidFill>
                  <a:schemeClr val="bg1"/>
                </a:solidFill>
              </a:rPr>
              <a:t>Prewitt operator for edge detection.</a:t>
            </a:r>
          </a:p>
          <a:p>
            <a:pPr marL="331470" indent="-285750" algn="just">
              <a:buFont typeface="Wingdings" pitchFamily="2" charset="2"/>
              <a:buChar char="Ø"/>
            </a:pPr>
            <a:r>
              <a:rPr lang="en-US" sz="1600" dirty="0" smtClean="0">
                <a:solidFill>
                  <a:schemeClr val="bg1"/>
                </a:solidFill>
              </a:rPr>
              <a:t>Horizontal </a:t>
            </a:r>
            <a:r>
              <a:rPr lang="en-US" sz="1600" dirty="0">
                <a:solidFill>
                  <a:schemeClr val="bg1"/>
                </a:solidFill>
              </a:rPr>
              <a:t>edges &amp; vertical </a:t>
            </a:r>
            <a:r>
              <a:rPr lang="en-US" sz="1600" dirty="0" smtClean="0">
                <a:solidFill>
                  <a:schemeClr val="bg1"/>
                </a:solidFill>
              </a:rPr>
              <a:t>edges.</a:t>
            </a:r>
          </a:p>
          <a:p>
            <a:pPr marL="331470" indent="-285750" algn="just">
              <a:buFont typeface="Wingdings" pitchFamily="2" charset="2"/>
              <a:buChar char="Ø"/>
            </a:pPr>
            <a:r>
              <a:rPr lang="en-US" sz="1600" dirty="0" smtClean="0">
                <a:solidFill>
                  <a:schemeClr val="bg1"/>
                </a:solidFill>
              </a:rPr>
              <a:t>Match the input image with already saved image.</a:t>
            </a:r>
          </a:p>
          <a:p>
            <a:pPr marL="331470" indent="-285750" algn="just">
              <a:buFont typeface="Wingdings" pitchFamily="2" charset="2"/>
              <a:buChar char="Ø"/>
            </a:pPr>
            <a:endParaRPr lang="en-US" sz="1600" b="1" dirty="0" smtClean="0">
              <a:solidFill>
                <a:schemeClr val="bg1"/>
              </a:solidFill>
            </a:endParaRPr>
          </a:p>
          <a:p>
            <a:pPr marL="76200" indent="0">
              <a:buNone/>
            </a:pPr>
            <a:r>
              <a:rPr lang="en-US" sz="1600" b="1" u="sng" dirty="0" smtClean="0">
                <a:solidFill>
                  <a:schemeClr val="bg1"/>
                </a:solidFill>
              </a:rPr>
              <a:t>Extraction </a:t>
            </a:r>
            <a:r>
              <a:rPr lang="en-US" sz="1600" b="1" u="sng" dirty="0">
                <a:solidFill>
                  <a:schemeClr val="bg1"/>
                </a:solidFill>
              </a:rPr>
              <a:t>of miniature points</a:t>
            </a:r>
            <a:r>
              <a:rPr lang="en-US" sz="1600" b="1" u="sng" dirty="0" smtClean="0">
                <a:solidFill>
                  <a:schemeClr val="bg1"/>
                </a:solidFill>
              </a:rPr>
              <a:t>:</a:t>
            </a:r>
          </a:p>
          <a:p>
            <a:pPr>
              <a:buFont typeface="Wingdings" pitchFamily="2" charset="2"/>
              <a:buChar char="Ø"/>
            </a:pPr>
            <a:r>
              <a:rPr lang="en-US" sz="1600" dirty="0" smtClean="0">
                <a:solidFill>
                  <a:schemeClr val="bg1"/>
                </a:solidFill>
              </a:rPr>
              <a:t>Miniature points </a:t>
            </a:r>
            <a:endParaRPr lang="en-US" sz="1600" dirty="0">
              <a:solidFill>
                <a:schemeClr val="bg1"/>
              </a:solidFill>
            </a:endParaRPr>
          </a:p>
          <a:p>
            <a:pPr marL="76200" indent="0">
              <a:buNone/>
            </a:pPr>
            <a:r>
              <a:rPr lang="en-US" sz="1600" b="1" u="sng" dirty="0" smtClean="0">
                <a:solidFill>
                  <a:schemeClr val="bg1"/>
                </a:solidFill>
              </a:rPr>
              <a:t> </a:t>
            </a:r>
            <a:endParaRPr lang="en-US" sz="1600" b="1" u="sng" dirty="0">
              <a:solidFill>
                <a:schemeClr val="bg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848057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 name="Google Shape;358;p51"/>
          <p:cNvPicPr preferRelativeResize="0"/>
          <p:nvPr/>
        </p:nvPicPr>
        <p:blipFill rotWithShape="1">
          <a:blip r:embed="rId2">
            <a:alphaModFix amt="14000"/>
          </a:blip>
          <a:srcRect/>
          <a:stretch/>
        </p:blipFill>
        <p:spPr>
          <a:xfrm>
            <a:off x="0" y="-19050"/>
            <a:ext cx="9144000" cy="5143500"/>
          </a:xfrm>
          <a:prstGeom prst="rect">
            <a:avLst/>
          </a:prstGeom>
          <a:noFill/>
          <a:ln>
            <a:noFill/>
          </a:ln>
        </p:spPr>
      </p:pic>
      <p:sp>
        <p:nvSpPr>
          <p:cNvPr id="4" name="Rectangle 3"/>
          <p:cNvSpPr/>
          <p:nvPr/>
        </p:nvSpPr>
        <p:spPr>
          <a:xfrm>
            <a:off x="1828800" y="1882914"/>
            <a:ext cx="6019800" cy="707886"/>
          </a:xfrm>
          <a:prstGeom prst="rect">
            <a:avLst/>
          </a:prstGeom>
        </p:spPr>
        <p:txBody>
          <a:bodyPr wrap="square">
            <a:spAutoFit/>
          </a:bodyPr>
          <a:lstStyle/>
          <a:p>
            <a:pPr marL="76200" indent="0" algn="ctr">
              <a:buNone/>
            </a:pPr>
            <a:r>
              <a:rPr lang="en-US" sz="4000" dirty="0" smtClean="0">
                <a:solidFill>
                  <a:schemeClr val="bg1"/>
                </a:solidFill>
                <a:latin typeface="Algerian" pitchFamily="82" charset="0"/>
              </a:rPr>
              <a:t>Taking Attendance</a:t>
            </a:r>
            <a:endParaRPr lang="en-US" sz="4000" dirty="0">
              <a:solidFill>
                <a:schemeClr val="bg1"/>
              </a:solidFill>
              <a:latin typeface="Algerian" pitchFamily="82" charset="0"/>
            </a:endParaRPr>
          </a:p>
        </p:txBody>
      </p:sp>
    </p:spTree>
    <p:extLst>
      <p:ext uri="{BB962C8B-B14F-4D97-AF65-F5344CB8AC3E}">
        <p14:creationId xmlns:p14="http://schemas.microsoft.com/office/powerpoint/2010/main" val="688806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 template">
  <a:themeElements>
    <a:clrScheme name="Custom 347">
      <a:dk1>
        <a:srgbClr val="000000"/>
      </a:dk1>
      <a:lt1>
        <a:srgbClr val="FFFFFF"/>
      </a:lt1>
      <a:dk2>
        <a:srgbClr val="434343"/>
      </a:dk2>
      <a:lt2>
        <a:srgbClr val="F3F3F3"/>
      </a:lt2>
      <a:accent1>
        <a:srgbClr val="A90C98"/>
      </a:accent1>
      <a:accent2>
        <a:srgbClr val="3A1394"/>
      </a:accent2>
      <a:accent3>
        <a:srgbClr val="00D6B5"/>
      </a:accent3>
      <a:accent4>
        <a:srgbClr val="172495"/>
      </a:accent4>
      <a:accent5>
        <a:srgbClr val="FFA400"/>
      </a:accent5>
      <a:accent6>
        <a:srgbClr val="BA006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705</Words>
  <Application>Microsoft Office PowerPoint</Application>
  <PresentationFormat>On-screen Show (16:9)</PresentationFormat>
  <Paragraphs>223</Paragraphs>
  <Slides>25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Courier New</vt:lpstr>
      <vt:lpstr>Calibri</vt:lpstr>
      <vt:lpstr>Raleway</vt:lpstr>
      <vt:lpstr>Times New Roman</vt:lpstr>
      <vt:lpstr>Abel</vt:lpstr>
      <vt:lpstr>Wingdings</vt:lpstr>
      <vt:lpstr>Arial</vt:lpstr>
      <vt:lpstr>Homemade Apple</vt:lpstr>
      <vt:lpstr>Algerian</vt:lpstr>
      <vt:lpstr>Roboto Slab</vt:lpstr>
      <vt:lpstr>Lear template</vt:lpstr>
      <vt:lpstr>Fingerprint Based Biometric Attendance                                           System</vt:lpstr>
      <vt:lpstr>Introduction to our system</vt:lpstr>
      <vt:lpstr>Features</vt:lpstr>
      <vt:lpstr>PowerPoint Presentation</vt:lpstr>
      <vt:lpstr>FingerPrint Enrollment</vt:lpstr>
      <vt:lpstr>FingerPrint Enrollment CONTD..</vt:lpstr>
      <vt:lpstr>FingerPrint Enrollment CONTD..</vt:lpstr>
      <vt:lpstr>FingerPrint Enrollment CONTD...</vt:lpstr>
      <vt:lpstr>PowerPoint Presentation</vt:lpstr>
      <vt:lpstr>Taking Attendance</vt:lpstr>
      <vt:lpstr>PowerPoint Presentation</vt:lpstr>
      <vt:lpstr>Taking Attendance CONTD..</vt:lpstr>
      <vt:lpstr>PowerPoint Presentation</vt:lpstr>
      <vt:lpstr>Data Storage</vt:lpstr>
      <vt:lpstr>Data Storage Contd..</vt:lpstr>
      <vt:lpstr>Hardware design</vt:lpstr>
      <vt:lpstr>Hardware design</vt:lpstr>
      <vt:lpstr>Hardware design CONTd..</vt:lpstr>
      <vt:lpstr>PowerPoint Presentation</vt:lpstr>
      <vt:lpstr>Result Analysis</vt:lpstr>
      <vt:lpstr>Result Analysis contd..</vt:lpstr>
      <vt:lpstr>Result Analysis contd..</vt:lpstr>
      <vt:lpstr>limitations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Based Biometric Attendance System</dc:title>
  <dc:creator>a D i T i</dc:creator>
  <cp:lastModifiedBy>Projapoti Roy</cp:lastModifiedBy>
  <cp:revision>90</cp:revision>
  <dcterms:modified xsi:type="dcterms:W3CDTF">2019-12-24T19:10:00Z</dcterms:modified>
</cp:coreProperties>
</file>