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2">
  <p:sldMasterIdLst>
    <p:sldMasterId id="2147483659" r:id="rId1"/>
  </p:sldMasterIdLst>
  <p:notesMasterIdLst>
    <p:notesMasterId r:id="rId24"/>
  </p:notesMasterIdLst>
  <p:sldIdLst>
    <p:sldId id="256" r:id="rId2"/>
    <p:sldId id="258" r:id="rId3"/>
    <p:sldId id="304" r:id="rId4"/>
    <p:sldId id="290" r:id="rId5"/>
    <p:sldId id="288" r:id="rId6"/>
    <p:sldId id="259" r:id="rId7"/>
    <p:sldId id="284" r:id="rId8"/>
    <p:sldId id="293" r:id="rId9"/>
    <p:sldId id="292" r:id="rId10"/>
    <p:sldId id="294" r:id="rId11"/>
    <p:sldId id="285" r:id="rId12"/>
    <p:sldId id="305" r:id="rId13"/>
    <p:sldId id="297" r:id="rId14"/>
    <p:sldId id="301" r:id="rId15"/>
    <p:sldId id="286" r:id="rId16"/>
    <p:sldId id="296" r:id="rId17"/>
    <p:sldId id="302" r:id="rId18"/>
    <p:sldId id="287" r:id="rId19"/>
    <p:sldId id="306" r:id="rId20"/>
    <p:sldId id="303" r:id="rId21"/>
    <p:sldId id="291" r:id="rId22"/>
    <p:sldId id="278" r:id="rId23"/>
  </p:sldIdLst>
  <p:sldSz cx="9144000" cy="5143500" type="screen16x9"/>
  <p:notesSz cx="6858000" cy="9144000"/>
  <p:embeddedFontLst>
    <p:embeddedFont>
      <p:font typeface="Montserrat ExtraBold" charset="0"/>
      <p:bold r:id="rId25"/>
      <p:boldItalic r:id="rId26"/>
    </p:embeddedFont>
    <p:embeddedFont>
      <p:font typeface="Montserrat Light" charset="0"/>
      <p:regular r:id="rId27"/>
      <p:bold r:id="rId28"/>
      <p:italic r:id="rId29"/>
      <p:boldItalic r:id="rId30"/>
    </p:embeddedFont>
    <p:embeddedFont>
      <p:font typeface="Calibri" pitchFamily="34" charset="0"/>
      <p:regular r:id="rId31"/>
      <p:bold r:id="rId32"/>
      <p:italic r:id="rId33"/>
      <p:boldItalic r:id="rId34"/>
    </p:embeddedFont>
    <p:embeddedFont>
      <p:font typeface="Calibri Light" pitchFamily="34"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B2D5D3A-56A6-485C-99C5-322AFD33062D}">
  <a:tblStyle styleId="{AB2D5D3A-56A6-485C-99C5-322AFD33062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39e1ea3a2_49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39e1ea3a2_49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050E5"/>
            </a:gs>
            <a:gs pos="100000">
              <a:srgbClr val="C833FF"/>
            </a:gs>
          </a:gsLst>
          <a:lin ang="5400700" scaled="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4" name="Google Shape;14;p3"/>
          <p:cNvSpPr txBox="1">
            <a:spLocks noGrp="1"/>
          </p:cNvSpPr>
          <p:nvPr>
            <p:ph type="ctrTitle"/>
          </p:nvPr>
        </p:nvSpPr>
        <p:spPr>
          <a:xfrm>
            <a:off x="2438550" y="1811950"/>
            <a:ext cx="4266900" cy="1159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438550" y="2840054"/>
            <a:ext cx="4266900" cy="784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1000"/>
              </a:spcBef>
              <a:spcAft>
                <a:spcPts val="0"/>
              </a:spcAft>
              <a:buClr>
                <a:schemeClr val="lt1"/>
              </a:buClr>
              <a:buSzPts val="1800"/>
              <a:buNone/>
              <a:defRPr sz="1800">
                <a:solidFill>
                  <a:schemeClr val="lt1"/>
                </a:solidFill>
              </a:defRPr>
            </a:lvl2pPr>
            <a:lvl3pPr lvl="2" algn="ctr" rtl="0">
              <a:spcBef>
                <a:spcPts val="1000"/>
              </a:spcBef>
              <a:spcAft>
                <a:spcPts val="0"/>
              </a:spcAft>
              <a:buClr>
                <a:schemeClr val="lt1"/>
              </a:buClr>
              <a:buSzPts val="1800"/>
              <a:buNone/>
              <a:defRPr sz="1800">
                <a:solidFill>
                  <a:schemeClr val="lt1"/>
                </a:solidFill>
              </a:defRPr>
            </a:lvl3pPr>
            <a:lvl4pPr lvl="3" algn="ctr" rtl="0">
              <a:spcBef>
                <a:spcPts val="1000"/>
              </a:spcBef>
              <a:spcAft>
                <a:spcPts val="0"/>
              </a:spcAft>
              <a:buClr>
                <a:schemeClr val="lt1"/>
              </a:buClr>
              <a:buSzPts val="1800"/>
              <a:buNone/>
              <a:defRPr sz="1800">
                <a:solidFill>
                  <a:schemeClr val="lt1"/>
                </a:solidFill>
              </a:defRPr>
            </a:lvl4pPr>
            <a:lvl5pPr lvl="4" algn="ctr" rtl="0">
              <a:spcBef>
                <a:spcPts val="1000"/>
              </a:spcBef>
              <a:spcAft>
                <a:spcPts val="0"/>
              </a:spcAft>
              <a:buClr>
                <a:schemeClr val="lt1"/>
              </a:buClr>
              <a:buSzPts val="1800"/>
              <a:buNone/>
              <a:defRPr sz="1800">
                <a:solidFill>
                  <a:schemeClr val="lt1"/>
                </a:solidFill>
              </a:defRPr>
            </a:lvl5pPr>
            <a:lvl6pPr lvl="5" algn="ctr" rtl="0">
              <a:spcBef>
                <a:spcPts val="1000"/>
              </a:spcBef>
              <a:spcAft>
                <a:spcPts val="0"/>
              </a:spcAft>
              <a:buClr>
                <a:schemeClr val="lt1"/>
              </a:buClr>
              <a:buSzPts val="1800"/>
              <a:buNone/>
              <a:defRPr sz="1800">
                <a:solidFill>
                  <a:schemeClr val="lt1"/>
                </a:solidFill>
              </a:defRPr>
            </a:lvl6pPr>
            <a:lvl7pPr lvl="6" algn="ctr" rtl="0">
              <a:spcBef>
                <a:spcPts val="1000"/>
              </a:spcBef>
              <a:spcAft>
                <a:spcPts val="0"/>
              </a:spcAft>
              <a:buClr>
                <a:schemeClr val="lt1"/>
              </a:buClr>
              <a:buSzPts val="1800"/>
              <a:buNone/>
              <a:defRPr sz="1800">
                <a:solidFill>
                  <a:schemeClr val="lt1"/>
                </a:solidFill>
              </a:defRPr>
            </a:lvl7pPr>
            <a:lvl8pPr lvl="7" algn="ctr" rtl="0">
              <a:spcBef>
                <a:spcPts val="1000"/>
              </a:spcBef>
              <a:spcAft>
                <a:spcPts val="0"/>
              </a:spcAft>
              <a:buClr>
                <a:schemeClr val="lt1"/>
              </a:buClr>
              <a:buSzPts val="1800"/>
              <a:buNone/>
              <a:defRPr sz="1800">
                <a:solidFill>
                  <a:schemeClr val="lt1"/>
                </a:solidFill>
              </a:defRPr>
            </a:lvl8pPr>
            <a:lvl9pPr lvl="8" algn="ctr" rtl="0">
              <a:spcBef>
                <a:spcPts val="1000"/>
              </a:spcBef>
              <a:spcAft>
                <a:spcPts val="100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lvl1pPr marL="457200" lvl="0" indent="-368300">
              <a:spcBef>
                <a:spcPts val="600"/>
              </a:spcBef>
              <a:spcAft>
                <a:spcPts val="0"/>
              </a:spcAft>
              <a:buSzPts val="2200"/>
              <a:buChar char="◦"/>
              <a:defRPr/>
            </a:lvl1pPr>
            <a:lvl2pPr marL="914400" lvl="1" indent="-368300">
              <a:spcBef>
                <a:spcPts val="1000"/>
              </a:spcBef>
              <a:spcAft>
                <a:spcPts val="0"/>
              </a:spcAft>
              <a:buSzPts val="2200"/>
              <a:buChar char="◦"/>
              <a:defRPr/>
            </a:lvl2pPr>
            <a:lvl3pPr marL="1371600" lvl="2" indent="-368300">
              <a:spcBef>
                <a:spcPts val="1000"/>
              </a:spcBef>
              <a:spcAft>
                <a:spcPts val="0"/>
              </a:spcAft>
              <a:buSzPts val="2200"/>
              <a:buChar char="◦"/>
              <a:defRPr/>
            </a:lvl3pPr>
            <a:lvl4pPr marL="1828800" lvl="3" indent="-368300">
              <a:spcBef>
                <a:spcPts val="1000"/>
              </a:spcBef>
              <a:spcAft>
                <a:spcPts val="0"/>
              </a:spcAft>
              <a:buSzPts val="2200"/>
              <a:buChar char="◦"/>
              <a:defRPr/>
            </a:lvl4pPr>
            <a:lvl5pPr marL="2286000" lvl="4" indent="-368300">
              <a:spcBef>
                <a:spcPts val="1000"/>
              </a:spcBef>
              <a:spcAft>
                <a:spcPts val="0"/>
              </a:spcAft>
              <a:buSzPts val="2200"/>
              <a:buChar char="◦"/>
              <a:defRPr/>
            </a:lvl5pPr>
            <a:lvl6pPr marL="2743200" lvl="5" indent="-368300">
              <a:spcBef>
                <a:spcPts val="1000"/>
              </a:spcBef>
              <a:spcAft>
                <a:spcPts val="0"/>
              </a:spcAft>
              <a:buSzPts val="2200"/>
              <a:buChar char="◦"/>
              <a:defRPr/>
            </a:lvl6pPr>
            <a:lvl7pPr marL="3200400" lvl="6" indent="-368300">
              <a:spcBef>
                <a:spcPts val="1000"/>
              </a:spcBef>
              <a:spcAft>
                <a:spcPts val="0"/>
              </a:spcAft>
              <a:buSzPts val="2200"/>
              <a:buChar char="◦"/>
              <a:defRPr/>
            </a:lvl7pPr>
            <a:lvl8pPr marL="3657600" lvl="7" indent="-368300">
              <a:spcBef>
                <a:spcPts val="1000"/>
              </a:spcBef>
              <a:spcAft>
                <a:spcPts val="0"/>
              </a:spcAft>
              <a:buSzPts val="2200"/>
              <a:buChar char="◦"/>
              <a:defRPr/>
            </a:lvl8pPr>
            <a:lvl9pPr marL="4114800" lvl="8" indent="-368300">
              <a:spcBef>
                <a:spcPts val="1000"/>
              </a:spcBef>
              <a:spcAft>
                <a:spcPts val="100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gradFill>
          <a:gsLst>
            <a:gs pos="0">
              <a:srgbClr val="8790B9"/>
            </a:gs>
            <a:gs pos="100000">
              <a:srgbClr val="D4ECFF"/>
            </a:gs>
          </a:gsLst>
          <a:lin ang="5400700" scaled="0"/>
        </a:gradFill>
        <a:effectLst/>
      </p:bgPr>
    </p:bg>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699000" y="790150"/>
            <a:ext cx="3494700" cy="8280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2600"/>
              <a:buNone/>
              <a:defRPr>
                <a:solidFill>
                  <a:schemeClr val="dk1"/>
                </a:solidFill>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a:endParaRPr/>
          </a:p>
        </p:txBody>
      </p:sp>
      <p:sp>
        <p:nvSpPr>
          <p:cNvPr id="29" name="Google Shape;29;p6"/>
          <p:cNvSpPr txBox="1">
            <a:spLocks noGrp="1"/>
          </p:cNvSpPr>
          <p:nvPr>
            <p:ph type="body" idx="1"/>
          </p:nvPr>
        </p:nvSpPr>
        <p:spPr>
          <a:xfrm>
            <a:off x="699000" y="1770225"/>
            <a:ext cx="3494700" cy="25833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1000"/>
              </a:spcBef>
              <a:spcAft>
                <a:spcPts val="0"/>
              </a:spcAft>
              <a:buSzPts val="2200"/>
              <a:buChar char="◦"/>
              <a:defRPr/>
            </a:lvl2pPr>
            <a:lvl3pPr marL="1371600" lvl="2" indent="-368300" rtl="0">
              <a:spcBef>
                <a:spcPts val="1000"/>
              </a:spcBef>
              <a:spcAft>
                <a:spcPts val="0"/>
              </a:spcAft>
              <a:buSzPts val="2200"/>
              <a:buChar char="◦"/>
              <a:defRPr/>
            </a:lvl3pPr>
            <a:lvl4pPr marL="1828800" lvl="3" indent="-368300" rtl="0">
              <a:spcBef>
                <a:spcPts val="1000"/>
              </a:spcBef>
              <a:spcAft>
                <a:spcPts val="0"/>
              </a:spcAft>
              <a:buSzPts val="2200"/>
              <a:buChar char="◦"/>
              <a:defRPr/>
            </a:lvl4pPr>
            <a:lvl5pPr marL="2286000" lvl="4" indent="-368300" rtl="0">
              <a:spcBef>
                <a:spcPts val="1000"/>
              </a:spcBef>
              <a:spcAft>
                <a:spcPts val="0"/>
              </a:spcAft>
              <a:buSzPts val="2200"/>
              <a:buChar char="◦"/>
              <a:defRPr/>
            </a:lvl5pPr>
            <a:lvl6pPr marL="2743200" lvl="5" indent="-368300" rtl="0">
              <a:spcBef>
                <a:spcPts val="1000"/>
              </a:spcBef>
              <a:spcAft>
                <a:spcPts val="0"/>
              </a:spcAft>
              <a:buSzPts val="2200"/>
              <a:buChar char="◦"/>
              <a:defRPr/>
            </a:lvl6pPr>
            <a:lvl7pPr marL="3200400" lvl="6" indent="-368300" rtl="0">
              <a:spcBef>
                <a:spcPts val="1000"/>
              </a:spcBef>
              <a:spcAft>
                <a:spcPts val="0"/>
              </a:spcAft>
              <a:buSzPts val="2200"/>
              <a:buChar char="◦"/>
              <a:defRPr/>
            </a:lvl7pPr>
            <a:lvl8pPr marL="3657600" lvl="7" indent="-368300" rtl="0">
              <a:spcBef>
                <a:spcPts val="1000"/>
              </a:spcBef>
              <a:spcAft>
                <a:spcPts val="0"/>
              </a:spcAft>
              <a:buSzPts val="2200"/>
              <a:buChar char="◦"/>
              <a:defRPr/>
            </a:lvl8pPr>
            <a:lvl9pPr marL="4114800" lvl="8" indent="-368300" rtl="0">
              <a:spcBef>
                <a:spcPts val="1000"/>
              </a:spcBef>
              <a:spcAft>
                <a:spcPts val="1000"/>
              </a:spcAft>
              <a:buSzPts val="2200"/>
              <a:buChar char="◦"/>
              <a:defRPr/>
            </a:lvl9pPr>
          </a:lstStyle>
          <a:p>
            <a:endParaRPr/>
          </a:p>
        </p:txBody>
      </p:sp>
      <p:sp>
        <p:nvSpPr>
          <p:cNvPr id="30" name="Google Shape;3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8700"/>
            </a:gs>
            <a:gs pos="100000">
              <a:srgbClr val="FFD900"/>
            </a:gs>
          </a:gsLst>
          <a:lin ang="5400700" scaled="0"/>
        </a:gradFill>
        <a:effectLst/>
      </p:bgPr>
    </p:bg>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FACE TRACEABLE REVOLVING CAMERA</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8790B9"/>
            </a:gs>
            <a:gs pos="100000">
              <a:srgbClr val="D4ECFF"/>
            </a:gs>
          </a:gsLst>
          <a:lin ang="5400012" scaled="0"/>
        </a:gradFill>
        <a:effectLst/>
      </p:bgPr>
    </p:bg>
    <p:spTree>
      <p:nvGrpSpPr>
        <p:cNvPr id="1" name="Shape 388"/>
        <p:cNvGrpSpPr/>
        <p:nvPr/>
      </p:nvGrpSpPr>
      <p:grpSpPr>
        <a:xfrm>
          <a:off x="0" y="0"/>
          <a:ext cx="0" cy="0"/>
          <a:chOff x="0" y="0"/>
          <a:chExt cx="0" cy="0"/>
        </a:xfrm>
      </p:grpSpPr>
      <p:sp>
        <p:nvSpPr>
          <p:cNvPr id="391" name="Google Shape;391;p3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10</a:t>
            </a:fld>
            <a:endParaRPr/>
          </a:p>
        </p:txBody>
      </p:sp>
      <p:pic>
        <p:nvPicPr>
          <p:cNvPr id="6" name="Picture 5" descr="cascadedHaar.png"/>
          <p:cNvPicPr/>
          <p:nvPr/>
        </p:nvPicPr>
        <p:blipFill>
          <a:blip r:embed="rId3" cstate="print"/>
          <a:stretch>
            <a:fillRect/>
          </a:stretch>
        </p:blipFill>
        <p:spPr>
          <a:xfrm>
            <a:off x="838200" y="1809750"/>
            <a:ext cx="7620000" cy="17526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Google Shape;76;p15"/>
          <p:cNvSpPr txBox="1">
            <a:spLocks/>
          </p:cNvSpPr>
          <p:nvPr/>
        </p:nvSpPr>
        <p:spPr>
          <a:xfrm>
            <a:off x="762000" y="514350"/>
            <a:ext cx="7697400" cy="11598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2600"/>
              <a:buFont typeface="Montserrat ExtraBold"/>
              <a:buNone/>
              <a:tabLst/>
              <a:defRPr/>
            </a:pPr>
            <a:r>
              <a:rPr lang="en-US" sz="2800" dirty="0" smtClean="0">
                <a:solidFill>
                  <a:schemeClr val="lt1"/>
                </a:solidFill>
                <a:latin typeface="Montserrat ExtraBold"/>
                <a:ea typeface="Montserrat ExtraBold"/>
                <a:cs typeface="Montserrat ExtraBold"/>
                <a:sym typeface="Montserrat ExtraBold"/>
              </a:rPr>
              <a:t>CASCADED HAAR CLASSIFIERS</a:t>
            </a:r>
            <a:endParaRPr kumimoji="0" lang="en-US" sz="2800" b="0" i="0" u="none" strike="noStrike" kern="0" cap="none" spc="0" normalizeH="0" baseline="0" noProof="0" dirty="0">
              <a:ln>
                <a:noFill/>
              </a:ln>
              <a:solidFill>
                <a:schemeClr val="lt1"/>
              </a:solidFill>
              <a:effectLst/>
              <a:uLnTx/>
              <a:uFillTx/>
              <a:latin typeface="Montserrat ExtraBold"/>
              <a:ea typeface="Montserrat ExtraBold"/>
              <a:cs typeface="Montserrat ExtraBold"/>
              <a:sym typeface="Montserrat ExtraBo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2169925" y="1811950"/>
            <a:ext cx="48042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smtClean="0"/>
              <a:t>FACE TRACKING</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eceived_837152133405707.jpeg"/>
          <p:cNvPicPr>
            <a:picLocks noChangeAspect="1"/>
          </p:cNvPicPr>
          <p:nvPr/>
        </p:nvPicPr>
        <p:blipFill>
          <a:blip r:embed="rId2"/>
          <a:srcRect l="3292" t="17777" r="11111" b="54074"/>
          <a:stretch>
            <a:fillRect/>
          </a:stretch>
        </p:blipFill>
        <p:spPr>
          <a:xfrm>
            <a:off x="685800" y="1885950"/>
            <a:ext cx="1981200" cy="1447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 Placeholder 5"/>
          <p:cNvSpPr txBox="1">
            <a:spLocks/>
          </p:cNvSpPr>
          <p:nvPr/>
        </p:nvSpPr>
        <p:spPr>
          <a:xfrm>
            <a:off x="3844325" y="805325"/>
            <a:ext cx="4842600" cy="35481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9" name="Text Placeholder 6"/>
          <p:cNvSpPr txBox="1">
            <a:spLocks/>
          </p:cNvSpPr>
          <p:nvPr/>
        </p:nvSpPr>
        <p:spPr>
          <a:xfrm>
            <a:off x="4343400" y="1200150"/>
            <a:ext cx="3581400" cy="2819400"/>
          </a:xfrm>
          <a:prstGeom prst="rect">
            <a:avLst/>
          </a:prstGeom>
        </p:spPr>
        <p:txBody>
          <a:bodyPr/>
          <a:lstStyle/>
          <a:p>
            <a:pPr lvl="0"/>
            <a:r>
              <a:rPr lang="en-SG" sz="1300" b="1" dirty="0" smtClean="0">
                <a:solidFill>
                  <a:schemeClr val="tx1">
                    <a:lumMod val="75000"/>
                  </a:schemeClr>
                </a:solidFill>
                <a:latin typeface="Calibri" pitchFamily="34" charset="0"/>
                <a:cs typeface="Calibri" pitchFamily="34" charset="0"/>
              </a:rPr>
              <a:t>The </a:t>
            </a:r>
            <a:r>
              <a:rPr lang="en-SG" sz="1300" b="1" dirty="0" smtClean="0">
                <a:solidFill>
                  <a:schemeClr val="tx1">
                    <a:lumMod val="75000"/>
                  </a:schemeClr>
                </a:solidFill>
                <a:latin typeface="Calibri" pitchFamily="34" charset="0"/>
                <a:cs typeface="Calibri" pitchFamily="34" charset="0"/>
              </a:rPr>
              <a:t>desired face, after being select by the push button can be accurately tracked by the pi. For convenience of the user, we included the horizontal position of the face at the top of each </a:t>
            </a:r>
            <a:r>
              <a:rPr lang="en-SG" sz="1300" b="1" dirty="0" smtClean="0">
                <a:solidFill>
                  <a:schemeClr val="tx1">
                    <a:lumMod val="75000"/>
                  </a:schemeClr>
                </a:solidFill>
                <a:latin typeface="Calibri" pitchFamily="34" charset="0"/>
                <a:cs typeface="Calibri" pitchFamily="34" charset="0"/>
              </a:rPr>
              <a:t>frame.</a:t>
            </a:r>
          </a:p>
          <a:p>
            <a:r>
              <a:rPr lang="en-SG" sz="1300" b="1" dirty="0" err="1" smtClean="0">
                <a:solidFill>
                  <a:schemeClr val="tx1">
                    <a:lumMod val="75000"/>
                  </a:schemeClr>
                </a:solidFill>
                <a:latin typeface="Calibri" pitchFamily="34" charset="0"/>
                <a:cs typeface="Calibri" pitchFamily="34" charset="0"/>
              </a:rPr>
              <a:t>OpenCV</a:t>
            </a:r>
            <a:r>
              <a:rPr lang="en-SG" sz="1300" b="1" dirty="0" smtClean="0">
                <a:solidFill>
                  <a:schemeClr val="tx1">
                    <a:lumMod val="75000"/>
                  </a:schemeClr>
                </a:solidFill>
                <a:latin typeface="Calibri" pitchFamily="34" charset="0"/>
                <a:cs typeface="Calibri" pitchFamily="34" charset="0"/>
              </a:rPr>
              <a:t> allows 8 built-in tracking algorithms that uses appearance model which is actually is a classifier that is trained in an online manner. The algorithms are </a:t>
            </a:r>
            <a:r>
              <a:rPr lang="en-SG" sz="1300" b="1" dirty="0" smtClean="0">
                <a:solidFill>
                  <a:schemeClr val="tx1">
                    <a:lumMod val="75000"/>
                  </a:schemeClr>
                </a:solidFill>
                <a:latin typeface="Calibri" pitchFamily="34" charset="0"/>
                <a:cs typeface="Calibri" pitchFamily="34" charset="0"/>
              </a:rPr>
              <a:t>– Boosting00, </a:t>
            </a:r>
            <a:r>
              <a:rPr lang="en-SG" sz="1300" b="1" dirty="0" smtClean="0">
                <a:solidFill>
                  <a:schemeClr val="tx1">
                    <a:lumMod val="75000"/>
                  </a:schemeClr>
                </a:solidFill>
                <a:latin typeface="Calibri" pitchFamily="34" charset="0"/>
                <a:cs typeface="Calibri" pitchFamily="34" charset="0"/>
              </a:rPr>
              <a:t>MIL, KCF, TLD, </a:t>
            </a:r>
            <a:r>
              <a:rPr lang="en-SG" sz="1300" b="1" dirty="0" err="1" smtClean="0">
                <a:solidFill>
                  <a:schemeClr val="tx1">
                    <a:lumMod val="75000"/>
                  </a:schemeClr>
                </a:solidFill>
                <a:latin typeface="Calibri" pitchFamily="34" charset="0"/>
                <a:cs typeface="Calibri" pitchFamily="34" charset="0"/>
              </a:rPr>
              <a:t>Medianflow</a:t>
            </a:r>
            <a:r>
              <a:rPr lang="en-SG" sz="1300" b="1" dirty="0" smtClean="0">
                <a:solidFill>
                  <a:schemeClr val="tx1">
                    <a:lumMod val="75000"/>
                  </a:schemeClr>
                </a:solidFill>
                <a:latin typeface="Calibri" pitchFamily="34" charset="0"/>
                <a:cs typeface="Calibri" pitchFamily="34" charset="0"/>
              </a:rPr>
              <a:t>, </a:t>
            </a:r>
            <a:r>
              <a:rPr lang="en-SG" sz="1300" b="1" dirty="0" smtClean="0">
                <a:solidFill>
                  <a:schemeClr val="tx1">
                    <a:lumMod val="75000"/>
                  </a:schemeClr>
                </a:solidFill>
                <a:latin typeface="Calibri" pitchFamily="34" charset="0"/>
                <a:cs typeface="Calibri" pitchFamily="34" charset="0"/>
              </a:rPr>
              <a:t>GOTURN, MOSSE or CSRT. </a:t>
            </a:r>
            <a:endParaRPr lang="en-SG" sz="1300" b="1" dirty="0" smtClean="0">
              <a:solidFill>
                <a:schemeClr val="tx1">
                  <a:lumMod val="75000"/>
                </a:schemeClr>
              </a:solidFill>
              <a:latin typeface="Calibri" pitchFamily="34" charset="0"/>
              <a:cs typeface="Calibri" pitchFamily="34" charset="0"/>
            </a:endParaRPr>
          </a:p>
          <a:p>
            <a:pPr lvl="0"/>
            <a:r>
              <a:rPr kumimoji="0" lang="en-US" sz="1300" b="1" i="0" u="none" strike="noStrike" kern="0" cap="none" spc="0" normalizeH="0" baseline="0" noProof="0" dirty="0" smtClean="0">
                <a:ln>
                  <a:noFill/>
                </a:ln>
                <a:solidFill>
                  <a:schemeClr val="tx1">
                    <a:lumMod val="75000"/>
                  </a:schemeClr>
                </a:solidFill>
                <a:effectLst/>
                <a:uLnTx/>
                <a:uFillTx/>
                <a:latin typeface="Calibri" pitchFamily="34" charset="0"/>
                <a:cs typeface="Calibri" pitchFamily="34" charset="0"/>
                <a:sym typeface="Arial"/>
              </a:rPr>
              <a:t>Among</a:t>
            </a:r>
            <a:r>
              <a:rPr kumimoji="0" lang="en-US" sz="1300" b="1" i="0" u="none" strike="noStrike" kern="0" cap="none" spc="0" normalizeH="0" noProof="0" dirty="0" smtClean="0">
                <a:ln>
                  <a:noFill/>
                </a:ln>
                <a:solidFill>
                  <a:schemeClr val="tx1">
                    <a:lumMod val="75000"/>
                  </a:schemeClr>
                </a:solidFill>
                <a:effectLst/>
                <a:uLnTx/>
                <a:uFillTx/>
                <a:latin typeface="Calibri" pitchFamily="34" charset="0"/>
                <a:cs typeface="Calibri" pitchFamily="34" charset="0"/>
                <a:sym typeface="Arial"/>
              </a:rPr>
              <a:t> we used TLD algorithm for our project.</a:t>
            </a:r>
            <a:endParaRPr kumimoji="0" lang="en-US" sz="1300" b="1" i="0" u="none" strike="noStrike" kern="0" cap="none" spc="0" normalizeH="0" baseline="0" noProof="0" dirty="0" smtClean="0">
              <a:ln>
                <a:noFill/>
              </a:ln>
              <a:solidFill>
                <a:schemeClr val="tx1">
                  <a:lumMod val="75000"/>
                </a:schemeClr>
              </a:solidFill>
              <a:effectLst/>
              <a:uLnTx/>
              <a:uFillTx/>
              <a:latin typeface="Calibri" pitchFamily="34" charset="0"/>
              <a:cs typeface="Calibri" pitchFamily="34" charset="0"/>
              <a:sym typeface="Arial"/>
            </a:endParaRP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chemeClr val="tx1">
                  <a:lumMod val="75000"/>
                </a:schemeClr>
              </a:solidFill>
              <a:effectLst/>
              <a:uLnTx/>
              <a:uFillTx/>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9" name="TextBox 8"/>
          <p:cNvSpPr txBox="1"/>
          <p:nvPr/>
        </p:nvSpPr>
        <p:spPr>
          <a:xfrm>
            <a:off x="838200" y="1581150"/>
            <a:ext cx="6400800" cy="1200329"/>
          </a:xfrm>
          <a:prstGeom prst="rect">
            <a:avLst/>
          </a:prstGeom>
          <a:noFill/>
        </p:spPr>
        <p:txBody>
          <a:bodyPr wrap="square" numCol="1" spcCol="548640" rtlCol="0" anchor="ctr">
            <a:spAutoFit/>
          </a:bodyPr>
          <a:lstStyle/>
          <a:p>
            <a:r>
              <a:rPr lang="en-SG" sz="1800" b="1" u="sng" dirty="0" smtClean="0">
                <a:solidFill>
                  <a:schemeClr val="bg1"/>
                </a:solidFill>
                <a:latin typeface="Calibri" pitchFamily="34" charset="0"/>
                <a:cs typeface="Calibri" pitchFamily="34" charset="0"/>
              </a:rPr>
              <a:t>STEP 1:</a:t>
            </a:r>
            <a:r>
              <a:rPr lang="en-SG" sz="1800" b="1" dirty="0" smtClean="0">
                <a:solidFill>
                  <a:schemeClr val="bg1"/>
                </a:solidFill>
                <a:latin typeface="Calibri" pitchFamily="34" charset="0"/>
                <a:cs typeface="Calibri" pitchFamily="34" charset="0"/>
              </a:rPr>
              <a:t>The whole frame is divided into sub-windows . Then, it detects the targets resembling those in target feature. It selects those who matches the target  feature as positive windows and others as negative windows.</a:t>
            </a:r>
          </a:p>
        </p:txBody>
      </p:sp>
      <p:pic>
        <p:nvPicPr>
          <p:cNvPr id="4" name="Picture 3" descr="Block Diagram.png"/>
          <p:cNvPicPr>
            <a:picLocks noChangeAspect="1"/>
          </p:cNvPicPr>
          <p:nvPr/>
        </p:nvPicPr>
        <p:blipFill>
          <a:blip r:embed="rId3"/>
          <a:stretch>
            <a:fillRect/>
          </a:stretch>
        </p:blipFill>
        <p:spPr>
          <a:xfrm>
            <a:off x="2133600" y="3181350"/>
            <a:ext cx="4492142" cy="1343070"/>
          </a:xfrm>
          <a:prstGeom prst="rect">
            <a:avLst/>
          </a:prstGeom>
          <a:ln w="88900" cap="sq" cmpd="thickThin">
            <a:solidFill>
              <a:srgbClr val="000000"/>
            </a:solidFill>
            <a:prstDash val="solid"/>
            <a:miter lim="800000"/>
          </a:ln>
          <a:effectLst>
            <a:innerShdw blurRad="76200">
              <a:srgbClr val="000000"/>
            </a:innerShdw>
          </a:effectLst>
        </p:spPr>
      </p:pic>
      <p:sp>
        <p:nvSpPr>
          <p:cNvPr id="5" name="TextBox 4"/>
          <p:cNvSpPr txBox="1"/>
          <p:nvPr/>
        </p:nvSpPr>
        <p:spPr>
          <a:xfrm>
            <a:off x="1676400" y="819150"/>
            <a:ext cx="5486400" cy="584775"/>
          </a:xfrm>
          <a:prstGeom prst="rect">
            <a:avLst/>
          </a:prstGeom>
          <a:noFill/>
        </p:spPr>
        <p:txBody>
          <a:bodyPr wrap="square" rtlCol="0">
            <a:spAutoFit/>
          </a:bodyPr>
          <a:lstStyle/>
          <a:p>
            <a:pPr algn="ctr"/>
            <a:r>
              <a:rPr lang="en-US" sz="3200" b="1" dirty="0" smtClean="0">
                <a:solidFill>
                  <a:schemeClr val="bg1"/>
                </a:solidFill>
                <a:latin typeface="Montserrat ExtraBold" charset="0"/>
              </a:rPr>
              <a:t>TLD Tracking Algorithm</a:t>
            </a:r>
            <a:endParaRPr lang="en-US" sz="3200" b="1" dirty="0">
              <a:solidFill>
                <a:schemeClr val="bg1"/>
              </a:solidFill>
              <a:latin typeface="Montserrat ExtraBold"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412" name="Google Shape;412;p4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19" name="TextBox 18"/>
          <p:cNvSpPr txBox="1"/>
          <p:nvPr/>
        </p:nvSpPr>
        <p:spPr>
          <a:xfrm>
            <a:off x="990600" y="1428750"/>
            <a:ext cx="6324600" cy="1415772"/>
          </a:xfrm>
          <a:prstGeom prst="rect">
            <a:avLst/>
          </a:prstGeom>
          <a:noFill/>
        </p:spPr>
        <p:txBody>
          <a:bodyPr wrap="square" lIns="91440" rtlCol="0">
            <a:spAutoFit/>
          </a:bodyPr>
          <a:lstStyle/>
          <a:p>
            <a:pPr algn="just"/>
            <a:r>
              <a:rPr lang="en-SG" sz="1800" b="1" u="sng" dirty="0" smtClean="0">
                <a:solidFill>
                  <a:schemeClr val="bg1"/>
                </a:solidFill>
                <a:latin typeface="Calibri" pitchFamily="34" charset="0"/>
                <a:cs typeface="Calibri" pitchFamily="34" charset="0"/>
              </a:rPr>
              <a:t>STEP 2:</a:t>
            </a:r>
            <a:r>
              <a:rPr lang="en-SG" sz="1800" b="1" dirty="0" smtClean="0">
                <a:solidFill>
                  <a:schemeClr val="bg1"/>
                </a:solidFill>
                <a:latin typeface="Calibri" pitchFamily="34" charset="0"/>
                <a:cs typeface="Calibri" pitchFamily="34" charset="0"/>
              </a:rPr>
              <a:t>Using </a:t>
            </a:r>
            <a:r>
              <a:rPr lang="en-US" sz="1800" b="1" dirty="0" smtClean="0">
                <a:solidFill>
                  <a:schemeClr val="bg1"/>
                </a:solidFill>
                <a:latin typeface="Calibri" pitchFamily="34" charset="0"/>
                <a:cs typeface="Calibri" pitchFamily="34" charset="0"/>
              </a:rPr>
              <a:t>the Naive </a:t>
            </a:r>
            <a:r>
              <a:rPr lang="en-US" sz="1800" b="1" dirty="0" err="1" smtClean="0">
                <a:solidFill>
                  <a:schemeClr val="bg1"/>
                </a:solidFill>
                <a:latin typeface="Calibri" pitchFamily="34" charset="0"/>
                <a:cs typeface="Calibri" pitchFamily="34" charset="0"/>
              </a:rPr>
              <a:t>Bayes</a:t>
            </a:r>
            <a:r>
              <a:rPr lang="en-US" sz="1800" b="1" dirty="0" smtClean="0">
                <a:solidFill>
                  <a:schemeClr val="bg1"/>
                </a:solidFill>
                <a:latin typeface="Calibri" pitchFamily="34" charset="0"/>
                <a:cs typeface="Calibri" pitchFamily="34" charset="0"/>
              </a:rPr>
              <a:t> classifier, the window with the highest classification score is  regarded as the target window. This achieves the target tracking from the t frame to the t+1 frame.     </a:t>
            </a:r>
          </a:p>
          <a:p>
            <a:endParaRPr lang="en-US" dirty="0"/>
          </a:p>
        </p:txBody>
      </p:sp>
      <p:pic>
        <p:nvPicPr>
          <p:cNvPr id="20" name="Picture 19" descr="Block Diagram(1).png"/>
          <p:cNvPicPr>
            <a:picLocks noChangeAspect="1"/>
          </p:cNvPicPr>
          <p:nvPr/>
        </p:nvPicPr>
        <p:blipFill>
          <a:blip r:embed="rId3"/>
          <a:stretch>
            <a:fillRect/>
          </a:stretch>
        </p:blipFill>
        <p:spPr>
          <a:xfrm>
            <a:off x="1371600" y="2800350"/>
            <a:ext cx="5715000" cy="1788445"/>
          </a:xfrm>
          <a:prstGeom prst="rect">
            <a:avLst/>
          </a:prstGeom>
          <a:ln w="88900" cap="sq" cmpd="thickThin">
            <a:solidFill>
              <a:srgbClr val="000000"/>
            </a:solidFill>
            <a:prstDash val="solid"/>
            <a:miter lim="800000"/>
          </a:ln>
          <a:effectLst>
            <a:innerShdw blurRad="76200">
              <a:srgbClr val="000000"/>
            </a:innerShdw>
          </a:effectLst>
        </p:spPr>
      </p:pic>
      <p:sp>
        <p:nvSpPr>
          <p:cNvPr id="21" name="TextBox 20"/>
          <p:cNvSpPr txBox="1"/>
          <p:nvPr/>
        </p:nvSpPr>
        <p:spPr>
          <a:xfrm>
            <a:off x="1752600" y="742950"/>
            <a:ext cx="5486400" cy="584775"/>
          </a:xfrm>
          <a:prstGeom prst="rect">
            <a:avLst/>
          </a:prstGeom>
          <a:noFill/>
        </p:spPr>
        <p:txBody>
          <a:bodyPr wrap="square" rtlCol="0">
            <a:spAutoFit/>
          </a:bodyPr>
          <a:lstStyle/>
          <a:p>
            <a:pPr algn="ctr"/>
            <a:r>
              <a:rPr lang="en-US" sz="3200" b="1" dirty="0" smtClean="0">
                <a:solidFill>
                  <a:schemeClr val="bg1"/>
                </a:solidFill>
                <a:latin typeface="Montserrat ExtraBold" charset="0"/>
              </a:rPr>
              <a:t>TLD Tracking Algorithm</a:t>
            </a:r>
            <a:endParaRPr lang="en-US" sz="3200" b="1" dirty="0">
              <a:solidFill>
                <a:schemeClr val="bg1"/>
              </a:solidFill>
              <a:latin typeface="Montserrat ExtraBold"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2169925" y="1811950"/>
            <a:ext cx="48042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REGULATING MOTOR ROTATION</a:t>
            </a:r>
            <a:endParaRPr dirty="0"/>
          </a:p>
        </p:txBody>
      </p:sp>
      <p:sp>
        <p:nvSpPr>
          <p:cNvPr id="85" name="Google Shape;85;p16"/>
          <p:cNvSpPr txBox="1">
            <a:spLocks noGrp="1"/>
          </p:cNvSpPr>
          <p:nvPr>
            <p:ph type="subTitle" idx="1"/>
          </p:nvPr>
        </p:nvSpPr>
        <p:spPr>
          <a:xfrm>
            <a:off x="2169925" y="2840052"/>
            <a:ext cx="4804200" cy="784800"/>
          </a:xfrm>
          <a:prstGeom prst="rect">
            <a:avLst/>
          </a:prstGeom>
        </p:spPr>
        <p:txBody>
          <a:bodyPr spcFirstLastPara="1" wrap="square" lIns="0" tIns="0" rIns="0" bIns="0" anchor="ctr" anchorCtr="0">
            <a:noAutofit/>
          </a:bodyPr>
          <a:lstStyle/>
          <a:p>
            <a:pPr marL="0" lvl="0" indent="0" algn="ctr" rtl="0">
              <a:spcBef>
                <a:spcPts val="0"/>
              </a:spcBef>
              <a:spcAft>
                <a:spcPts val="1000"/>
              </a:spcAft>
              <a:buNone/>
            </a:pP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Google Shape;154;p24"/>
          <p:cNvCxnSpPr/>
          <p:nvPr/>
        </p:nvCxnSpPr>
        <p:spPr>
          <a:xfrm rot="10800000">
            <a:off x="3810000" y="3486150"/>
            <a:ext cx="0" cy="500754"/>
          </a:xfrm>
          <a:prstGeom prst="straightConnector1">
            <a:avLst/>
          </a:prstGeom>
          <a:noFill/>
          <a:ln w="19050" cap="flat" cmpd="sng">
            <a:solidFill>
              <a:srgbClr val="666666"/>
            </a:solidFill>
            <a:prstDash val="solid"/>
            <a:round/>
            <a:headEnd type="oval" w="med" len="med"/>
            <a:tailEnd type="none" w="sm" len="sm"/>
          </a:ln>
        </p:spPr>
      </p:cxnSp>
      <p:cxnSp>
        <p:nvCxnSpPr>
          <p:cNvPr id="24" name="Google Shape;154;p24"/>
          <p:cNvCxnSpPr/>
          <p:nvPr/>
        </p:nvCxnSpPr>
        <p:spPr>
          <a:xfrm rot="10800000">
            <a:off x="1066800" y="3486150"/>
            <a:ext cx="0" cy="500754"/>
          </a:xfrm>
          <a:prstGeom prst="straightConnector1">
            <a:avLst/>
          </a:prstGeom>
          <a:noFill/>
          <a:ln w="19050" cap="flat" cmpd="sng">
            <a:solidFill>
              <a:srgbClr val="666666"/>
            </a:solidFill>
            <a:prstDash val="solid"/>
            <a:round/>
            <a:headEnd type="oval" w="med" len="med"/>
            <a:tailEnd type="none" w="sm" len="sm"/>
          </a:ln>
        </p:spPr>
      </p:cxnSp>
      <p:pic>
        <p:nvPicPr>
          <p:cNvPr id="10" name="Picture 9" descr="Lily-Collins-flim.jpg"/>
          <p:cNvPicPr>
            <a:picLocks noChangeAspect="1"/>
          </p:cNvPicPr>
          <p:nvPr/>
        </p:nvPicPr>
        <p:blipFill>
          <a:blip r:embed="rId2"/>
          <a:stretch>
            <a:fillRect/>
          </a:stretch>
        </p:blipFill>
        <p:spPr>
          <a:xfrm>
            <a:off x="533400" y="1504950"/>
            <a:ext cx="3793067"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Connector 6"/>
          <p:cNvCxnSpPr/>
          <p:nvPr/>
        </p:nvCxnSpPr>
        <p:spPr>
          <a:xfrm>
            <a:off x="1066800" y="1504950"/>
            <a:ext cx="0" cy="2133600"/>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8" name="Straight Connector 7"/>
          <p:cNvCxnSpPr/>
          <p:nvPr/>
        </p:nvCxnSpPr>
        <p:spPr>
          <a:xfrm>
            <a:off x="3810000" y="1504950"/>
            <a:ext cx="0" cy="2133600"/>
          </a:xfrm>
          <a:prstGeom prst="line">
            <a:avLst/>
          </a:prstGeom>
          <a:ln/>
        </p:spPr>
        <p:style>
          <a:lnRef idx="3">
            <a:schemeClr val="accent5"/>
          </a:lnRef>
          <a:fillRef idx="0">
            <a:schemeClr val="accent5"/>
          </a:fillRef>
          <a:effectRef idx="2">
            <a:schemeClr val="accent5"/>
          </a:effectRef>
          <a:fontRef idx="minor">
            <a:schemeClr val="tx1"/>
          </a:fontRef>
        </p:style>
      </p:cxnSp>
      <p:sp>
        <p:nvSpPr>
          <p:cNvPr id="16" name="Text Placeholder 15"/>
          <p:cNvSpPr>
            <a:spLocks noGrp="1"/>
          </p:cNvSpPr>
          <p:nvPr>
            <p:ph type="body" idx="1"/>
          </p:nvPr>
        </p:nvSpPr>
        <p:spPr>
          <a:xfrm>
            <a:off x="5029200" y="895350"/>
            <a:ext cx="3266100" cy="2964300"/>
          </a:xfrm>
        </p:spPr>
        <p:txBody>
          <a:bodyPr/>
          <a:lstStyle/>
          <a:p>
            <a:r>
              <a:rPr lang="en-US" sz="1500" dirty="0" smtClean="0">
                <a:latin typeface="Calibri" pitchFamily="34" charset="0"/>
                <a:cs typeface="Calibri" pitchFamily="34" charset="0"/>
              </a:rPr>
              <a:t>The motor continuously strives to keep the requested face at the center of the image</a:t>
            </a:r>
          </a:p>
          <a:p>
            <a:r>
              <a:rPr lang="en-US" sz="1500" dirty="0" smtClean="0">
                <a:latin typeface="Calibri" pitchFamily="34" charset="0"/>
                <a:cs typeface="Calibri" pitchFamily="34" charset="0"/>
              </a:rPr>
              <a:t>A horizontal boundary for the frames is predefined</a:t>
            </a:r>
          </a:p>
          <a:p>
            <a:r>
              <a:rPr lang="en-US" sz="1500" dirty="0" smtClean="0">
                <a:latin typeface="Calibri" pitchFamily="34" charset="0"/>
                <a:cs typeface="Calibri" pitchFamily="34" charset="0"/>
              </a:rPr>
              <a:t>The TLD tracker continuously informs the pi about the location of the requested face.</a:t>
            </a:r>
          </a:p>
          <a:p>
            <a:r>
              <a:rPr lang="en-US" sz="1500" dirty="0" smtClean="0">
                <a:latin typeface="Calibri" pitchFamily="34" charset="0"/>
                <a:cs typeface="Calibri" pitchFamily="34" charset="0"/>
              </a:rPr>
              <a:t>This location determines the </a:t>
            </a:r>
            <a:r>
              <a:rPr lang="en-US" sz="1500" dirty="0" err="1" smtClean="0">
                <a:latin typeface="Calibri" pitchFamily="34" charset="0"/>
                <a:cs typeface="Calibri" pitchFamily="34" charset="0"/>
              </a:rPr>
              <a:t>magtitude</a:t>
            </a:r>
            <a:r>
              <a:rPr lang="en-US" sz="1500" dirty="0" smtClean="0">
                <a:latin typeface="Calibri" pitchFamily="34" charset="0"/>
                <a:cs typeface="Calibri" pitchFamily="34" charset="0"/>
              </a:rPr>
              <a:t> and direction of the rotation of the motor</a:t>
            </a:r>
            <a:endParaRPr lang="en-US" sz="1500" dirty="0">
              <a:latin typeface="Calibri" pitchFamily="34" charset="0"/>
              <a:cs typeface="Calibri" pitchFamily="34" charset="0"/>
            </a:endParaRPr>
          </a:p>
        </p:txBody>
      </p:sp>
      <p:sp>
        <p:nvSpPr>
          <p:cNvPr id="21" name="TextBox 20"/>
          <p:cNvSpPr txBox="1"/>
          <p:nvPr/>
        </p:nvSpPr>
        <p:spPr>
          <a:xfrm>
            <a:off x="533400" y="4019550"/>
            <a:ext cx="1082348" cy="276999"/>
          </a:xfrm>
          <a:prstGeom prst="rect">
            <a:avLst/>
          </a:prstGeom>
          <a:noFill/>
        </p:spPr>
        <p:txBody>
          <a:bodyPr wrap="none" rtlCol="0">
            <a:spAutoFit/>
          </a:bodyPr>
          <a:lstStyle/>
          <a:p>
            <a:r>
              <a:rPr lang="en-US" sz="1200" b="1" dirty="0" smtClean="0">
                <a:solidFill>
                  <a:schemeClr val="bg2">
                    <a:lumMod val="75000"/>
                  </a:schemeClr>
                </a:solidFill>
                <a:latin typeface="Calibri" pitchFamily="34" charset="0"/>
                <a:cs typeface="Calibri" pitchFamily="34" charset="0"/>
              </a:rPr>
              <a:t>Left boundary</a:t>
            </a:r>
            <a:endParaRPr lang="en-US" sz="1200" b="1" dirty="0">
              <a:solidFill>
                <a:schemeClr val="bg2">
                  <a:lumMod val="75000"/>
                </a:schemeClr>
              </a:solidFill>
              <a:latin typeface="Calibri" pitchFamily="34" charset="0"/>
              <a:cs typeface="Calibri" pitchFamily="34" charset="0"/>
            </a:endParaRPr>
          </a:p>
        </p:txBody>
      </p:sp>
      <p:sp>
        <p:nvSpPr>
          <p:cNvPr id="22" name="TextBox 21"/>
          <p:cNvSpPr txBox="1"/>
          <p:nvPr/>
        </p:nvSpPr>
        <p:spPr>
          <a:xfrm>
            <a:off x="3200400" y="4019550"/>
            <a:ext cx="1173719" cy="276999"/>
          </a:xfrm>
          <a:prstGeom prst="rect">
            <a:avLst/>
          </a:prstGeom>
          <a:noFill/>
        </p:spPr>
        <p:txBody>
          <a:bodyPr wrap="square" rtlCol="0">
            <a:spAutoFit/>
          </a:bodyPr>
          <a:lstStyle/>
          <a:p>
            <a:r>
              <a:rPr lang="en-US" sz="1200" b="1" dirty="0" smtClean="0">
                <a:solidFill>
                  <a:schemeClr val="bg2">
                    <a:lumMod val="75000"/>
                  </a:schemeClr>
                </a:solidFill>
                <a:latin typeface="Calibri" pitchFamily="34" charset="0"/>
                <a:cs typeface="Calibri" pitchFamily="34" charset="0"/>
              </a:rPr>
              <a:t>Right boundary</a:t>
            </a:r>
            <a:endParaRPr lang="en-US" sz="1200" b="1" dirty="0">
              <a:solidFill>
                <a:schemeClr val="bg2">
                  <a:lumMod val="75000"/>
                </a:schemeClr>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MOTOR ROTATION</a:t>
            </a:r>
            <a:endParaRPr dirty="0"/>
          </a:p>
        </p:txBody>
      </p:sp>
      <p:sp>
        <p:nvSpPr>
          <p:cNvPr id="145" name="Google Shape;145;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
        <p:nvSpPr>
          <p:cNvPr id="146" name="Google Shape;146;p24"/>
          <p:cNvSpPr/>
          <p:nvPr/>
        </p:nvSpPr>
        <p:spPr>
          <a:xfrm>
            <a:off x="4835984" y="858921"/>
            <a:ext cx="2540100" cy="2540100"/>
          </a:xfrm>
          <a:prstGeom prst="donut">
            <a:avLst>
              <a:gd name="adj" fmla="val 160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47;p24"/>
          <p:cNvGrpSpPr/>
          <p:nvPr/>
        </p:nvGrpSpPr>
        <p:grpSpPr>
          <a:xfrm>
            <a:off x="3219320" y="1008303"/>
            <a:ext cx="1931633" cy="1256626"/>
            <a:chOff x="1680836" y="1315124"/>
            <a:chExt cx="1931633" cy="1028026"/>
          </a:xfrm>
        </p:grpSpPr>
        <p:cxnSp>
          <p:nvCxnSpPr>
            <p:cNvPr id="148" name="Google Shape;148;p24"/>
            <p:cNvCxnSpPr/>
            <p:nvPr/>
          </p:nvCxnSpPr>
          <p:spPr>
            <a:xfrm>
              <a:off x="3178969" y="1638300"/>
              <a:ext cx="433500" cy="252300"/>
            </a:xfrm>
            <a:prstGeom prst="straightConnector1">
              <a:avLst/>
            </a:prstGeom>
            <a:noFill/>
            <a:ln w="19050" cap="flat" cmpd="sng">
              <a:solidFill>
                <a:srgbClr val="999999"/>
              </a:solidFill>
              <a:prstDash val="solid"/>
              <a:round/>
              <a:headEnd type="oval" w="med" len="med"/>
              <a:tailEnd type="none" w="sm" len="sm"/>
            </a:ln>
          </p:spPr>
        </p:cxnSp>
        <p:sp>
          <p:nvSpPr>
            <p:cNvPr id="149" name="Google Shape;149;p24"/>
            <p:cNvSpPr txBox="1"/>
            <p:nvPr/>
          </p:nvSpPr>
          <p:spPr>
            <a:xfrm>
              <a:off x="1680836" y="1315124"/>
              <a:ext cx="1495200" cy="1028026"/>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800" dirty="0" smtClean="0">
                  <a:solidFill>
                    <a:schemeClr val="dk1"/>
                  </a:solidFill>
                  <a:latin typeface="Montserrat Light"/>
                  <a:ea typeface="Montserrat Light"/>
                  <a:cs typeface="Montserrat Light"/>
                  <a:sym typeface="Montserrat Light"/>
                </a:rPr>
                <a:t>STEP 3</a:t>
              </a:r>
              <a:endParaRPr sz="800" dirty="0">
                <a:solidFill>
                  <a:schemeClr val="dk1"/>
                </a:solidFill>
                <a:latin typeface="Montserrat Light"/>
                <a:ea typeface="Montserrat Light"/>
                <a:cs typeface="Montserrat Light"/>
                <a:sym typeface="Montserrat Light"/>
              </a:endParaRPr>
            </a:p>
            <a:p>
              <a:pPr marL="0" lvl="0" indent="0" algn="r" rtl="0">
                <a:lnSpc>
                  <a:spcPct val="115000"/>
                </a:lnSpc>
                <a:spcBef>
                  <a:spcPts val="0"/>
                </a:spcBef>
                <a:spcAft>
                  <a:spcPts val="0"/>
                </a:spcAft>
                <a:buNone/>
              </a:pPr>
              <a:endParaRPr sz="600" dirty="0">
                <a:solidFill>
                  <a:schemeClr val="dk1"/>
                </a:solidFill>
                <a:latin typeface="Montserrat Light"/>
                <a:ea typeface="Montserrat Light"/>
                <a:cs typeface="Montserrat Light"/>
                <a:sym typeface="Montserrat Light"/>
              </a:endParaRPr>
            </a:p>
            <a:p>
              <a:pPr marL="0" lvl="0" indent="0" algn="r" rtl="0">
                <a:lnSpc>
                  <a:spcPct val="115000"/>
                </a:lnSpc>
                <a:spcBef>
                  <a:spcPts val="0"/>
                </a:spcBef>
                <a:spcAft>
                  <a:spcPts val="0"/>
                </a:spcAft>
                <a:buNone/>
              </a:pPr>
              <a:r>
                <a:rPr lang="en-US" sz="800" dirty="0" err="1" smtClean="0">
                  <a:solidFill>
                    <a:schemeClr val="dk1"/>
                  </a:solidFill>
                  <a:latin typeface="Montserrat Light"/>
                  <a:ea typeface="Montserrat Light"/>
                  <a:cs typeface="Montserrat Light"/>
                  <a:sym typeface="Montserrat Light"/>
                </a:rPr>
                <a:t>i</a:t>
              </a:r>
              <a:r>
                <a:rPr lang="en" sz="800" dirty="0" smtClean="0">
                  <a:solidFill>
                    <a:schemeClr val="dk1"/>
                  </a:solidFill>
                  <a:latin typeface="Montserrat Light"/>
                  <a:ea typeface="Montserrat Light"/>
                  <a:cs typeface="Montserrat Light"/>
                  <a:sym typeface="Montserrat Light"/>
                </a:rPr>
                <a:t>f  the face has crossed the left limit, the motor turns left. If it has crossed the right limit the motor turns right for the calculated duration. Otherwise it remains stationary </a:t>
              </a:r>
              <a:endParaRPr sz="800" dirty="0">
                <a:solidFill>
                  <a:schemeClr val="dk1"/>
                </a:solidFill>
                <a:latin typeface="Montserrat Light"/>
                <a:ea typeface="Montserrat Light"/>
                <a:cs typeface="Montserrat Light"/>
                <a:sym typeface="Montserrat Light"/>
              </a:endParaRPr>
            </a:p>
          </p:txBody>
        </p:sp>
      </p:grpSp>
      <p:grpSp>
        <p:nvGrpSpPr>
          <p:cNvPr id="3" name="Google Shape;150;p24"/>
          <p:cNvGrpSpPr/>
          <p:nvPr/>
        </p:nvGrpSpPr>
        <p:grpSpPr>
          <a:xfrm>
            <a:off x="7055803" y="895350"/>
            <a:ext cx="1906997" cy="1030047"/>
            <a:chOff x="5517319" y="1202171"/>
            <a:chExt cx="1906997" cy="1030047"/>
          </a:xfrm>
        </p:grpSpPr>
        <p:cxnSp>
          <p:nvCxnSpPr>
            <p:cNvPr id="151" name="Google Shape;151;p24"/>
            <p:cNvCxnSpPr/>
            <p:nvPr/>
          </p:nvCxnSpPr>
          <p:spPr>
            <a:xfrm flipH="1">
              <a:off x="5517319" y="1638300"/>
              <a:ext cx="433500" cy="252300"/>
            </a:xfrm>
            <a:prstGeom prst="straightConnector1">
              <a:avLst/>
            </a:prstGeom>
            <a:noFill/>
            <a:ln w="19050" cap="flat" cmpd="sng">
              <a:solidFill>
                <a:srgbClr val="434343"/>
              </a:solidFill>
              <a:prstDash val="solid"/>
              <a:round/>
              <a:headEnd type="oval" w="med" len="med"/>
              <a:tailEnd type="none" w="sm" len="sm"/>
            </a:ln>
          </p:spPr>
        </p:cxnSp>
        <p:sp>
          <p:nvSpPr>
            <p:cNvPr id="152" name="Google Shape;152;p24"/>
            <p:cNvSpPr txBox="1"/>
            <p:nvPr/>
          </p:nvSpPr>
          <p:spPr>
            <a:xfrm>
              <a:off x="5929116" y="1202171"/>
              <a:ext cx="1495200" cy="103004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dirty="0" smtClean="0">
                  <a:solidFill>
                    <a:schemeClr val="dk1"/>
                  </a:solidFill>
                  <a:latin typeface="Montserrat Light"/>
                  <a:ea typeface="Montserrat Light"/>
                  <a:cs typeface="Montserrat Light"/>
                  <a:sym typeface="Montserrat Light"/>
                </a:rPr>
                <a:t>STEP 1</a:t>
              </a:r>
              <a:endParaRPr sz="800" dirty="0" smtClean="0">
                <a:solidFill>
                  <a:schemeClr val="dk1"/>
                </a:solidFill>
                <a:latin typeface="Montserrat Light"/>
                <a:ea typeface="Montserrat Light"/>
                <a:cs typeface="Montserrat Light"/>
                <a:sym typeface="Montserrat Light"/>
              </a:endParaRPr>
            </a:p>
            <a:p>
              <a:pPr marL="0" lvl="0" indent="0" algn="l" rtl="0">
                <a:lnSpc>
                  <a:spcPct val="115000"/>
                </a:lnSpc>
                <a:spcBef>
                  <a:spcPts val="0"/>
                </a:spcBef>
                <a:spcAft>
                  <a:spcPts val="0"/>
                </a:spcAft>
                <a:buNone/>
              </a:pPr>
              <a:endParaRPr sz="600" dirty="0">
                <a:solidFill>
                  <a:schemeClr val="dk1"/>
                </a:solidFill>
                <a:latin typeface="Montserrat Light"/>
                <a:ea typeface="Montserrat Light"/>
                <a:cs typeface="Montserrat Light"/>
                <a:sym typeface="Montserrat Light"/>
              </a:endParaRPr>
            </a:p>
            <a:p>
              <a:pPr marL="0" lvl="0" indent="0" algn="l" rtl="0">
                <a:lnSpc>
                  <a:spcPct val="115000"/>
                </a:lnSpc>
                <a:spcBef>
                  <a:spcPts val="0"/>
                </a:spcBef>
                <a:spcAft>
                  <a:spcPts val="0"/>
                </a:spcAft>
                <a:buNone/>
              </a:pPr>
              <a:r>
                <a:rPr lang="en-US" sz="800" dirty="0" smtClean="0">
                  <a:solidFill>
                    <a:schemeClr val="dk1"/>
                  </a:solidFill>
                  <a:latin typeface="Montserrat Light"/>
                  <a:ea typeface="Montserrat Light"/>
                  <a:cs typeface="Montserrat Light"/>
                  <a:sym typeface="Montserrat Light"/>
                </a:rPr>
                <a:t>The tracker function  locates the selected image in the frame and returns the X co-ordinate of the bounding box .</a:t>
              </a:r>
              <a:endParaRPr sz="800" dirty="0">
                <a:solidFill>
                  <a:schemeClr val="dk1"/>
                </a:solidFill>
                <a:latin typeface="Montserrat Light"/>
                <a:ea typeface="Montserrat Light"/>
                <a:cs typeface="Montserrat Light"/>
                <a:sym typeface="Montserrat Light"/>
              </a:endParaRPr>
            </a:p>
          </p:txBody>
        </p:sp>
      </p:grpSp>
      <p:grpSp>
        <p:nvGrpSpPr>
          <p:cNvPr id="4" name="Google Shape;153;p24"/>
          <p:cNvGrpSpPr/>
          <p:nvPr/>
        </p:nvGrpSpPr>
        <p:grpSpPr>
          <a:xfrm>
            <a:off x="5346710" y="3228318"/>
            <a:ext cx="1495200" cy="1172232"/>
            <a:chOff x="3808226" y="3535140"/>
            <a:chExt cx="1495200" cy="1077999"/>
          </a:xfrm>
        </p:grpSpPr>
        <p:cxnSp>
          <p:nvCxnSpPr>
            <p:cNvPr id="154" name="Google Shape;154;p24"/>
            <p:cNvCxnSpPr/>
            <p:nvPr/>
          </p:nvCxnSpPr>
          <p:spPr>
            <a:xfrm rot="10800000">
              <a:off x="4556399" y="3535140"/>
              <a:ext cx="0" cy="460500"/>
            </a:xfrm>
            <a:prstGeom prst="straightConnector1">
              <a:avLst/>
            </a:prstGeom>
            <a:noFill/>
            <a:ln w="19050" cap="flat" cmpd="sng">
              <a:solidFill>
                <a:srgbClr val="666666"/>
              </a:solidFill>
              <a:prstDash val="solid"/>
              <a:round/>
              <a:headEnd type="oval" w="med" len="med"/>
              <a:tailEnd type="none" w="sm" len="sm"/>
            </a:ln>
          </p:spPr>
        </p:cxnSp>
        <p:sp>
          <p:nvSpPr>
            <p:cNvPr id="155" name="Google Shape;155;p24"/>
            <p:cNvSpPr txBox="1"/>
            <p:nvPr/>
          </p:nvSpPr>
          <p:spPr>
            <a:xfrm>
              <a:off x="3808226" y="4009337"/>
              <a:ext cx="1495200" cy="60380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dirty="0" smtClean="0">
                  <a:solidFill>
                    <a:schemeClr val="dk1"/>
                  </a:solidFill>
                  <a:latin typeface="Montserrat Light"/>
                  <a:ea typeface="Montserrat Light"/>
                  <a:cs typeface="Montserrat Light"/>
                  <a:sym typeface="Montserrat Light"/>
                </a:rPr>
                <a:t>STEP </a:t>
              </a:r>
              <a:r>
                <a:rPr lang="en" sz="800" dirty="0">
                  <a:solidFill>
                    <a:schemeClr val="dk1"/>
                  </a:solidFill>
                  <a:latin typeface="Montserrat Light"/>
                  <a:ea typeface="Montserrat Light"/>
                  <a:cs typeface="Montserrat Light"/>
                  <a:sym typeface="Montserrat Light"/>
                </a:rPr>
                <a:t>2</a:t>
              </a:r>
              <a:endParaRPr sz="800" dirty="0">
                <a:solidFill>
                  <a:schemeClr val="dk1"/>
                </a:solidFill>
                <a:latin typeface="Montserrat Light"/>
                <a:ea typeface="Montserrat Light"/>
                <a:cs typeface="Montserrat Light"/>
                <a:sym typeface="Montserrat Light"/>
              </a:endParaRPr>
            </a:p>
            <a:p>
              <a:pPr marL="0" lvl="0" indent="0" algn="ctr" rtl="0">
                <a:lnSpc>
                  <a:spcPct val="115000"/>
                </a:lnSpc>
                <a:spcBef>
                  <a:spcPts val="0"/>
                </a:spcBef>
                <a:spcAft>
                  <a:spcPts val="0"/>
                </a:spcAft>
                <a:buNone/>
              </a:pPr>
              <a:endParaRPr sz="600" dirty="0">
                <a:solidFill>
                  <a:schemeClr val="dk1"/>
                </a:solidFill>
                <a:latin typeface="Montserrat Light"/>
                <a:ea typeface="Montserrat Light"/>
                <a:cs typeface="Montserrat Light"/>
                <a:sym typeface="Montserrat Light"/>
              </a:endParaRPr>
            </a:p>
            <a:p>
              <a:pPr marL="0" lvl="0" indent="0" algn="ctr" rtl="0">
                <a:lnSpc>
                  <a:spcPct val="115000"/>
                </a:lnSpc>
                <a:spcBef>
                  <a:spcPts val="0"/>
                </a:spcBef>
                <a:spcAft>
                  <a:spcPts val="0"/>
                </a:spcAft>
                <a:buNone/>
              </a:pPr>
              <a:r>
                <a:rPr lang="en" sz="800" dirty="0" smtClean="0">
                  <a:solidFill>
                    <a:schemeClr val="dk1"/>
                  </a:solidFill>
                  <a:latin typeface="Montserrat Light"/>
                  <a:ea typeface="Montserrat Light"/>
                  <a:cs typeface="Montserrat Light"/>
                  <a:sym typeface="Montserrat Light"/>
                </a:rPr>
                <a:t>The pi checks to see if the position of the selected face is within the pre-defined boundary region.  If not, it calculates the duration of rotation.</a:t>
              </a:r>
              <a:endParaRPr sz="800" dirty="0">
                <a:solidFill>
                  <a:schemeClr val="dk1"/>
                </a:solidFill>
                <a:latin typeface="Montserrat Light"/>
                <a:ea typeface="Montserrat Light"/>
                <a:cs typeface="Montserrat Light"/>
                <a:sym typeface="Montserrat Light"/>
              </a:endParaRPr>
            </a:p>
          </p:txBody>
        </p:sp>
      </p:grpSp>
      <p:sp>
        <p:nvSpPr>
          <p:cNvPr id="156" name="Google Shape;156;p24"/>
          <p:cNvSpPr txBox="1"/>
          <p:nvPr/>
        </p:nvSpPr>
        <p:spPr>
          <a:xfrm>
            <a:off x="5384268" y="1749639"/>
            <a:ext cx="1443600" cy="80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200" dirty="0" smtClean="0">
                <a:solidFill>
                  <a:schemeClr val="dk1"/>
                </a:solidFill>
                <a:latin typeface="Montserrat ExtraBold"/>
                <a:ea typeface="Montserrat ExtraBold"/>
                <a:cs typeface="Montserrat ExtraBold"/>
                <a:sym typeface="Montserrat ExtraBold"/>
              </a:rPr>
              <a:t>Position Setting Process</a:t>
            </a:r>
            <a:endParaRPr sz="1200" dirty="0">
              <a:solidFill>
                <a:schemeClr val="dk1"/>
              </a:solidFill>
              <a:latin typeface="Montserrat ExtraBold"/>
              <a:ea typeface="Montserrat ExtraBold"/>
              <a:cs typeface="Montserrat ExtraBold"/>
              <a:sym typeface="Montserrat ExtraBold"/>
            </a:endParaRPr>
          </a:p>
        </p:txBody>
      </p:sp>
      <p:sp>
        <p:nvSpPr>
          <p:cNvPr id="157" name="Google Shape;157;p24"/>
          <p:cNvSpPr/>
          <p:nvPr/>
        </p:nvSpPr>
        <p:spPr>
          <a:xfrm rot="1800047">
            <a:off x="4758327" y="779613"/>
            <a:ext cx="2690936" cy="2690936"/>
          </a:xfrm>
          <a:prstGeom prst="blockArc">
            <a:avLst>
              <a:gd name="adj1" fmla="val 14414370"/>
              <a:gd name="adj2" fmla="val 694"/>
              <a:gd name="adj3" fmla="val 9562"/>
            </a:avLst>
          </a:prstGeom>
          <a:solidFill>
            <a:srgbClr val="43434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rot="-1800047" flipH="1">
            <a:off x="4760440" y="779613"/>
            <a:ext cx="2690936" cy="2690936"/>
          </a:xfrm>
          <a:prstGeom prst="blockArc">
            <a:avLst>
              <a:gd name="adj1" fmla="val 14348563"/>
              <a:gd name="adj2" fmla="val 21472873"/>
              <a:gd name="adj3" fmla="val 9381"/>
            </a:avLst>
          </a:prstGeom>
          <a:solidFill>
            <a:srgbClr val="999999"/>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rot="-8100000">
            <a:off x="5921199" y="720572"/>
            <a:ext cx="363170" cy="363170"/>
          </a:xfrm>
          <a:prstGeom prst="rtTriangl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rot="-9000757" flipH="1">
            <a:off x="4759437" y="777987"/>
            <a:ext cx="2690226" cy="2690226"/>
          </a:xfrm>
          <a:prstGeom prst="blockArc">
            <a:avLst>
              <a:gd name="adj1" fmla="val 14316164"/>
              <a:gd name="adj2" fmla="val 21502663"/>
              <a:gd name="adj3" fmla="val 9415"/>
            </a:avLst>
          </a:prstGeom>
          <a:solidFill>
            <a:srgbClr val="666666"/>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rot="-1027861">
            <a:off x="7024358" y="2543011"/>
            <a:ext cx="312672" cy="312672"/>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rot="6359841">
            <a:off x="4854285" y="2540941"/>
            <a:ext cx="363580" cy="363580"/>
          </a:xfrm>
          <a:prstGeom prst="rtTriangle">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2169925" y="1811950"/>
            <a:ext cx="48042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L</a:t>
            </a:r>
            <a:r>
              <a:rPr lang="en-US" dirty="0" err="1" smtClean="0"/>
              <a:t>I</a:t>
            </a:r>
            <a:r>
              <a:rPr lang="en" dirty="0" smtClean="0"/>
              <a:t>VE STREAMING VIDEO TO SERVER</a:t>
            </a:r>
            <a:endParaRPr dirty="0"/>
          </a:p>
        </p:txBody>
      </p:sp>
      <p:sp>
        <p:nvSpPr>
          <p:cNvPr id="85" name="Google Shape;85;p16"/>
          <p:cNvSpPr txBox="1">
            <a:spLocks noGrp="1"/>
          </p:cNvSpPr>
          <p:nvPr>
            <p:ph type="subTitle" idx="1"/>
          </p:nvPr>
        </p:nvSpPr>
        <p:spPr>
          <a:xfrm>
            <a:off x="2169925" y="2840052"/>
            <a:ext cx="4804200" cy="784800"/>
          </a:xfrm>
          <a:prstGeom prst="rect">
            <a:avLst/>
          </a:prstGeom>
        </p:spPr>
        <p:txBody>
          <a:bodyPr spcFirstLastPara="1" wrap="square" lIns="0" tIns="0" rIns="0" bIns="0" anchor="ctr" anchorCtr="0">
            <a:noAutofit/>
          </a:bodyPr>
          <a:lstStyle/>
          <a:p>
            <a:pPr marL="0" lvl="0" indent="0" algn="ctr" rtl="0">
              <a:spcBef>
                <a:spcPts val="0"/>
              </a:spcBef>
              <a:spcAft>
                <a:spcPts val="1000"/>
              </a:spcAft>
              <a:buNone/>
            </a:pP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6" name="Text Placeholder 5"/>
          <p:cNvSpPr>
            <a:spLocks noGrp="1"/>
          </p:cNvSpPr>
          <p:nvPr>
            <p:ph type="body" idx="1"/>
          </p:nvPr>
        </p:nvSpPr>
        <p:spPr>
          <a:xfrm>
            <a:off x="3844325" y="805325"/>
            <a:ext cx="4385275" cy="3548100"/>
          </a:xfrm>
        </p:spPr>
        <p:txBody>
          <a:bodyPr/>
          <a:lstStyle/>
          <a:p>
            <a:pPr algn="just">
              <a:buFont typeface="Arial" pitchFamily="34" charset="0"/>
              <a:buChar char="•"/>
            </a:pPr>
            <a:r>
              <a:rPr lang="en-SG" sz="1300" b="1" dirty="0" smtClean="0">
                <a:solidFill>
                  <a:srgbClr val="002060"/>
                </a:solidFill>
                <a:latin typeface="Calibri Light" pitchFamily="34" charset="0"/>
                <a:cs typeface="Calibri Light" pitchFamily="34" charset="0"/>
              </a:rPr>
              <a:t>We used </a:t>
            </a:r>
            <a:r>
              <a:rPr lang="en-US" sz="1300" b="1" dirty="0" smtClean="0">
                <a:solidFill>
                  <a:srgbClr val="002060"/>
                </a:solidFill>
                <a:latin typeface="Calibri Light" pitchFamily="34" charset="0"/>
                <a:cs typeface="Calibri Light" pitchFamily="34" charset="0"/>
              </a:rPr>
              <a:t>Flask, a micro web framework for the Python programming language</a:t>
            </a:r>
            <a:r>
              <a:rPr lang="en-SG" sz="1300" b="1" dirty="0" smtClean="0">
                <a:solidFill>
                  <a:srgbClr val="002060"/>
                </a:solidFill>
                <a:latin typeface="Calibri Light" pitchFamily="34" charset="0"/>
                <a:cs typeface="Calibri Light" pitchFamily="34" charset="0"/>
              </a:rPr>
              <a:t> to video stream to web browser.</a:t>
            </a:r>
          </a:p>
          <a:p>
            <a:pPr algn="just">
              <a:buFont typeface="Arial" pitchFamily="34" charset="0"/>
              <a:buChar char="•"/>
            </a:pPr>
            <a:r>
              <a:rPr lang="en-SG" sz="1300" b="1" dirty="0" smtClean="0">
                <a:solidFill>
                  <a:srgbClr val="002060"/>
                </a:solidFill>
                <a:latin typeface="Calibri Light" pitchFamily="34" charset="0"/>
                <a:cs typeface="Calibri Light" pitchFamily="34" charset="0"/>
              </a:rPr>
              <a:t>First we encode the frame as a JPEG image then </a:t>
            </a:r>
            <a:r>
              <a:rPr lang="en-US" sz="1300" b="1" dirty="0" smtClean="0">
                <a:solidFill>
                  <a:srgbClr val="002060"/>
                </a:solidFill>
                <a:latin typeface="Calibri Light" pitchFamily="34" charset="0"/>
                <a:cs typeface="Calibri Light" pitchFamily="34" charset="0"/>
              </a:rPr>
              <a:t>serve the encoded JPEG frame as a byte array that can be consumed by a web browser.</a:t>
            </a:r>
          </a:p>
          <a:p>
            <a:pPr algn="just">
              <a:buFont typeface="Arial" pitchFamily="34" charset="0"/>
              <a:buChar char="•"/>
            </a:pPr>
            <a:r>
              <a:rPr lang="en-SG" sz="1300" b="1" dirty="0" smtClean="0">
                <a:solidFill>
                  <a:srgbClr val="002060"/>
                </a:solidFill>
                <a:latin typeface="Calibri Light" pitchFamily="34" charset="0"/>
                <a:cs typeface="Calibri Light" pitchFamily="34" charset="0"/>
              </a:rPr>
              <a:t>To launch the flask we need 3 parameters : </a:t>
            </a:r>
            <a:r>
              <a:rPr lang="en-SG" sz="1300" b="1" dirty="0" err="1" smtClean="0">
                <a:solidFill>
                  <a:srgbClr val="002060"/>
                </a:solidFill>
                <a:latin typeface="Calibri Light" pitchFamily="34" charset="0"/>
                <a:cs typeface="Calibri Light" pitchFamily="34" charset="0"/>
              </a:rPr>
              <a:t>ip</a:t>
            </a:r>
            <a:r>
              <a:rPr lang="en-SG" sz="1300" b="1" dirty="0" smtClean="0">
                <a:solidFill>
                  <a:srgbClr val="002060"/>
                </a:solidFill>
                <a:latin typeface="Calibri Light" pitchFamily="34" charset="0"/>
                <a:cs typeface="Calibri Light" pitchFamily="34" charset="0"/>
              </a:rPr>
              <a:t> address where we are launching our python program , port number  where Flash will run  and frame count to build background model before detecting.</a:t>
            </a:r>
            <a:endParaRPr lang="en-US" sz="1300" b="1" dirty="0" smtClean="0">
              <a:solidFill>
                <a:srgbClr val="002060"/>
              </a:solidFill>
              <a:latin typeface="Calibri Light" pitchFamily="34" charset="0"/>
              <a:cs typeface="Calibri Light" pitchFamily="34" charset="0"/>
            </a:endParaRPr>
          </a:p>
          <a:p>
            <a:endParaRPr lang="en-US" sz="1200" dirty="0">
              <a:solidFill>
                <a:srgbClr val="002060"/>
              </a:solidFill>
            </a:endParaRPr>
          </a:p>
        </p:txBody>
      </p:sp>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dirty="0"/>
          </a:p>
        </p:txBody>
      </p:sp>
      <p:pic>
        <p:nvPicPr>
          <p:cNvPr id="5" name="Picture 4" descr="Screenshot_2019-12-21-02-12-08-80.png"/>
          <p:cNvPicPr>
            <a:picLocks noChangeAspect="1"/>
          </p:cNvPicPr>
          <p:nvPr/>
        </p:nvPicPr>
        <p:blipFill>
          <a:blip r:embed="rId3"/>
          <a:srcRect b="34815"/>
          <a:stretch>
            <a:fillRect/>
          </a:stretch>
        </p:blipFill>
        <p:spPr>
          <a:xfrm>
            <a:off x="457200" y="895350"/>
            <a:ext cx="2514600" cy="33528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ctrTitle" idx="4294967295"/>
          </p:nvPr>
        </p:nvSpPr>
        <p:spPr>
          <a:xfrm>
            <a:off x="723300" y="1335175"/>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smtClean="0"/>
              <a:t>PRESENTED BY</a:t>
            </a:r>
            <a:endParaRPr sz="3600" dirty="0"/>
          </a:p>
        </p:txBody>
      </p:sp>
      <p:sp>
        <p:nvSpPr>
          <p:cNvPr id="77" name="Google Shape;77;p15"/>
          <p:cNvSpPr txBox="1">
            <a:spLocks noGrp="1"/>
          </p:cNvSpPr>
          <p:nvPr>
            <p:ph type="subTitle" idx="4294967295"/>
          </p:nvPr>
        </p:nvSpPr>
        <p:spPr>
          <a:xfrm>
            <a:off x="723300" y="2258324"/>
            <a:ext cx="3848700" cy="1305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400" b="1" dirty="0" err="1" smtClean="0">
                <a:solidFill>
                  <a:srgbClr val="FFFFFF"/>
                </a:solidFill>
              </a:rPr>
              <a:t>Zaima</a:t>
            </a:r>
            <a:r>
              <a:rPr lang="en-US" sz="2400" b="1" dirty="0" smtClean="0">
                <a:solidFill>
                  <a:srgbClr val="FFFFFF"/>
                </a:solidFill>
              </a:rPr>
              <a:t> </a:t>
            </a:r>
            <a:r>
              <a:rPr lang="en-US" sz="2400" b="1" dirty="0" err="1" smtClean="0">
                <a:solidFill>
                  <a:srgbClr val="FFFFFF"/>
                </a:solidFill>
              </a:rPr>
              <a:t>Zarnaz</a:t>
            </a:r>
            <a:endParaRPr lang="en-US" sz="2400" b="1" dirty="0" smtClean="0">
              <a:solidFill>
                <a:srgbClr val="FFFFFF"/>
              </a:solidFill>
            </a:endParaRPr>
          </a:p>
          <a:p>
            <a:pPr marL="0" lvl="0" indent="0" algn="ctr" rtl="0">
              <a:spcBef>
                <a:spcPts val="0"/>
              </a:spcBef>
              <a:spcAft>
                <a:spcPts val="0"/>
              </a:spcAft>
              <a:buNone/>
            </a:pPr>
            <a:r>
              <a:rPr lang="en-US" sz="2400" b="1" dirty="0" smtClean="0">
                <a:solidFill>
                  <a:srgbClr val="FFFFFF"/>
                </a:solidFill>
              </a:rPr>
              <a:t>1607090</a:t>
            </a:r>
            <a:endParaRPr sz="2400" b="1" dirty="0">
              <a:solidFill>
                <a:srgbClr val="FFFFFF"/>
              </a:solidFill>
            </a:endParaRPr>
          </a:p>
        </p:txBody>
      </p:sp>
      <p:sp>
        <p:nvSpPr>
          <p:cNvPr id="79" name="Google Shape;79;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8" name="Google Shape;77;p15"/>
          <p:cNvSpPr txBox="1">
            <a:spLocks/>
          </p:cNvSpPr>
          <p:nvPr/>
        </p:nvSpPr>
        <p:spPr>
          <a:xfrm>
            <a:off x="4419600" y="2266950"/>
            <a:ext cx="3848700" cy="13059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15000"/>
              </a:lnSpc>
              <a:spcBef>
                <a:spcPts val="0"/>
              </a:spcBef>
              <a:spcAft>
                <a:spcPts val="0"/>
              </a:spcAft>
              <a:buClr>
                <a:schemeClr val="dk2"/>
              </a:buClr>
              <a:buSzPts val="2200"/>
              <a:buFont typeface="Montserrat Light"/>
              <a:buNone/>
              <a:tabLst/>
              <a:defRPr/>
            </a:pPr>
            <a:r>
              <a:rPr lang="en-US" sz="2400" b="1" dirty="0" err="1" smtClean="0">
                <a:solidFill>
                  <a:srgbClr val="FFFFFF"/>
                </a:solidFill>
                <a:latin typeface="Montserrat Light"/>
                <a:ea typeface="Montserrat Light"/>
                <a:cs typeface="Montserrat Light"/>
                <a:sym typeface="Montserrat Light"/>
              </a:rPr>
              <a:t>Dipannita</a:t>
            </a:r>
            <a:r>
              <a:rPr lang="en-US" sz="2400" b="1" dirty="0" smtClean="0">
                <a:solidFill>
                  <a:srgbClr val="FFFFFF"/>
                </a:solidFill>
                <a:latin typeface="Montserrat Light"/>
                <a:ea typeface="Montserrat Light"/>
                <a:cs typeface="Montserrat Light"/>
                <a:sym typeface="Montserrat Light"/>
              </a:rPr>
              <a:t> </a:t>
            </a:r>
            <a:r>
              <a:rPr lang="en-US" sz="2400" b="1" dirty="0" err="1" smtClean="0">
                <a:solidFill>
                  <a:srgbClr val="FFFFFF"/>
                </a:solidFill>
                <a:latin typeface="Montserrat Light"/>
                <a:ea typeface="Montserrat Light"/>
                <a:cs typeface="Montserrat Light"/>
                <a:sym typeface="Montserrat Light"/>
              </a:rPr>
              <a:t>Biswas</a:t>
            </a:r>
            <a:endParaRPr kumimoji="0" lang="en-US" sz="2400" b="1" i="0" u="none" strike="noStrike" kern="0" cap="none" spc="0" normalizeH="0" baseline="0" noProof="0" dirty="0" smtClean="0">
              <a:ln>
                <a:noFill/>
              </a:ln>
              <a:solidFill>
                <a:srgbClr val="FFFFFF"/>
              </a:solidFill>
              <a:effectLst/>
              <a:uLnTx/>
              <a:uFillTx/>
              <a:latin typeface="Montserrat Light"/>
              <a:ea typeface="Montserrat Light"/>
              <a:cs typeface="Montserrat Light"/>
              <a:sym typeface="Montserrat Light"/>
            </a:endParaRPr>
          </a:p>
          <a:p>
            <a:pPr marL="0" marR="0" lvl="0" indent="0" algn="ctr" defTabSz="914400" rtl="0" eaLnBrk="1" fontAlgn="auto" latinLnBrk="0" hangingPunct="1">
              <a:lnSpc>
                <a:spcPct val="115000"/>
              </a:lnSpc>
              <a:spcBef>
                <a:spcPts val="0"/>
              </a:spcBef>
              <a:spcAft>
                <a:spcPts val="0"/>
              </a:spcAft>
              <a:buClr>
                <a:schemeClr val="dk2"/>
              </a:buClr>
              <a:buSzPts val="2200"/>
              <a:buFont typeface="Montserrat Light"/>
              <a:buNone/>
              <a:tabLst/>
              <a:defRPr/>
            </a:pPr>
            <a:r>
              <a:rPr kumimoji="0" lang="en-US" sz="2400" b="1" i="0" u="none" strike="noStrike" kern="0" cap="none" spc="0" normalizeH="0" baseline="0" noProof="0" dirty="0" smtClean="0">
                <a:ln>
                  <a:noFill/>
                </a:ln>
                <a:solidFill>
                  <a:srgbClr val="FFFFFF"/>
                </a:solidFill>
                <a:effectLst/>
                <a:uLnTx/>
                <a:uFillTx/>
                <a:latin typeface="Montserrat Light"/>
                <a:ea typeface="Montserrat Light"/>
                <a:cs typeface="Montserrat Light"/>
                <a:sym typeface="Montserrat Light"/>
              </a:rPr>
              <a:t>1607072</a:t>
            </a:r>
            <a:endParaRPr kumimoji="0" lang="en-US" sz="2400" b="1" i="0" u="none" strike="noStrike" kern="0" cap="none" spc="0" normalizeH="0" baseline="0" noProof="0" dirty="0">
              <a:ln>
                <a:noFill/>
              </a:ln>
              <a:solidFill>
                <a:srgbClr val="FFFFFF"/>
              </a:solidFill>
              <a:effectLst/>
              <a:uLnTx/>
              <a:uFillTx/>
              <a:latin typeface="Montserrat Light"/>
              <a:ea typeface="Montserrat Light"/>
              <a:cs typeface="Montserrat Light"/>
              <a:sym typeface="Montserrat Ligh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2169925" y="1811950"/>
            <a:ext cx="48042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smtClean="0"/>
              <a:t>WORKING FLOWCHART</a:t>
            </a:r>
            <a:br>
              <a:rPr lang="en-US" dirty="0" smtClean="0"/>
            </a:br>
            <a:endParaRPr dirty="0"/>
          </a:p>
        </p:txBody>
      </p:sp>
      <p:sp>
        <p:nvSpPr>
          <p:cNvPr id="85" name="Google Shape;85;p16"/>
          <p:cNvSpPr txBox="1">
            <a:spLocks noGrp="1"/>
          </p:cNvSpPr>
          <p:nvPr>
            <p:ph type="subTitle" idx="1"/>
          </p:nvPr>
        </p:nvSpPr>
        <p:spPr>
          <a:xfrm>
            <a:off x="2169925" y="2840052"/>
            <a:ext cx="4804200" cy="784800"/>
          </a:xfrm>
          <a:prstGeom prst="rect">
            <a:avLst/>
          </a:prstGeom>
        </p:spPr>
        <p:txBody>
          <a:bodyPr spcFirstLastPara="1" wrap="square" lIns="0" tIns="0" rIns="0" bIns="0" anchor="ctr" anchorCtr="0">
            <a:noAutofit/>
          </a:bodyPr>
          <a:lstStyle/>
          <a:p>
            <a:pPr marL="0" lvl="0" indent="0" algn="ctr" rtl="0">
              <a:spcBef>
                <a:spcPts val="0"/>
              </a:spcBef>
              <a:spcAft>
                <a:spcPts val="1000"/>
              </a:spcAft>
              <a:buNone/>
            </a:pP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pic>
        <p:nvPicPr>
          <p:cNvPr id="3" name="Picture 2" descr="Blank Diagram.jpeg"/>
          <p:cNvPicPr/>
          <p:nvPr/>
        </p:nvPicPr>
        <p:blipFill>
          <a:blip r:embed="rId3" cstate="print"/>
          <a:stretch>
            <a:fillRect/>
          </a:stretch>
        </p:blipFill>
        <p:spPr>
          <a:xfrm>
            <a:off x="0" y="19050"/>
            <a:ext cx="9144000" cy="51435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77"/>
        <p:cNvGrpSpPr/>
        <p:nvPr/>
      </p:nvGrpSpPr>
      <p:grpSpPr>
        <a:xfrm>
          <a:off x="0" y="0"/>
          <a:ext cx="0" cy="0"/>
          <a:chOff x="0" y="0"/>
          <a:chExt cx="0" cy="0"/>
        </a:xfrm>
      </p:grpSpPr>
      <p:sp>
        <p:nvSpPr>
          <p:cNvPr id="278" name="Google Shape;27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sp>
        <p:nvSpPr>
          <p:cNvPr id="279" name="Google Shape;279;p35"/>
          <p:cNvSpPr txBox="1">
            <a:spLocks noGrp="1"/>
          </p:cNvSpPr>
          <p:nvPr>
            <p:ph type="ctrTitle" idx="4294967295"/>
          </p:nvPr>
        </p:nvSpPr>
        <p:spPr>
          <a:xfrm>
            <a:off x="723300" y="1792375"/>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smtClean="0"/>
              <a:t>THANK YOU</a:t>
            </a:r>
            <a:endParaRPr sz="3600" dirty="0"/>
          </a:p>
        </p:txBody>
      </p:sp>
      <p:sp>
        <p:nvSpPr>
          <p:cNvPr id="281" name="Google Shape;281;p35"/>
          <p:cNvSpPr/>
          <p:nvPr/>
        </p:nvSpPr>
        <p:spPr>
          <a:xfrm>
            <a:off x="4127625" y="1102328"/>
            <a:ext cx="888759" cy="81886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685800" y="895350"/>
            <a:ext cx="3494700" cy="2583300"/>
          </a:xfrm>
        </p:spPr>
        <p:txBody>
          <a:bodyPr/>
          <a:lstStyle/>
          <a:p>
            <a:pPr algn="r">
              <a:buNone/>
            </a:pPr>
            <a:r>
              <a:rPr lang="en-US" sz="900" dirty="0" smtClean="0"/>
              <a:t>	</a:t>
            </a:r>
            <a:r>
              <a:rPr lang="en-US" sz="1300" i="1" dirty="0" smtClean="0"/>
              <a:t>Manually </a:t>
            </a:r>
            <a:r>
              <a:rPr lang="en-US" sz="1300" i="1" dirty="0" smtClean="0"/>
              <a:t>controlling smooth rotation of a camera during live recordings can often be extremely difficult, especially in critical, hectic or dangerous environments</a:t>
            </a:r>
            <a:r>
              <a:rPr lang="en-US" sz="1300" dirty="0" smtClean="0"/>
              <a:t>. </a:t>
            </a:r>
            <a:endParaRPr lang="en-US" sz="1300" dirty="0" smtClean="0"/>
          </a:p>
          <a:p>
            <a:pPr algn="r">
              <a:buNone/>
            </a:pPr>
            <a:r>
              <a:rPr lang="en-US" sz="1300" i="1" dirty="0" smtClean="0"/>
              <a:t>	The </a:t>
            </a:r>
            <a:r>
              <a:rPr lang="en-US" sz="1300" i="1" dirty="0" smtClean="0"/>
              <a:t>objectives of building this project are to eliminate the need for a third party cameraman and to fully automate the process of video recording</a:t>
            </a:r>
            <a:r>
              <a:rPr lang="en-US" sz="1300" i="1" dirty="0" smtClean="0"/>
              <a:t>. Using </a:t>
            </a:r>
            <a:r>
              <a:rPr lang="en-US" sz="1300" i="1" dirty="0" smtClean="0"/>
              <a:t>our system the possibility of human errors like shaky camera recording and rough movements or rotations can also be eliminated.</a:t>
            </a:r>
            <a:endParaRPr lang="en-US" sz="1300" dirty="0" smtClean="0"/>
          </a:p>
          <a:p>
            <a:pPr>
              <a:buNone/>
            </a:pPr>
            <a:endParaRPr lang="en-US" sz="900" dirty="0" smtClean="0"/>
          </a:p>
          <a:p>
            <a:pPr>
              <a:buNone/>
            </a:pP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pic>
        <p:nvPicPr>
          <p:cNvPr id="1027" name="Picture 3" descr="C:\Users\hp\Desktop\System Project\received_2398224636956646.jpeg"/>
          <p:cNvPicPr>
            <a:picLocks noChangeAspect="1" noChangeArrowheads="1"/>
          </p:cNvPicPr>
          <p:nvPr/>
        </p:nvPicPr>
        <p:blipFill>
          <a:blip r:embed="rId2"/>
          <a:srcRect t="7500"/>
          <a:stretch>
            <a:fillRect/>
          </a:stretch>
        </p:blipFill>
        <p:spPr bwMode="auto">
          <a:xfrm>
            <a:off x="5715000" y="1200150"/>
            <a:ext cx="2273904" cy="2819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6"/>
          <p:cNvSpPr txBox="1">
            <a:spLocks noGrp="1"/>
          </p:cNvSpPr>
          <p:nvPr>
            <p:ph type="title"/>
          </p:nvPr>
        </p:nvSpPr>
        <p:spPr>
          <a:xfrm>
            <a:off x="699000" y="911700"/>
            <a:ext cx="21966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HARDWARE DESIGN</a:t>
            </a:r>
            <a:endParaRPr dirty="0"/>
          </a:p>
        </p:txBody>
      </p:sp>
      <p:sp>
        <p:nvSpPr>
          <p:cNvPr id="288" name="Google Shape;288;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dirty="0"/>
          </a:p>
        </p:txBody>
      </p:sp>
      <p:pic>
        <p:nvPicPr>
          <p:cNvPr id="6" name="Picture 5" descr="Block Diagram"/>
          <p:cNvPicPr/>
          <p:nvPr/>
        </p:nvPicPr>
        <p:blipFill>
          <a:blip r:embed="rId3" cstate="print"/>
          <a:stretch>
            <a:fillRect/>
          </a:stretch>
        </p:blipFill>
        <p:spPr>
          <a:xfrm>
            <a:off x="3962400" y="895350"/>
            <a:ext cx="4855779" cy="3200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6"/>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FEATURES</a:t>
            </a:r>
            <a:endParaRPr dirty="0"/>
          </a:p>
        </p:txBody>
      </p:sp>
      <p:sp>
        <p:nvSpPr>
          <p:cNvPr id="287" name="Google Shape;287;p36"/>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p>
            <a:pPr>
              <a:buFont typeface="Arial" pitchFamily="34" charset="0"/>
              <a:buChar char="•"/>
            </a:pPr>
            <a:r>
              <a:rPr lang="en-US" sz="2400" b="1" dirty="0" smtClean="0">
                <a:solidFill>
                  <a:schemeClr val="bg2">
                    <a:lumMod val="75000"/>
                  </a:schemeClr>
                </a:solidFill>
                <a:latin typeface="Calibri" pitchFamily="34" charset="0"/>
                <a:cs typeface="Calibri" pitchFamily="34" charset="0"/>
              </a:rPr>
              <a:t> Face detection</a:t>
            </a:r>
          </a:p>
          <a:p>
            <a:pPr>
              <a:buFont typeface="Arial" pitchFamily="34" charset="0"/>
              <a:buChar char="•"/>
            </a:pPr>
            <a:r>
              <a:rPr lang="en-US" sz="2400" b="1" dirty="0" smtClean="0">
                <a:solidFill>
                  <a:schemeClr val="bg2">
                    <a:lumMod val="75000"/>
                  </a:schemeClr>
                </a:solidFill>
                <a:latin typeface="Calibri" pitchFamily="34" charset="0"/>
                <a:cs typeface="Calibri" pitchFamily="34" charset="0"/>
              </a:rPr>
              <a:t> Face tracking</a:t>
            </a:r>
          </a:p>
          <a:p>
            <a:pPr>
              <a:buFont typeface="Arial" pitchFamily="34" charset="0"/>
              <a:buChar char="•"/>
            </a:pPr>
            <a:r>
              <a:rPr lang="en-US" sz="2400" b="1" dirty="0" smtClean="0">
                <a:solidFill>
                  <a:schemeClr val="bg2">
                    <a:lumMod val="75000"/>
                  </a:schemeClr>
                </a:solidFill>
                <a:latin typeface="Calibri" pitchFamily="34" charset="0"/>
                <a:cs typeface="Calibri" pitchFamily="34" charset="0"/>
              </a:rPr>
              <a:t> Regulating motor position</a:t>
            </a:r>
          </a:p>
          <a:p>
            <a:pPr>
              <a:buFont typeface="Arial" pitchFamily="34" charset="0"/>
              <a:buChar char="•"/>
            </a:pPr>
            <a:r>
              <a:rPr lang="en-US" sz="2400" b="1" dirty="0" smtClean="0">
                <a:solidFill>
                  <a:schemeClr val="bg2">
                    <a:lumMod val="75000"/>
                  </a:schemeClr>
                </a:solidFill>
                <a:latin typeface="Calibri" pitchFamily="34" charset="0"/>
                <a:cs typeface="Calibri" pitchFamily="34" charset="0"/>
              </a:rPr>
              <a:t> Live streaming video to web </a:t>
            </a:r>
          </a:p>
          <a:p>
            <a:pPr marL="0" lvl="0" indent="0" algn="l" rtl="0">
              <a:spcBef>
                <a:spcPts val="600"/>
              </a:spcBef>
              <a:spcAft>
                <a:spcPts val="0"/>
              </a:spcAft>
              <a:buNone/>
            </a:pPr>
            <a:endParaRPr sz="2400" dirty="0">
              <a:solidFill>
                <a:srgbClr val="000000"/>
              </a:solidFill>
            </a:endParaRPr>
          </a:p>
        </p:txBody>
      </p:sp>
      <p:sp>
        <p:nvSpPr>
          <p:cNvPr id="288" name="Google Shape;288;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012" scaled="0"/>
        </a:grad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2169925" y="1811950"/>
            <a:ext cx="48042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FACE DETECTION</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6" name="Text Placeholder 5"/>
          <p:cNvSpPr>
            <a:spLocks noGrp="1"/>
          </p:cNvSpPr>
          <p:nvPr>
            <p:ph type="body" idx="1"/>
          </p:nvPr>
        </p:nvSpPr>
        <p:spPr/>
        <p:txBody>
          <a:bodyPr/>
          <a:lstStyle/>
          <a:p>
            <a:pPr>
              <a:buFont typeface="Arial" pitchFamily="34" charset="0"/>
              <a:buChar char="•"/>
            </a:pPr>
            <a:r>
              <a:rPr lang="en-US" sz="1700" b="1" dirty="0" smtClean="0">
                <a:solidFill>
                  <a:srgbClr val="002060"/>
                </a:solidFill>
                <a:latin typeface="Calibri" pitchFamily="34" charset="0"/>
                <a:cs typeface="Calibri" pitchFamily="34" charset="0"/>
              </a:rPr>
              <a:t> Using </a:t>
            </a:r>
            <a:r>
              <a:rPr lang="en-US" sz="1700" b="1" dirty="0" err="1" smtClean="0">
                <a:solidFill>
                  <a:srgbClr val="002060"/>
                </a:solidFill>
                <a:latin typeface="Calibri" pitchFamily="34" charset="0"/>
                <a:cs typeface="Calibri" pitchFamily="34" charset="0"/>
              </a:rPr>
              <a:t>Opencv</a:t>
            </a:r>
            <a:r>
              <a:rPr lang="en-US" sz="1700" b="1" dirty="0" smtClean="0">
                <a:solidFill>
                  <a:srgbClr val="002060"/>
                </a:solidFill>
                <a:latin typeface="Calibri" pitchFamily="34" charset="0"/>
                <a:cs typeface="Calibri" pitchFamily="34" charset="0"/>
              </a:rPr>
              <a:t> library, face detection is applied individually to each </a:t>
            </a:r>
            <a:r>
              <a:rPr lang="en-US" sz="1700" b="1" dirty="0" smtClean="0">
                <a:solidFill>
                  <a:srgbClr val="002060"/>
                </a:solidFill>
                <a:latin typeface="Calibri" pitchFamily="34" charset="0"/>
                <a:cs typeface="Calibri" pitchFamily="34" charset="0"/>
              </a:rPr>
              <a:t>frame</a:t>
            </a:r>
          </a:p>
          <a:p>
            <a:pPr>
              <a:buFont typeface="Arial" pitchFamily="34" charset="0"/>
              <a:buChar char="•"/>
            </a:pPr>
            <a:r>
              <a:rPr lang="en-US" sz="1700" b="1" dirty="0" smtClean="0">
                <a:solidFill>
                  <a:srgbClr val="002060"/>
                </a:solidFill>
                <a:latin typeface="Calibri" pitchFamily="34" charset="0"/>
                <a:cs typeface="Calibri" pitchFamily="34" charset="0"/>
              </a:rPr>
              <a:t> A sliding </a:t>
            </a:r>
            <a:r>
              <a:rPr lang="en-US" sz="1700" b="1" dirty="0" smtClean="0">
                <a:solidFill>
                  <a:srgbClr val="002060"/>
                </a:solidFill>
                <a:latin typeface="Calibri" pitchFamily="34" charset="0"/>
                <a:cs typeface="Calibri" pitchFamily="34" charset="0"/>
              </a:rPr>
              <a:t>window moves across the entire frame from left to right</a:t>
            </a:r>
          </a:p>
          <a:p>
            <a:pPr>
              <a:buFont typeface="Arial" pitchFamily="34" charset="0"/>
              <a:buChar char="•"/>
            </a:pPr>
            <a:r>
              <a:rPr lang="en-US" sz="1700" b="1" dirty="0" smtClean="0">
                <a:solidFill>
                  <a:srgbClr val="002060"/>
                </a:solidFill>
                <a:latin typeface="Calibri" pitchFamily="34" charset="0"/>
                <a:cs typeface="Calibri" pitchFamily="34" charset="0"/>
              </a:rPr>
              <a:t> At each stoppage the window scans the box for a face by extracting </a:t>
            </a:r>
            <a:r>
              <a:rPr lang="en-US" sz="1700" b="1" dirty="0" err="1" smtClean="0">
                <a:solidFill>
                  <a:srgbClr val="002060"/>
                </a:solidFill>
                <a:latin typeface="Calibri" pitchFamily="34" charset="0"/>
                <a:cs typeface="Calibri" pitchFamily="34" charset="0"/>
              </a:rPr>
              <a:t>Haar</a:t>
            </a:r>
            <a:r>
              <a:rPr lang="en-US" sz="1700" b="1" dirty="0" smtClean="0">
                <a:solidFill>
                  <a:srgbClr val="002060"/>
                </a:solidFill>
                <a:latin typeface="Calibri" pitchFamily="34" charset="0"/>
                <a:cs typeface="Calibri" pitchFamily="34" charset="0"/>
              </a:rPr>
              <a:t>-like features from the image. </a:t>
            </a:r>
          </a:p>
          <a:p>
            <a:endParaRPr lang="en-US" dirty="0"/>
          </a:p>
        </p:txBody>
      </p:sp>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dirty="0"/>
          </a:p>
        </p:txBody>
      </p:sp>
      <p:pic>
        <p:nvPicPr>
          <p:cNvPr id="4" name="Picture 3" descr="Screenshot_2019-12-21-02-12-08-80.png"/>
          <p:cNvPicPr>
            <a:picLocks noChangeAspect="1"/>
          </p:cNvPicPr>
          <p:nvPr/>
        </p:nvPicPr>
        <p:blipFill>
          <a:blip r:embed="rId3"/>
          <a:srcRect l="3086" t="23333" r="9342" b="45556"/>
          <a:stretch>
            <a:fillRect/>
          </a:stretch>
        </p:blipFill>
        <p:spPr>
          <a:xfrm>
            <a:off x="685800" y="1809750"/>
            <a:ext cx="2133600" cy="16002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6"/>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HAAR LIKE FEATURES</a:t>
            </a:r>
            <a:endParaRPr dirty="0"/>
          </a:p>
        </p:txBody>
      </p:sp>
      <p:sp>
        <p:nvSpPr>
          <p:cNvPr id="287" name="Google Shape;287;p36"/>
          <p:cNvSpPr txBox="1">
            <a:spLocks noGrp="1"/>
          </p:cNvSpPr>
          <p:nvPr>
            <p:ph type="body" idx="1"/>
          </p:nvPr>
        </p:nvSpPr>
        <p:spPr>
          <a:xfrm>
            <a:off x="3886200" y="3409950"/>
            <a:ext cx="4800725" cy="791074"/>
          </a:xfrm>
          <a:prstGeom prst="rect">
            <a:avLst/>
          </a:prstGeom>
        </p:spPr>
        <p:txBody>
          <a:bodyPr spcFirstLastPara="1" wrap="square" lIns="0" tIns="0" rIns="0" bIns="0" anchor="ctr" anchorCtr="0">
            <a:noAutofit/>
          </a:bodyPr>
          <a:lstStyle/>
          <a:p>
            <a:pPr marL="0" lvl="0" indent="0">
              <a:buNone/>
            </a:pPr>
            <a:r>
              <a:rPr lang="en-US" sz="1800" b="1" dirty="0" err="1" smtClean="0">
                <a:latin typeface="Calibri" pitchFamily="34" charset="0"/>
                <a:cs typeface="Calibri" pitchFamily="34" charset="0"/>
              </a:rPr>
              <a:t>Haar</a:t>
            </a:r>
            <a:r>
              <a:rPr lang="en-US" sz="1800" b="1" dirty="0" smtClean="0">
                <a:latin typeface="Calibri" pitchFamily="34" charset="0"/>
                <a:cs typeface="Calibri" pitchFamily="34" charset="0"/>
              </a:rPr>
              <a:t> like features are a sequence of rescaled square shaped functions used in face detection</a:t>
            </a:r>
            <a:endParaRPr sz="1800" dirty="0">
              <a:solidFill>
                <a:srgbClr val="000000"/>
              </a:solidFill>
              <a:latin typeface="Calibri" pitchFamily="34" charset="0"/>
              <a:cs typeface="Calibri" pitchFamily="34" charset="0"/>
            </a:endParaRPr>
          </a:p>
        </p:txBody>
      </p:sp>
      <p:sp>
        <p:nvSpPr>
          <p:cNvPr id="288" name="Google Shape;288;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pic>
        <p:nvPicPr>
          <p:cNvPr id="8" name="Picture 7" descr="e-Three-types-of-Haar-like-features-a-A-type-of-Haar-like-feature-reflecting-edge.png"/>
          <p:cNvPicPr>
            <a:picLocks noChangeAspect="1"/>
          </p:cNvPicPr>
          <p:nvPr/>
        </p:nvPicPr>
        <p:blipFill>
          <a:blip r:embed="rId3"/>
          <a:stretch>
            <a:fillRect/>
          </a:stretch>
        </p:blipFill>
        <p:spPr>
          <a:xfrm>
            <a:off x="3962400" y="819150"/>
            <a:ext cx="4343400" cy="2284704"/>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VIOLA JONES ALGORITM</a:t>
            </a:r>
            <a:endParaRPr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8" name="Picture 7" descr="haarfeatures.png"/>
          <p:cNvPicPr/>
          <p:nvPr/>
        </p:nvPicPr>
        <p:blipFill>
          <a:blip r:embed="rId3" cstate="print">
            <a:grayscl/>
          </a:blip>
          <a:stretch>
            <a:fillRect/>
          </a:stretch>
        </p:blipFill>
        <p:spPr>
          <a:xfrm>
            <a:off x="4191000" y="971550"/>
            <a:ext cx="4343400" cy="99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4191000" y="2343150"/>
            <a:ext cx="4580100" cy="1015663"/>
          </a:xfrm>
          <a:prstGeom prst="rect">
            <a:avLst/>
          </a:prstGeom>
          <a:noFill/>
        </p:spPr>
        <p:txBody>
          <a:bodyPr wrap="none" rtlCol="0">
            <a:spAutoFit/>
          </a:bodyPr>
          <a:lstStyle/>
          <a:p>
            <a:r>
              <a:rPr lang="en-US" sz="1200" b="1" dirty="0" smtClean="0">
                <a:solidFill>
                  <a:schemeClr val="tx2">
                    <a:lumMod val="50000"/>
                  </a:schemeClr>
                </a:solidFill>
              </a:rPr>
              <a:t>The value of delta is characterized by the difference </a:t>
            </a:r>
          </a:p>
          <a:p>
            <a:r>
              <a:rPr lang="en-US" sz="1200" b="1" dirty="0" smtClean="0">
                <a:solidFill>
                  <a:schemeClr val="tx2">
                    <a:lumMod val="50000"/>
                  </a:schemeClr>
                </a:solidFill>
              </a:rPr>
              <a:t>Between the cumulative intensities of the dark and light </a:t>
            </a:r>
          </a:p>
          <a:p>
            <a:r>
              <a:rPr lang="en-US" sz="1200" b="1" dirty="0" smtClean="0">
                <a:solidFill>
                  <a:schemeClr val="tx2">
                    <a:lumMod val="50000"/>
                  </a:schemeClr>
                </a:solidFill>
              </a:rPr>
              <a:t>Pixels in a window.</a:t>
            </a:r>
          </a:p>
          <a:p>
            <a:r>
              <a:rPr lang="en-US" sz="1200" b="1" dirty="0" smtClean="0">
                <a:solidFill>
                  <a:schemeClr val="tx2">
                    <a:lumMod val="50000"/>
                  </a:schemeClr>
                </a:solidFill>
              </a:rPr>
              <a:t>The closer is the value of delta, the higher is the probability </a:t>
            </a:r>
          </a:p>
          <a:p>
            <a:r>
              <a:rPr lang="en-US" sz="1200" b="1" dirty="0" smtClean="0">
                <a:solidFill>
                  <a:schemeClr val="tx2">
                    <a:lumMod val="50000"/>
                  </a:schemeClr>
                </a:solidFill>
              </a:rPr>
              <a:t>of finding a </a:t>
            </a:r>
            <a:r>
              <a:rPr lang="en-US" sz="1200" b="1" dirty="0" err="1" smtClean="0">
                <a:solidFill>
                  <a:schemeClr val="tx2">
                    <a:lumMod val="50000"/>
                  </a:schemeClr>
                </a:solidFill>
              </a:rPr>
              <a:t>Haar</a:t>
            </a:r>
            <a:r>
              <a:rPr lang="en-US" sz="1200" b="1" dirty="0" smtClean="0">
                <a:solidFill>
                  <a:schemeClr val="tx2">
                    <a:lumMod val="50000"/>
                  </a:schemeClr>
                </a:solidFill>
              </a:rPr>
              <a:t>-like features in the image</a:t>
            </a:r>
            <a:endParaRPr lang="en-US" sz="1200" b="1" dirty="0">
              <a:solidFill>
                <a:schemeClr val="tx2">
                  <a:lumMod val="5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uliet template">
  <a:themeElements>
    <a:clrScheme name="Custom 347">
      <a:dk1>
        <a:srgbClr val="666666"/>
      </a:dk1>
      <a:lt1>
        <a:srgbClr val="FFFFFF"/>
      </a:lt1>
      <a:dk2>
        <a:srgbClr val="B7B7B7"/>
      </a:dk2>
      <a:lt2>
        <a:srgbClr val="E4E4E4"/>
      </a:lt2>
      <a:accent1>
        <a:srgbClr val="3C78D8"/>
      </a:accent1>
      <a:accent2>
        <a:srgbClr val="00FFFF"/>
      </a:accent2>
      <a:accent3>
        <a:srgbClr val="4050E5"/>
      </a:accent3>
      <a:accent4>
        <a:srgbClr val="C833FF"/>
      </a:accent4>
      <a:accent5>
        <a:srgbClr val="46E180"/>
      </a:accent5>
      <a:accent6>
        <a:srgbClr val="B8DF32"/>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582</Words>
  <Application>Microsoft Office PowerPoint</Application>
  <PresentationFormat>On-screen Show (16:9)</PresentationFormat>
  <Paragraphs>73</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Montserrat ExtraBold</vt:lpstr>
      <vt:lpstr>Montserrat Light</vt:lpstr>
      <vt:lpstr>Calibri</vt:lpstr>
      <vt:lpstr>Calibri Light</vt:lpstr>
      <vt:lpstr>Juliet template</vt:lpstr>
      <vt:lpstr>FACE TRACEABLE REVOLVING CAMERA</vt:lpstr>
      <vt:lpstr>PRESENTED BY</vt:lpstr>
      <vt:lpstr>Slide 3</vt:lpstr>
      <vt:lpstr>HARDWARE DESIGN</vt:lpstr>
      <vt:lpstr>FEATURES</vt:lpstr>
      <vt:lpstr>FACE DETECTION</vt:lpstr>
      <vt:lpstr>Slide 7</vt:lpstr>
      <vt:lpstr>HAAR LIKE FEATURES</vt:lpstr>
      <vt:lpstr>VIOLA JONES ALGORITM</vt:lpstr>
      <vt:lpstr>Slide 10</vt:lpstr>
      <vt:lpstr>FACE TRACKING</vt:lpstr>
      <vt:lpstr>Slide 12</vt:lpstr>
      <vt:lpstr>Slide 13</vt:lpstr>
      <vt:lpstr>Slide 14</vt:lpstr>
      <vt:lpstr>REGULATING MOTOR ROTATION</vt:lpstr>
      <vt:lpstr>Slide 16</vt:lpstr>
      <vt:lpstr>MOTOR ROTATION</vt:lpstr>
      <vt:lpstr>LIVE STREAMING VIDEO TO SERVER</vt:lpstr>
      <vt:lpstr>Slide 19</vt:lpstr>
      <vt:lpstr>WORKING FLOWCHART </vt:lpstr>
      <vt:lpstr>Slide 21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TRACEABLE REVOLVING CAMERA</dc:title>
  <cp:lastModifiedBy>hp</cp:lastModifiedBy>
  <cp:revision>8</cp:revision>
  <dcterms:modified xsi:type="dcterms:W3CDTF">2019-12-21T08:49:14Z</dcterms:modified>
</cp:coreProperties>
</file>