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6" r:id="rId9"/>
    <p:sldId id="265" r:id="rId10"/>
    <p:sldId id="267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8E25-41B6-B241-6AA9-DA65FF698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061B2-EE99-F140-FA45-030EF5402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4FB45-3F17-65EE-384E-B73B170D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AD87-709C-4F20-BA23-285C2AD2A4D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1015A-48B6-94A5-AD86-2C14DE55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C5F9-3BBD-2F84-0364-E59BE991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9987-138C-4A9F-B0DF-123889F2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5F3B-A364-99C0-1F8A-8690233D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D11F8-65B2-F687-0278-FFDD486C1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2FC0-EF9B-491F-8FAD-5D94AF08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AD87-709C-4F20-BA23-285C2AD2A4D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B15EC-2D47-4034-BEB5-5B467FDA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65BA5-0B29-F091-277F-D6BC1EBE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9987-138C-4A9F-B0DF-123889F2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0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374EA-791E-C147-BA22-633D08651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0D7C3-5451-CAE9-C3CD-2A438F235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49447-0469-0E88-0EE8-B183B687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AD87-709C-4F20-BA23-285C2AD2A4D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66AF-8E03-A542-D525-F6879A4C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712AA-FCC1-4A63-3C4E-8ECDC129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9987-138C-4A9F-B0DF-123889F2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2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D2A2-5849-8A08-D851-AE48CC12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7575-F8E0-29D3-19DB-1221F3ED4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79C32-9703-A11C-86D1-21BA6CD9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AD87-709C-4F20-BA23-285C2AD2A4D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9F367-2B19-6893-D04B-6D688FA0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A6019-F908-7B7A-F42C-85FF7B5A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9987-138C-4A9F-B0DF-123889F2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6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772C-214E-1E4C-CEF6-ACA32319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837DB-E769-CECD-ACBD-0A4E15A68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4E788-110A-1CAA-E1BF-C568DC0D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AD87-709C-4F20-BA23-285C2AD2A4D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48D27-4BF9-8F68-E010-9FFD6124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9A00-AC8B-60D3-E726-91D1231D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9987-138C-4A9F-B0DF-123889F2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91C1-FAF6-1145-FFAE-F75C7214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D7B4-30CD-0473-472A-1EC3D9284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4758B-7493-ADB3-835B-2BF8E20A7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54EF4-EE87-D9CF-A2C4-386447EC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AD87-709C-4F20-BA23-285C2AD2A4D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FB699-A426-00A4-E62B-156C385C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187CC-78A0-34C1-0022-E5138C6C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9987-138C-4A9F-B0DF-123889F2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3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CB64-365F-31AB-A5B8-14AD3DC9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63FF2-FDCE-41B9-D806-C44C6B0CA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34656-0275-FFC5-357F-5F45467EA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D19E5-F394-23FF-07DC-FDCA719D8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81694-3185-E9EF-8F4A-41C745009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65DF9-C22E-4675-F3C7-052C0262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AD87-709C-4F20-BA23-285C2AD2A4D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1A07F-99AE-129F-3977-4E20FF23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5AFE8-CB86-C581-37BA-7D2BC56D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9987-138C-4A9F-B0DF-123889F2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8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E92D-1EAE-08FA-0DE9-D8578909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11F6E-74EC-3C99-FCE3-F0C178A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AD87-709C-4F20-BA23-285C2AD2A4D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33D94-1E34-FA9E-7AC3-4A23AA1E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97259-4A5A-64B6-B9FC-185EDE2B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9987-138C-4A9F-B0DF-123889F2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2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65416-6397-DADA-010B-C124D401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AD87-709C-4F20-BA23-285C2AD2A4D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AB83B-4434-51CE-C1E4-81454AC2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93574-7AA4-F9FA-6D79-4D993063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9987-138C-4A9F-B0DF-123889F2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5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D620-6E91-07B7-EB3C-4E7F74E4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2654-582B-6EC9-9C63-DA86C3A52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96B9D-E9CD-9A2B-F20E-3FFD56E10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94CA2-5624-C335-8602-271F3DDD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AD87-709C-4F20-BA23-285C2AD2A4D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7711F-DA87-0F97-3F82-FB19CC35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4F039-B313-E19E-DEB1-FFA43922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9987-138C-4A9F-B0DF-123889F2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4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D91C-DD68-598C-8BF6-2E0A3FB2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9EF8D6-DBDA-697E-B2B7-D4255D869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87AAB-7EC7-2D9E-D31D-7C3DAA2FD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FDEE3-BDE0-5305-D1BE-BCF7063D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AD87-709C-4F20-BA23-285C2AD2A4D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477B9-170C-27E9-0AE7-5E5311DC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C602C-8C35-07D8-CD84-78D333D4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9987-138C-4A9F-B0DF-123889F2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D5EED-4381-D7B0-BDB8-C53FFDB6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87EEC-5A5D-E418-F51D-FECC08B84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A0860-0EDD-A0AC-B4D1-EECB60AE4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CAD87-709C-4F20-BA23-285C2AD2A4D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95865-5BCA-885D-11BF-A209A6E67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C64F-57C9-EF6A-ADC3-CC125A3B8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9987-138C-4A9F-B0DF-123889F2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6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D149-D4B9-5D8A-8ADF-7A00FEF40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1525"/>
            <a:ext cx="9144000" cy="2376488"/>
          </a:xfrm>
        </p:spPr>
        <p:txBody>
          <a:bodyPr>
            <a:normAutofit/>
          </a:bodyPr>
          <a:lstStyle/>
          <a:p>
            <a:r>
              <a:rPr lang="en-US" sz="3200" b="1" dirty="0"/>
              <a:t>Tea Garden Automated Sprinkler System and Mobile App using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EA7FE-1BAB-FE1C-E3AE-C2B206FA7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9137"/>
            <a:ext cx="9957847" cy="2317995"/>
          </a:xfrm>
          <a:noFill/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Shariar Hasan			         	</a:t>
            </a:r>
            <a:r>
              <a:rPr lang="en-US" u="sng" dirty="0"/>
              <a:t>Supervised by:</a:t>
            </a:r>
            <a:r>
              <a:rPr lang="en-US" dirty="0"/>
              <a:t>			</a:t>
            </a:r>
          </a:p>
          <a:p>
            <a:pPr algn="l"/>
            <a:r>
              <a:rPr lang="en-US" dirty="0"/>
              <a:t>ID: 18701012				Dr. Muhammad Sanaullah Chowdhury</a:t>
            </a:r>
          </a:p>
          <a:p>
            <a:pPr algn="l"/>
            <a:r>
              <a:rPr lang="en-US" dirty="0"/>
              <a:t>Session: 2017-18			Professor</a:t>
            </a:r>
          </a:p>
          <a:p>
            <a:pPr algn="l"/>
            <a:r>
              <a:rPr lang="en-US" dirty="0"/>
              <a:t>					Department of Computer Science And 						Engineering,</a:t>
            </a:r>
          </a:p>
          <a:p>
            <a:pPr algn="l"/>
            <a:r>
              <a:rPr lang="en-US" dirty="0"/>
              <a:t>					University of Chittagong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B2FB-0B2F-4FEE-9392-BB51E66B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CB32B-6199-9674-E855-C933D7922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06" y="1690688"/>
            <a:ext cx="8040587" cy="5047962"/>
          </a:xfr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BC28F3C4-06A0-4C43-735C-724BCC38C2FB}"/>
              </a:ext>
            </a:extLst>
          </p:cNvPr>
          <p:cNvSpPr/>
          <p:nvPr/>
        </p:nvSpPr>
        <p:spPr>
          <a:xfrm>
            <a:off x="10340517" y="1"/>
            <a:ext cx="1721766" cy="153352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C4F6B8-DA1A-D6F1-04B9-D75138AB760D}"/>
              </a:ext>
            </a:extLst>
          </p:cNvPr>
          <p:cNvCxnSpPr>
            <a:cxnSpLocks/>
          </p:cNvCxnSpPr>
          <p:nvPr/>
        </p:nvCxnSpPr>
        <p:spPr>
          <a:xfrm>
            <a:off x="923925" y="1533525"/>
            <a:ext cx="10277475" cy="0"/>
          </a:xfrm>
          <a:prstGeom prst="line">
            <a:avLst/>
          </a:prstGeom>
          <a:ln w="31750" cmpd="sng">
            <a:solidFill>
              <a:schemeClr val="accent5"/>
            </a:solidFill>
            <a:miter lim="800000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66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9B57-D643-A387-7A6C-827F73C7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D70E-9DBA-6414-7EFE-570CF182F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provides smart irrigation system </a:t>
            </a:r>
          </a:p>
          <a:p>
            <a:r>
              <a:rPr lang="en-US" dirty="0"/>
              <a:t>This system helps in:</a:t>
            </a:r>
          </a:p>
          <a:p>
            <a:pPr lvl="1"/>
            <a:r>
              <a:rPr lang="en-US" dirty="0"/>
              <a:t>Reducing:</a:t>
            </a:r>
          </a:p>
          <a:p>
            <a:pPr lvl="2"/>
            <a:r>
              <a:rPr lang="en-US" dirty="0"/>
              <a:t>Time</a:t>
            </a:r>
          </a:p>
          <a:p>
            <a:pPr lvl="2"/>
            <a:r>
              <a:rPr lang="en-US" dirty="0"/>
              <a:t>Cost</a:t>
            </a:r>
          </a:p>
          <a:p>
            <a:pPr lvl="2"/>
            <a:r>
              <a:rPr lang="en-US" dirty="0"/>
              <a:t>Workload</a:t>
            </a:r>
          </a:p>
          <a:p>
            <a:pPr lvl="1"/>
            <a:r>
              <a:rPr lang="en-US" dirty="0"/>
              <a:t>Saving water</a:t>
            </a:r>
          </a:p>
          <a:p>
            <a:pPr lvl="1"/>
            <a:r>
              <a:rPr lang="en-US" dirty="0"/>
              <a:t>Multitasking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5FA72C9-7B3C-131B-49AF-172286E4C739}"/>
              </a:ext>
            </a:extLst>
          </p:cNvPr>
          <p:cNvSpPr/>
          <p:nvPr/>
        </p:nvSpPr>
        <p:spPr>
          <a:xfrm>
            <a:off x="10340517" y="1"/>
            <a:ext cx="1721766" cy="153352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A87218-47FF-BB35-62AA-9CFDEAAE5BD6}"/>
              </a:ext>
            </a:extLst>
          </p:cNvPr>
          <p:cNvCxnSpPr>
            <a:cxnSpLocks/>
          </p:cNvCxnSpPr>
          <p:nvPr/>
        </p:nvCxnSpPr>
        <p:spPr>
          <a:xfrm>
            <a:off x="923925" y="1533525"/>
            <a:ext cx="10277475" cy="0"/>
          </a:xfrm>
          <a:prstGeom prst="line">
            <a:avLst/>
          </a:prstGeom>
          <a:ln w="31750" cmpd="sng">
            <a:solidFill>
              <a:schemeClr val="accent5"/>
            </a:solidFill>
            <a:miter lim="800000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6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B318-F8C4-7199-4198-1223F6175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4192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0623-84F8-4E1C-198C-1F836B98898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F230C-E372-4B8F-E29B-88E5F66D6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Overuse and less use of the water</a:t>
            </a:r>
          </a:p>
          <a:p>
            <a:r>
              <a:rPr lang="en-US" dirty="0"/>
              <a:t>Watering tea plant depends on humidity or rain</a:t>
            </a:r>
          </a:p>
          <a:p>
            <a:r>
              <a:rPr lang="en-US" dirty="0"/>
              <a:t>Restrictions on multiple species of tea plants in same land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BC3B658-E822-6E3C-E4C7-B2519B329A22}"/>
              </a:ext>
            </a:extLst>
          </p:cNvPr>
          <p:cNvSpPr/>
          <p:nvPr/>
        </p:nvSpPr>
        <p:spPr>
          <a:xfrm>
            <a:off x="10340517" y="1"/>
            <a:ext cx="1721766" cy="153352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921E9D-573A-9AE7-8139-CB449ADE27A7}"/>
              </a:ext>
            </a:extLst>
          </p:cNvPr>
          <p:cNvCxnSpPr>
            <a:cxnSpLocks/>
          </p:cNvCxnSpPr>
          <p:nvPr/>
        </p:nvCxnSpPr>
        <p:spPr>
          <a:xfrm>
            <a:off x="923925" y="1533525"/>
            <a:ext cx="10277475" cy="0"/>
          </a:xfrm>
          <a:prstGeom prst="line">
            <a:avLst/>
          </a:prstGeom>
          <a:ln w="31750" cmpd="sng">
            <a:solidFill>
              <a:schemeClr val="accent5"/>
            </a:solidFill>
            <a:miter lim="800000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8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185E-5E7B-66E3-89F1-43BA0C86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B088C-A818-1CCE-8A78-BF065FDF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5450" cy="4508500"/>
          </a:xfrm>
        </p:spPr>
        <p:txBody>
          <a:bodyPr/>
          <a:lstStyle/>
          <a:p>
            <a:r>
              <a:rPr lang="en-US" dirty="0"/>
              <a:t>No need to go outside to water</a:t>
            </a:r>
          </a:p>
          <a:p>
            <a:r>
              <a:rPr lang="en-US" dirty="0"/>
              <a:t>No need to actively monitor</a:t>
            </a:r>
          </a:p>
          <a:p>
            <a:r>
              <a:rPr lang="en-US" dirty="0"/>
              <a:t>Saves time</a:t>
            </a:r>
          </a:p>
          <a:p>
            <a:r>
              <a:rPr lang="en-US" dirty="0"/>
              <a:t>Saves water</a:t>
            </a:r>
          </a:p>
          <a:p>
            <a:r>
              <a:rPr lang="en-US" dirty="0"/>
              <a:t>Saves money</a:t>
            </a:r>
          </a:p>
          <a:p>
            <a:r>
              <a:rPr lang="en-US" dirty="0"/>
              <a:t>Boring process to easy process</a:t>
            </a:r>
          </a:p>
        </p:txBody>
      </p:sp>
      <p:pic>
        <p:nvPicPr>
          <p:cNvPr id="2050" name="Picture 2" descr="Sprinkler Irrigation System in Tea Garden Close Look 2018 - YouTube">
            <a:extLst>
              <a:ext uri="{FF2B5EF4-FFF2-40B4-BE49-F238E27FC236}">
                <a16:creationId xmlns:a16="http://schemas.microsoft.com/office/drawing/2014/main" id="{16F2C8A1-89F8-B324-3F0A-369579F64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1690688"/>
            <a:ext cx="5686425" cy="319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782F0E1-2EBD-6265-3B9A-F552008D8AEB}"/>
              </a:ext>
            </a:extLst>
          </p:cNvPr>
          <p:cNvSpPr/>
          <p:nvPr/>
        </p:nvSpPr>
        <p:spPr>
          <a:xfrm>
            <a:off x="10340517" y="1"/>
            <a:ext cx="1721766" cy="153352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B98566-C6FA-583C-ED7F-0AD896CA6B19}"/>
              </a:ext>
            </a:extLst>
          </p:cNvPr>
          <p:cNvCxnSpPr>
            <a:cxnSpLocks/>
          </p:cNvCxnSpPr>
          <p:nvPr/>
        </p:nvCxnSpPr>
        <p:spPr>
          <a:xfrm>
            <a:off x="923925" y="1533525"/>
            <a:ext cx="10277475" cy="0"/>
          </a:xfrm>
          <a:prstGeom prst="line">
            <a:avLst/>
          </a:prstGeom>
          <a:ln w="31750" cmpd="sng">
            <a:solidFill>
              <a:schemeClr val="accent5"/>
            </a:solidFill>
            <a:miter lim="800000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6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4E02-386C-B751-F892-F988CD28896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Related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6E378-BF34-9D20-01C8-B0378F54A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Chandan Kumar </a:t>
            </a:r>
            <a:r>
              <a:rPr lang="en-US" dirty="0" err="1"/>
              <a:t>Sahu</a:t>
            </a:r>
            <a:r>
              <a:rPr lang="en-US" dirty="0"/>
              <a:t> and </a:t>
            </a:r>
            <a:r>
              <a:rPr lang="en-US" dirty="0" err="1"/>
              <a:t>Pramitee</a:t>
            </a:r>
            <a:r>
              <a:rPr lang="en-US" dirty="0"/>
              <a:t> Behera, “</a:t>
            </a:r>
            <a:r>
              <a:rPr lang="en-US" b="1" dirty="0"/>
              <a:t>A low cost smart irrigation control system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Joaqu´ın</a:t>
            </a:r>
            <a:r>
              <a:rPr lang="en-US" dirty="0"/>
              <a:t> Gutierrez, Juan Francisco Villa-Medina, “</a:t>
            </a:r>
            <a:r>
              <a:rPr lang="en-US" b="1" dirty="0"/>
              <a:t>Automated irrigation system using a wireless  sensor network and </a:t>
            </a:r>
            <a:r>
              <a:rPr lang="en-US" b="1" dirty="0" err="1"/>
              <a:t>gprs</a:t>
            </a:r>
            <a:r>
              <a:rPr lang="en-US" b="1" dirty="0"/>
              <a:t> module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Karan </a:t>
            </a:r>
            <a:r>
              <a:rPr lang="en-US" dirty="0" err="1"/>
              <a:t>Kansara</a:t>
            </a:r>
            <a:r>
              <a:rPr lang="en-US" dirty="0"/>
              <a:t>, Vishal Zaveri, “</a:t>
            </a:r>
            <a:r>
              <a:rPr lang="en-US" b="1" dirty="0"/>
              <a:t>Sensor based automated irrigation system with </a:t>
            </a:r>
            <a:r>
              <a:rPr lang="en-US" b="1" dirty="0" err="1"/>
              <a:t>iot</a:t>
            </a:r>
            <a:r>
              <a:rPr lang="en-US" dirty="0"/>
              <a:t>”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5547627-EB65-EC99-0979-96C1B3A623A8}"/>
              </a:ext>
            </a:extLst>
          </p:cNvPr>
          <p:cNvSpPr/>
          <p:nvPr/>
        </p:nvSpPr>
        <p:spPr>
          <a:xfrm>
            <a:off x="10340517" y="1"/>
            <a:ext cx="1721766" cy="153352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95BFB9-821B-B2BB-6D22-66C9E02F337F}"/>
              </a:ext>
            </a:extLst>
          </p:cNvPr>
          <p:cNvCxnSpPr>
            <a:cxnSpLocks/>
          </p:cNvCxnSpPr>
          <p:nvPr/>
        </p:nvCxnSpPr>
        <p:spPr>
          <a:xfrm>
            <a:off x="923925" y="1533525"/>
            <a:ext cx="10277475" cy="0"/>
          </a:xfrm>
          <a:prstGeom prst="line">
            <a:avLst/>
          </a:prstGeom>
          <a:ln w="31750" cmpd="sng">
            <a:solidFill>
              <a:schemeClr val="accent5"/>
            </a:solidFill>
            <a:miter lim="800000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70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CB32-EF8F-5A8B-1915-D75D485F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E64E72-F1FD-570E-B6A0-3993B63D5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83" y="1601787"/>
            <a:ext cx="6890472" cy="505301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9EA0F5-F925-8D57-CFEC-7FFD51D6FDFE}"/>
              </a:ext>
            </a:extLst>
          </p:cNvPr>
          <p:cNvSpPr txBox="1"/>
          <p:nvPr/>
        </p:nvSpPr>
        <p:spPr>
          <a:xfrm>
            <a:off x="838199" y="1690687"/>
            <a:ext cx="4505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Sensors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Soil moisture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Temperature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Water level detector</a:t>
            </a:r>
          </a:p>
          <a:p>
            <a:endParaRPr lang="en-US" sz="2400" dirty="0"/>
          </a:p>
          <a:p>
            <a:r>
              <a:rPr lang="en-US" sz="2400" b="1" u="sng" dirty="0"/>
              <a:t>Tools: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Arduino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Relay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88DC6-80FB-DF8E-AF34-AAD363476662}"/>
              </a:ext>
            </a:extLst>
          </p:cNvPr>
          <p:cNvSpPr/>
          <p:nvPr/>
        </p:nvSpPr>
        <p:spPr>
          <a:xfrm>
            <a:off x="8498841" y="5415280"/>
            <a:ext cx="1529080" cy="1285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FAC42A3-C188-3CD3-07C8-CC0A5885F535}"/>
              </a:ext>
            </a:extLst>
          </p:cNvPr>
          <p:cNvSpPr/>
          <p:nvPr/>
        </p:nvSpPr>
        <p:spPr>
          <a:xfrm>
            <a:off x="10340517" y="1"/>
            <a:ext cx="1721766" cy="153352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A543A2-B1B3-DB46-A25E-65F91EA14110}"/>
              </a:ext>
            </a:extLst>
          </p:cNvPr>
          <p:cNvCxnSpPr>
            <a:cxnSpLocks/>
          </p:cNvCxnSpPr>
          <p:nvPr/>
        </p:nvCxnSpPr>
        <p:spPr>
          <a:xfrm>
            <a:off x="923925" y="1533525"/>
            <a:ext cx="10277475" cy="0"/>
          </a:xfrm>
          <a:prstGeom prst="line">
            <a:avLst/>
          </a:prstGeom>
          <a:ln w="31750" cmpd="sng">
            <a:solidFill>
              <a:schemeClr val="accent5"/>
            </a:solidFill>
            <a:miter lim="800000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94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48F1-8BAA-B848-9F91-28F22A19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ED7246-EB6F-FCBD-B005-5169C517A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1" y="1994720"/>
            <a:ext cx="10971158" cy="4187005"/>
          </a:xfr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C222E466-134A-ACEB-0EA9-2C4DB8A5C0ED}"/>
              </a:ext>
            </a:extLst>
          </p:cNvPr>
          <p:cNvSpPr/>
          <p:nvPr/>
        </p:nvSpPr>
        <p:spPr>
          <a:xfrm>
            <a:off x="10340517" y="1"/>
            <a:ext cx="1721766" cy="153352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76C6CD-1E61-A613-881B-3A722C8B7037}"/>
              </a:ext>
            </a:extLst>
          </p:cNvPr>
          <p:cNvCxnSpPr>
            <a:cxnSpLocks/>
          </p:cNvCxnSpPr>
          <p:nvPr/>
        </p:nvCxnSpPr>
        <p:spPr>
          <a:xfrm>
            <a:off x="923925" y="1533525"/>
            <a:ext cx="10277475" cy="0"/>
          </a:xfrm>
          <a:prstGeom prst="line">
            <a:avLst/>
          </a:prstGeom>
          <a:ln w="31750" cmpd="sng">
            <a:solidFill>
              <a:schemeClr val="accent5"/>
            </a:solidFill>
            <a:miter lim="800000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39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4B82-258D-345F-B4DF-3B62856A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DFD6F-665F-287F-0CCF-788CD7A8A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proposed system is not build yet. </a:t>
            </a:r>
          </a:p>
          <a:p>
            <a:r>
              <a:rPr lang="en-US" dirty="0"/>
              <a:t>Some of the devices are been collected.</a:t>
            </a:r>
          </a:p>
          <a:p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39641D4-6412-C872-C006-E82E7326F012}"/>
              </a:ext>
            </a:extLst>
          </p:cNvPr>
          <p:cNvSpPr/>
          <p:nvPr/>
        </p:nvSpPr>
        <p:spPr>
          <a:xfrm>
            <a:off x="10340517" y="1"/>
            <a:ext cx="1721766" cy="153352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DE2AF8-7711-DE1B-7306-7311058BA045}"/>
              </a:ext>
            </a:extLst>
          </p:cNvPr>
          <p:cNvCxnSpPr>
            <a:cxnSpLocks/>
          </p:cNvCxnSpPr>
          <p:nvPr/>
        </p:nvCxnSpPr>
        <p:spPr>
          <a:xfrm>
            <a:off x="923925" y="1533525"/>
            <a:ext cx="10277475" cy="0"/>
          </a:xfrm>
          <a:prstGeom prst="line">
            <a:avLst/>
          </a:prstGeom>
          <a:ln w="31750" cmpd="sng">
            <a:solidFill>
              <a:schemeClr val="accent5"/>
            </a:solidFill>
            <a:miter lim="800000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47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4B82-258D-345F-B4DF-3B62856A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2D3689F-E3FE-0A02-2521-A09C1CD731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727573"/>
              </p:ext>
            </p:extLst>
          </p:nvPr>
        </p:nvGraphicFramePr>
        <p:xfrm>
          <a:off x="838200" y="1616074"/>
          <a:ext cx="10515600" cy="510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6455649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34457088"/>
                    </a:ext>
                  </a:extLst>
                </a:gridCol>
              </a:tblGrid>
              <a:tr h="45926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Tool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Approximate Cost (BDT)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383150"/>
                  </a:ext>
                </a:extLst>
              </a:tr>
              <a:tr h="459269">
                <a:tc>
                  <a:txBody>
                    <a:bodyPr/>
                    <a:lstStyle/>
                    <a:p>
                      <a:r>
                        <a:rPr lang="en-US" dirty="0"/>
                        <a:t>Arduino UNO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907517"/>
                  </a:ext>
                </a:extLst>
              </a:tr>
              <a:tr h="459269">
                <a:tc>
                  <a:txBody>
                    <a:bodyPr/>
                    <a:lstStyle/>
                    <a:p>
                      <a:r>
                        <a:rPr lang="en-US" dirty="0"/>
                        <a:t>Soil Moisture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000131"/>
                  </a:ext>
                </a:extLst>
              </a:tr>
              <a:tr h="459269">
                <a:tc>
                  <a:txBody>
                    <a:bodyPr/>
                    <a:lstStyle/>
                    <a:p>
                      <a:r>
                        <a:rPr lang="en-US" dirty="0"/>
                        <a:t>Temperature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2416"/>
                  </a:ext>
                </a:extLst>
              </a:tr>
              <a:tr h="459269">
                <a:tc>
                  <a:txBody>
                    <a:bodyPr/>
                    <a:lstStyle/>
                    <a:p>
                      <a:r>
                        <a:rPr lang="en-US" dirty="0"/>
                        <a:t>Water Level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356636"/>
                  </a:ext>
                </a:extLst>
              </a:tr>
              <a:tr h="459269">
                <a:tc>
                  <a:txBody>
                    <a:bodyPr/>
                    <a:lstStyle/>
                    <a:p>
                      <a:r>
                        <a:rPr lang="en-US" dirty="0" err="1"/>
                        <a:t>WiFi</a:t>
                      </a:r>
                      <a:r>
                        <a:rPr lang="en-US" dirty="0"/>
                        <a:t> Module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840904"/>
                  </a:ext>
                </a:extLst>
              </a:tr>
              <a:tr h="459269">
                <a:tc>
                  <a:txBody>
                    <a:bodyPr/>
                    <a:lstStyle/>
                    <a:p>
                      <a:r>
                        <a:rPr lang="en-US" dirty="0"/>
                        <a:t>Solar Panel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13713"/>
                  </a:ext>
                </a:extLst>
              </a:tr>
              <a:tr h="515890">
                <a:tc>
                  <a:txBody>
                    <a:bodyPr/>
                    <a:lstStyle/>
                    <a:p>
                      <a:r>
                        <a:rPr lang="en-US" dirty="0"/>
                        <a:t>Bread 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123367"/>
                  </a:ext>
                </a:extLst>
              </a:tr>
              <a:tr h="459269">
                <a:tc>
                  <a:txBody>
                    <a:bodyPr/>
                    <a:lstStyle/>
                    <a:p>
                      <a:r>
                        <a:rPr lang="en-US" dirty="0"/>
                        <a:t>Power Adapter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505737"/>
                  </a:ext>
                </a:extLst>
              </a:tr>
              <a:tr h="459269"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942595"/>
                  </a:ext>
                </a:extLst>
              </a:tr>
              <a:tr h="45926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4040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765407"/>
                  </a:ext>
                </a:extLst>
              </a:tr>
            </a:tbl>
          </a:graphicData>
        </a:graphic>
      </p:graphicFrame>
      <p:sp>
        <p:nvSpPr>
          <p:cNvPr id="4" name="Arrow: Down 3">
            <a:extLst>
              <a:ext uri="{FF2B5EF4-FFF2-40B4-BE49-F238E27FC236}">
                <a16:creationId xmlns:a16="http://schemas.microsoft.com/office/drawing/2014/main" id="{7E2F6F7C-E6C9-2BFD-59B1-B3AE82E9ABE0}"/>
              </a:ext>
            </a:extLst>
          </p:cNvPr>
          <p:cNvSpPr/>
          <p:nvPr/>
        </p:nvSpPr>
        <p:spPr>
          <a:xfrm>
            <a:off x="10340517" y="1"/>
            <a:ext cx="1721766" cy="153352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9747D-C335-4040-5795-A84A7477E0B9}"/>
              </a:ext>
            </a:extLst>
          </p:cNvPr>
          <p:cNvCxnSpPr>
            <a:cxnSpLocks/>
          </p:cNvCxnSpPr>
          <p:nvPr/>
        </p:nvCxnSpPr>
        <p:spPr>
          <a:xfrm>
            <a:off x="923925" y="1533525"/>
            <a:ext cx="10277475" cy="0"/>
          </a:xfrm>
          <a:prstGeom prst="line">
            <a:avLst/>
          </a:prstGeom>
          <a:ln w="31750" cmpd="sng">
            <a:solidFill>
              <a:schemeClr val="accent5"/>
            </a:solidFill>
            <a:miter lim="800000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09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B2FB-0B2F-4FEE-9392-BB51E66B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62B9-EEAF-2C2F-9A98-A07EAEA3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Arrange all the devices, tools and sensors</a:t>
            </a:r>
          </a:p>
          <a:p>
            <a:r>
              <a:rPr lang="en-US" dirty="0"/>
              <a:t>Visiting a tea garden</a:t>
            </a:r>
          </a:p>
          <a:p>
            <a:r>
              <a:rPr lang="en-US" dirty="0"/>
              <a:t>Implement the system</a:t>
            </a:r>
          </a:p>
          <a:p>
            <a:r>
              <a:rPr lang="en-US" dirty="0"/>
              <a:t>Implement the mobile app</a:t>
            </a:r>
          </a:p>
          <a:p>
            <a:r>
              <a:rPr lang="en-US" dirty="0"/>
              <a:t>Work on it to make it more better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53544A1-D9BF-9EBE-927A-6FC92D94242F}"/>
              </a:ext>
            </a:extLst>
          </p:cNvPr>
          <p:cNvSpPr/>
          <p:nvPr/>
        </p:nvSpPr>
        <p:spPr>
          <a:xfrm>
            <a:off x="10340517" y="1"/>
            <a:ext cx="1721766" cy="153352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2B0899-807C-DA46-2783-7F1A397F4F85}"/>
              </a:ext>
            </a:extLst>
          </p:cNvPr>
          <p:cNvCxnSpPr>
            <a:cxnSpLocks/>
          </p:cNvCxnSpPr>
          <p:nvPr/>
        </p:nvCxnSpPr>
        <p:spPr>
          <a:xfrm>
            <a:off x="923925" y="1533525"/>
            <a:ext cx="10277475" cy="0"/>
          </a:xfrm>
          <a:prstGeom prst="line">
            <a:avLst/>
          </a:prstGeom>
          <a:ln w="31750" cmpd="sng">
            <a:solidFill>
              <a:schemeClr val="accent5"/>
            </a:solidFill>
            <a:miter lim="800000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77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301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Tea Garden Automated Sprinkler System and Mobile App using IoT</vt:lpstr>
      <vt:lpstr>Problem Statement</vt:lpstr>
      <vt:lpstr>Motivation</vt:lpstr>
      <vt:lpstr>Related works </vt:lpstr>
      <vt:lpstr>Methodology</vt:lpstr>
      <vt:lpstr>Methodology</vt:lpstr>
      <vt:lpstr>Preliminary Result</vt:lpstr>
      <vt:lpstr>Preliminary Result</vt:lpstr>
      <vt:lpstr>Future Work</vt:lpstr>
      <vt:lpstr>Future Work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 Garden Automated Sprinkler System &amp; Mobile App using IoT</dc:title>
  <dc:creator>shahriar hasan</dc:creator>
  <cp:lastModifiedBy>shahriar hasan</cp:lastModifiedBy>
  <cp:revision>3</cp:revision>
  <dcterms:created xsi:type="dcterms:W3CDTF">2022-12-11T17:46:20Z</dcterms:created>
  <dcterms:modified xsi:type="dcterms:W3CDTF">2022-12-12T18:22:22Z</dcterms:modified>
</cp:coreProperties>
</file>