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301" r:id="rId3"/>
    <p:sldId id="266" r:id="rId4"/>
    <p:sldId id="272" r:id="rId5"/>
    <p:sldId id="273" r:id="rId6"/>
    <p:sldId id="303" r:id="rId7"/>
    <p:sldId id="312" r:id="rId8"/>
    <p:sldId id="302" r:id="rId9"/>
    <p:sldId id="305" r:id="rId10"/>
    <p:sldId id="289" r:id="rId11"/>
    <p:sldId id="304" r:id="rId12"/>
    <p:sldId id="307" r:id="rId13"/>
    <p:sldId id="308" r:id="rId14"/>
    <p:sldId id="309" r:id="rId15"/>
    <p:sldId id="311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93810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5694" y="1512889"/>
            <a:ext cx="6226270" cy="3262311"/>
          </a:xfrm>
        </p:spPr>
        <p:txBody>
          <a:bodyPr>
            <a:normAutofit fontScale="90000"/>
          </a:bodyPr>
          <a:lstStyle/>
          <a:p>
            <a:r>
              <a:rPr lang="en-US" dirty="0"/>
              <a:t>Arithmetic Logic Unit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3271" y="2438400"/>
            <a:ext cx="6118692" cy="3465511"/>
          </a:xfrm>
        </p:spPr>
        <p:txBody>
          <a:bodyPr>
            <a:normAutofit fontScale="92500" lnSpcReduction="20000"/>
          </a:bodyPr>
          <a:lstStyle/>
          <a:p>
            <a:r>
              <a:rPr lang="en-US" sz="3900" b="1" dirty="0">
                <a:latin typeface="Arial" panose="020B0604020202020204" pitchFamily="34" charset="0"/>
                <a:cs typeface="Arial" panose="020B0604020202020204" pitchFamily="34" charset="0"/>
              </a:rPr>
              <a:t>Presented by </a:t>
            </a:r>
          </a:p>
          <a:p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Monem Shariar Rafi</a:t>
            </a:r>
          </a:p>
          <a:p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ID: 20201058</a:t>
            </a:r>
          </a:p>
          <a:p>
            <a:r>
              <a:rPr lang="en-US" sz="30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Section:A2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Course Title: Digital Logic &amp;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System Design Lab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Course Title: CSE-210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34AC867-8CF2-CF2A-6F06-BEDBCFCB341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8415" r="18415" b="7965"/>
          <a:stretch/>
        </p:blipFill>
        <p:spPr>
          <a:xfrm>
            <a:off x="2" y="1"/>
            <a:ext cx="5432610" cy="6879488"/>
          </a:xfr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94231" y="5668877"/>
            <a:ext cx="2197769" cy="1119273"/>
          </a:xfrm>
        </p:spPr>
        <p:txBody>
          <a:bodyPr/>
          <a:lstStyle/>
          <a:p>
            <a:r>
              <a:rPr lang="en-US" dirty="0"/>
              <a:t>1010+1=1011</a:t>
            </a:r>
          </a:p>
          <a:p>
            <a:r>
              <a:rPr lang="en-US" dirty="0"/>
              <a:t>So the output is</a:t>
            </a:r>
          </a:p>
          <a:p>
            <a:r>
              <a:rPr lang="en-US" dirty="0"/>
              <a:t>1011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7E145-5977-96DF-DCCC-EA9442BC7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1004" y="516981"/>
            <a:ext cx="4908708" cy="5366837"/>
          </a:xfrm>
        </p:spPr>
        <p:txBody>
          <a:bodyPr/>
          <a:lstStyle/>
          <a:p>
            <a:r>
              <a:rPr lang="en-US" u="sng" dirty="0"/>
              <a:t>Increment</a:t>
            </a:r>
          </a:p>
          <a:p>
            <a:endParaRPr lang="en-US" dirty="0"/>
          </a:p>
          <a:p>
            <a:r>
              <a:rPr lang="en-US" dirty="0"/>
              <a:t>AND WHEN S2=S1=S0=0,Ci=1</a:t>
            </a:r>
          </a:p>
          <a:p>
            <a:endParaRPr lang="en-US" dirty="0"/>
          </a:p>
          <a:p>
            <a:r>
              <a:rPr lang="en-US" dirty="0"/>
              <a:t>Xi = Ai + S2. S1’. S0’. Bi + S2 .S1. S0’.</a:t>
            </a:r>
          </a:p>
          <a:p>
            <a:r>
              <a:rPr lang="en-US" dirty="0"/>
              <a:t>Bi’=Ai</a:t>
            </a:r>
          </a:p>
          <a:p>
            <a:endParaRPr lang="en-US" dirty="0"/>
          </a:p>
          <a:p>
            <a:r>
              <a:rPr lang="en-US" dirty="0"/>
              <a:t>Yi = S0. Bi + S1.Bi’=0</a:t>
            </a:r>
          </a:p>
          <a:p>
            <a:endParaRPr lang="en-US" dirty="0"/>
          </a:p>
          <a:p>
            <a:r>
              <a:rPr lang="en-US" dirty="0"/>
              <a:t>Zi = S2’.Ci=1</a:t>
            </a:r>
          </a:p>
          <a:p>
            <a:endParaRPr lang="en-US" dirty="0"/>
          </a:p>
          <a:p>
            <a:r>
              <a:rPr lang="en-US" dirty="0"/>
              <a:t>Fi=Ai+1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589" y="0"/>
            <a:ext cx="5556408" cy="614412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Transfer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If A=10(decimal) =1010(in binary)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 B=8(decimal) =1000(in binary)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S2=S1=S0=Ci=0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Xi = Ai + S2. S1’. S0’. Bi + S2 .S1. S0’. Bi’=Ai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Yi = S0. Bi + S1.Bi’=0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Zi = S2’.Ci=0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Fi=Ai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 the output is 1010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94231" y="5309937"/>
            <a:ext cx="2197769" cy="1478214"/>
          </a:xfrm>
        </p:spPr>
        <p:txBody>
          <a:bodyPr/>
          <a:lstStyle/>
          <a:p>
            <a:r>
              <a:rPr lang="en-US" sz="2000" dirty="0"/>
              <a:t>1010+1000=10010</a:t>
            </a:r>
          </a:p>
          <a:p>
            <a:r>
              <a:rPr lang="en-US" sz="2000" dirty="0"/>
              <a:t>10010+1=10011</a:t>
            </a:r>
          </a:p>
          <a:p>
            <a:r>
              <a:rPr lang="en-US" sz="2000" dirty="0"/>
              <a:t>So the output is</a:t>
            </a:r>
          </a:p>
          <a:p>
            <a:r>
              <a:rPr lang="en-US" sz="2000" dirty="0"/>
              <a:t>10011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7E145-5977-96DF-DCCC-EA9442BC7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1004" y="516981"/>
            <a:ext cx="4908708" cy="5366837"/>
          </a:xfrm>
        </p:spPr>
        <p:txBody>
          <a:bodyPr/>
          <a:lstStyle/>
          <a:p>
            <a:r>
              <a:rPr lang="en-US" u="sng" dirty="0"/>
              <a:t>Add with carry</a:t>
            </a:r>
          </a:p>
          <a:p>
            <a:r>
              <a:rPr lang="en-US" u="sng" dirty="0"/>
              <a:t>And when S2=S1=0,S0=1,Ci=1</a:t>
            </a:r>
          </a:p>
          <a:p>
            <a:endParaRPr lang="en-US" u="sng" dirty="0"/>
          </a:p>
          <a:p>
            <a:r>
              <a:rPr lang="en-US" u="sng" dirty="0"/>
              <a:t>Xi = Ai + S2. S1’. S0’. Bi + S2 .S1. S0’. Bi’=Ai</a:t>
            </a:r>
          </a:p>
          <a:p>
            <a:endParaRPr lang="en-US" u="sng" dirty="0"/>
          </a:p>
          <a:p>
            <a:r>
              <a:rPr lang="en-US" u="sng" dirty="0"/>
              <a:t>Yi = S0. Bi + S1.Bi’=Bi</a:t>
            </a:r>
          </a:p>
          <a:p>
            <a:endParaRPr lang="en-US" u="sng" dirty="0"/>
          </a:p>
          <a:p>
            <a:r>
              <a:rPr lang="en-US" u="sng" dirty="0"/>
              <a:t>Zi = S2’.Ci=1</a:t>
            </a:r>
          </a:p>
          <a:p>
            <a:endParaRPr lang="en-US" u="sng" dirty="0"/>
          </a:p>
          <a:p>
            <a:r>
              <a:rPr lang="en-US" u="sng" dirty="0"/>
              <a:t>Fi=Ai+Bi+1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589" y="-1"/>
            <a:ext cx="5556408" cy="6581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Addition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If A=1010, B=1000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S2=S1=0,S0=1,Ci=0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Xi = Ai + S2. S1’. S0’. Bi + S2 .S1. S0’. Bi’=Ai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Yi = S0. Bi + S1.Bi’=Bi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Zi = S2’.Ci=0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Fi=</a:t>
            </a:r>
            <a:r>
              <a:rPr kumimoji="0" lang="en-US" sz="2400" b="1" i="0" u="sng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Ai+Bi</a:t>
            </a:r>
            <a:br>
              <a:rPr lang="en-US" sz="2400" u="sng" dirty="0">
                <a:ea typeface="+mn-ea"/>
                <a:cs typeface="+mn-cs"/>
              </a:rPr>
            </a:br>
            <a:br>
              <a:rPr lang="en-US" sz="2400" u="sng" dirty="0">
                <a:ea typeface="+mn-ea"/>
                <a:cs typeface="+mn-cs"/>
              </a:rPr>
            </a:br>
            <a:br>
              <a:rPr lang="en-US" sz="2400" u="sng" dirty="0">
                <a:ea typeface="+mn-ea"/>
                <a:cs typeface="+mn-cs"/>
              </a:rPr>
            </a:br>
            <a:r>
              <a:rPr lang="en-US" sz="2400" u="sng" dirty="0">
                <a:ea typeface="+mn-ea"/>
                <a:cs typeface="+mn-cs"/>
              </a:rPr>
              <a:t>1010+1000=10010</a:t>
            </a:r>
            <a:br>
              <a:rPr lang="en-US" sz="2400" u="sng" dirty="0">
                <a:ea typeface="+mn-ea"/>
                <a:cs typeface="+mn-cs"/>
              </a:rPr>
            </a:br>
            <a:r>
              <a:rPr lang="en-US" sz="2400" u="sng" dirty="0">
                <a:ea typeface="+mn-ea"/>
                <a:cs typeface="+mn-cs"/>
              </a:rPr>
              <a:t>So the output is</a:t>
            </a:r>
            <a:br>
              <a:rPr lang="en-US" sz="2400" u="sng" dirty="0">
                <a:ea typeface="+mn-ea"/>
                <a:cs typeface="+mn-cs"/>
              </a:rPr>
            </a:br>
            <a:r>
              <a:rPr lang="en-US" sz="2400" u="sng" dirty="0">
                <a:ea typeface="+mn-ea"/>
                <a:cs typeface="+mn-cs"/>
              </a:rPr>
              <a:t>10010</a:t>
            </a:r>
            <a:endParaRPr kumimoji="0" lang="en-US" sz="2400" b="1" i="0" u="sng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010274" y="5566611"/>
            <a:ext cx="2181726" cy="1221540"/>
          </a:xfrm>
        </p:spPr>
        <p:txBody>
          <a:bodyPr/>
          <a:lstStyle/>
          <a:p>
            <a:r>
              <a:rPr lang="en-US" sz="2000" dirty="0"/>
              <a:t>1010+0111=10001</a:t>
            </a:r>
          </a:p>
          <a:p>
            <a:r>
              <a:rPr lang="en-US" sz="2000" dirty="0"/>
              <a:t>10001+1=10010</a:t>
            </a:r>
          </a:p>
          <a:p>
            <a:r>
              <a:rPr lang="en-US" sz="2000" dirty="0"/>
              <a:t>So the output is</a:t>
            </a:r>
          </a:p>
          <a:p>
            <a:r>
              <a:rPr lang="en-US" sz="2000" dirty="0"/>
              <a:t>0010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7E145-5977-96DF-DCCC-EA9442BC7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1004" y="516981"/>
            <a:ext cx="4908708" cy="5366837"/>
          </a:xfrm>
        </p:spPr>
        <p:txBody>
          <a:bodyPr/>
          <a:lstStyle/>
          <a:p>
            <a:r>
              <a:rPr lang="en-US" u="sng" dirty="0"/>
              <a:t>Subtraction</a:t>
            </a:r>
          </a:p>
          <a:p>
            <a:endParaRPr lang="en-US" u="sng" dirty="0"/>
          </a:p>
          <a:p>
            <a:r>
              <a:rPr lang="en-US" u="sng" dirty="0"/>
              <a:t>And when S2=0,S1=1,S0=0,Ci=1</a:t>
            </a:r>
          </a:p>
          <a:p>
            <a:endParaRPr lang="en-US" u="sng" dirty="0"/>
          </a:p>
          <a:p>
            <a:r>
              <a:rPr lang="en-US" u="sng" dirty="0"/>
              <a:t>Xi = Ai + S2. S1’. S0’. Bi + S2 .S1. S0’. Bi’=Ai</a:t>
            </a:r>
          </a:p>
          <a:p>
            <a:endParaRPr lang="en-US" u="sng" dirty="0"/>
          </a:p>
          <a:p>
            <a:r>
              <a:rPr lang="en-US" u="sng" dirty="0"/>
              <a:t>Yi = S0. Bi + S1.Bi’=Bi`</a:t>
            </a:r>
          </a:p>
          <a:p>
            <a:endParaRPr lang="en-US" u="sng" dirty="0"/>
          </a:p>
          <a:p>
            <a:r>
              <a:rPr lang="en-US" u="sng" dirty="0"/>
              <a:t>Zi = S2’.Ci=1</a:t>
            </a:r>
          </a:p>
          <a:p>
            <a:r>
              <a:rPr lang="en-US" u="sng" dirty="0"/>
              <a:t>Fi=Ai+Bi`+1</a:t>
            </a:r>
          </a:p>
          <a:p>
            <a:r>
              <a:rPr lang="en-US" u="sng" dirty="0"/>
              <a:t>=Ai-Bi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589" y="-1"/>
            <a:ext cx="5556408" cy="6581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Add A with B`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S2=0,S1=1,S0=0,Ci=0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Xi = Ai + S2. S1’. S0’. Bi + S2 .S1. S0’. Bi’=Ai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Yi = S0. Bi + S1.Bi’=Bi`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Zi = S2’.Ci=0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Fi=</a:t>
            </a:r>
            <a:r>
              <a:rPr kumimoji="0" lang="en-US" sz="2400" b="1" i="0" u="sng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Ai+Bi</a:t>
            </a: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`</a:t>
            </a:r>
            <a:br>
              <a:rPr lang="en-US" sz="2400" u="sng" dirty="0">
                <a:ea typeface="+mn-ea"/>
                <a:cs typeface="+mn-cs"/>
              </a:rPr>
            </a:br>
            <a:br>
              <a:rPr lang="en-US" sz="2400" u="sng" dirty="0">
                <a:ea typeface="+mn-ea"/>
                <a:cs typeface="+mn-cs"/>
              </a:rPr>
            </a:br>
            <a:br>
              <a:rPr lang="en-US" sz="2400" u="sng" dirty="0">
                <a:ea typeface="+mn-ea"/>
                <a:cs typeface="+mn-cs"/>
              </a:rPr>
            </a:br>
            <a:r>
              <a:rPr lang="en-US" sz="2400" u="sng" dirty="0">
                <a:ea typeface="+mn-ea"/>
                <a:cs typeface="+mn-cs"/>
              </a:rPr>
              <a:t>1010+0111=10001</a:t>
            </a:r>
            <a:br>
              <a:rPr lang="en-US" sz="2400" u="sng" dirty="0">
                <a:ea typeface="+mn-ea"/>
                <a:cs typeface="+mn-cs"/>
              </a:rPr>
            </a:br>
            <a:br>
              <a:rPr lang="en-US" sz="2400" u="sng" dirty="0">
                <a:ea typeface="+mn-ea"/>
                <a:cs typeface="+mn-cs"/>
              </a:rPr>
            </a:br>
            <a:r>
              <a:rPr lang="en-US" sz="2400" u="sng" dirty="0">
                <a:ea typeface="+mn-ea"/>
                <a:cs typeface="+mn-cs"/>
              </a:rPr>
              <a:t>So the output is</a:t>
            </a:r>
            <a:br>
              <a:rPr lang="en-US" sz="2400" u="sng" dirty="0">
                <a:ea typeface="+mn-ea"/>
                <a:cs typeface="+mn-cs"/>
              </a:rPr>
            </a:br>
            <a:r>
              <a:rPr lang="en-US" sz="2400" u="sng" dirty="0">
                <a:ea typeface="+mn-ea"/>
                <a:cs typeface="+mn-cs"/>
              </a:rPr>
              <a:t>10001</a:t>
            </a:r>
            <a:endParaRPr kumimoji="0" lang="en-US" sz="2400" b="1" i="0" u="sng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9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94231" y="5379786"/>
            <a:ext cx="2197769" cy="1478214"/>
          </a:xfrm>
        </p:spPr>
        <p:txBody>
          <a:bodyPr/>
          <a:lstStyle/>
          <a:p>
            <a:r>
              <a:rPr lang="en-US" sz="2000" dirty="0"/>
              <a:t>1010+1111=11001</a:t>
            </a:r>
          </a:p>
          <a:p>
            <a:r>
              <a:rPr lang="en-US" sz="2000" dirty="0"/>
              <a:t>11001+1=11010</a:t>
            </a:r>
          </a:p>
          <a:p>
            <a:r>
              <a:rPr lang="en-US" sz="2000" dirty="0"/>
              <a:t>So the output is</a:t>
            </a:r>
          </a:p>
          <a:p>
            <a:r>
              <a:rPr lang="en-US" sz="2000" dirty="0"/>
              <a:t>1010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7E145-5977-96DF-DCCC-EA9442BC7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1004" y="516981"/>
            <a:ext cx="4908708" cy="5366837"/>
          </a:xfrm>
        </p:spPr>
        <p:txBody>
          <a:bodyPr/>
          <a:lstStyle/>
          <a:p>
            <a:r>
              <a:rPr lang="en-US" u="sng" dirty="0"/>
              <a:t>Transfer</a:t>
            </a:r>
          </a:p>
          <a:p>
            <a:endParaRPr lang="en-US" u="sng" dirty="0"/>
          </a:p>
          <a:p>
            <a:r>
              <a:rPr lang="en-US" u="sng" dirty="0"/>
              <a:t>And when S2=0,S1=1,S0=1,Ci=1</a:t>
            </a:r>
          </a:p>
          <a:p>
            <a:endParaRPr lang="en-US" u="sng" dirty="0"/>
          </a:p>
          <a:p>
            <a:r>
              <a:rPr lang="en-US" u="sng" dirty="0"/>
              <a:t>Xi = Ai + S2. S1’. S0’. Bi + S2 .S1. S0’. Bi’=Ai</a:t>
            </a:r>
          </a:p>
          <a:p>
            <a:endParaRPr lang="en-US" u="sng" dirty="0"/>
          </a:p>
          <a:p>
            <a:r>
              <a:rPr lang="en-US" u="sng" dirty="0"/>
              <a:t>Yi = S0. Bi + S1.Bi’=1=1111</a:t>
            </a:r>
          </a:p>
          <a:p>
            <a:endParaRPr lang="en-US" u="sng" dirty="0"/>
          </a:p>
          <a:p>
            <a:r>
              <a:rPr lang="en-US" u="sng" dirty="0"/>
              <a:t>Zi = S2’.Ci=1</a:t>
            </a:r>
          </a:p>
          <a:p>
            <a:endParaRPr lang="en-US" u="sng" dirty="0"/>
          </a:p>
          <a:p>
            <a:r>
              <a:rPr lang="en-US" u="sng" dirty="0"/>
              <a:t>Fi=Ai+1111+1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589" y="238459"/>
            <a:ext cx="5556408" cy="6581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Decrement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S2=0,S1=1,S0=1,Ci=0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Xi = Ai + S2. S1’. S0’. Bi + S2 .S1. S0’. Bi’=Ai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Yi = S0. Bi + S1.Bi’=1(1111)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Zi = S2’.Ci=0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Fi=Ai+1=Ai+1111</a:t>
            </a:r>
            <a:br>
              <a:rPr lang="en-US" sz="2400" u="sng" dirty="0">
                <a:ea typeface="+mn-ea"/>
                <a:cs typeface="+mn-cs"/>
              </a:rPr>
            </a:br>
            <a:br>
              <a:rPr lang="en-US" sz="2400" u="sng" dirty="0">
                <a:ea typeface="+mn-ea"/>
                <a:cs typeface="+mn-cs"/>
              </a:rPr>
            </a:br>
            <a:br>
              <a:rPr lang="en-US" sz="2400" u="sng" dirty="0">
                <a:ea typeface="+mn-ea"/>
                <a:cs typeface="+mn-cs"/>
              </a:rPr>
            </a:br>
            <a:r>
              <a:rPr lang="en-US" sz="2400" u="sng" dirty="0">
                <a:ea typeface="+mn-ea"/>
                <a:cs typeface="+mn-cs"/>
              </a:rPr>
              <a:t>1010+1111=11001</a:t>
            </a:r>
            <a:br>
              <a:rPr lang="en-US" sz="2400" u="sng" dirty="0">
                <a:ea typeface="+mn-ea"/>
                <a:cs typeface="+mn-cs"/>
              </a:rPr>
            </a:br>
            <a:br>
              <a:rPr lang="en-US" sz="2400" u="sng" dirty="0">
                <a:ea typeface="+mn-ea"/>
                <a:cs typeface="+mn-cs"/>
              </a:rPr>
            </a:br>
            <a:r>
              <a:rPr lang="en-US" sz="2400" u="sng" dirty="0">
                <a:ea typeface="+mn-ea"/>
                <a:cs typeface="+mn-cs"/>
              </a:rPr>
              <a:t>So the output is</a:t>
            </a:r>
            <a:br>
              <a:rPr lang="en-US" sz="2400" u="sng" dirty="0">
                <a:ea typeface="+mn-ea"/>
                <a:cs typeface="+mn-cs"/>
              </a:rPr>
            </a:br>
            <a:r>
              <a:rPr lang="en-US" sz="2400" u="sng" dirty="0">
                <a:ea typeface="+mn-ea"/>
                <a:cs typeface="+mn-cs"/>
              </a:rPr>
              <a:t>1001</a:t>
            </a:r>
            <a:endParaRPr kumimoji="0" lang="en-US" sz="2400" b="1" i="0" u="sng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5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94231" y="5379786"/>
            <a:ext cx="2197769" cy="1478214"/>
          </a:xfrm>
        </p:spPr>
        <p:txBody>
          <a:bodyPr/>
          <a:lstStyle/>
          <a:p>
            <a:r>
              <a:rPr lang="en-US" sz="2000" dirty="0"/>
              <a:t>1010 XOR</a:t>
            </a:r>
          </a:p>
          <a:p>
            <a:r>
              <a:rPr lang="en-US" sz="2000" dirty="0"/>
              <a:t>1000=0010</a:t>
            </a:r>
          </a:p>
          <a:p>
            <a:r>
              <a:rPr lang="en-US" sz="2000" dirty="0"/>
              <a:t>So the output is</a:t>
            </a:r>
          </a:p>
          <a:p>
            <a:r>
              <a:rPr lang="en-US" sz="2000" dirty="0"/>
              <a:t>0010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7E145-5977-96DF-DCCC-EA9442BC7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1004" y="516981"/>
            <a:ext cx="4908708" cy="5366837"/>
          </a:xfrm>
        </p:spPr>
        <p:txBody>
          <a:bodyPr/>
          <a:lstStyle/>
          <a:p>
            <a:r>
              <a:rPr lang="en-US" u="sng" dirty="0"/>
              <a:t>XOR</a:t>
            </a:r>
          </a:p>
          <a:p>
            <a:endParaRPr lang="en-US" u="sng" dirty="0"/>
          </a:p>
          <a:p>
            <a:r>
              <a:rPr lang="en-US" u="sng" dirty="0"/>
              <a:t>And when S2=1,S1=0,S0=1</a:t>
            </a:r>
          </a:p>
          <a:p>
            <a:endParaRPr lang="en-US" u="sng" dirty="0"/>
          </a:p>
          <a:p>
            <a:r>
              <a:rPr lang="en-US" u="sng" dirty="0"/>
              <a:t>Xi = Ai + S2. S1’. S0’. Bi + S2 .S1. S0’. Bi’=Ai</a:t>
            </a:r>
          </a:p>
          <a:p>
            <a:endParaRPr lang="en-US" u="sng" dirty="0"/>
          </a:p>
          <a:p>
            <a:r>
              <a:rPr lang="en-US" u="sng" dirty="0"/>
              <a:t>Yi = S0. Bi + S1.Bi’=Bi</a:t>
            </a:r>
          </a:p>
          <a:p>
            <a:endParaRPr lang="en-US" u="sng" dirty="0"/>
          </a:p>
          <a:p>
            <a:r>
              <a:rPr lang="en-US" u="sng" dirty="0"/>
              <a:t>Zi = S2’.Ci=0</a:t>
            </a:r>
          </a:p>
          <a:p>
            <a:endParaRPr lang="en-US" u="sng" dirty="0"/>
          </a:p>
          <a:p>
            <a:r>
              <a:rPr lang="en-US" u="sng" dirty="0"/>
              <a:t>Fi=Ai XOR Bi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589" y="516981"/>
            <a:ext cx="5556408" cy="6581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OR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S2=1,S1=0,S0=1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Xi = Ai + S2. S1’. S0’. Bi + S2 .S1. S0’.Bi’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</a:t>
            </a:r>
            <a:r>
              <a:rPr kumimoji="0" lang="en-US" sz="2400" b="1" i="0" u="sng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Ai+Bi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Yi = S0. Bi + S1.Bi’=0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Zi = S2’.Ci=0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Fi=Ai OR Bi=</a:t>
            </a:r>
            <a:r>
              <a:rPr kumimoji="0" lang="en-US" sz="2400" b="1" i="0" u="sng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Ai+Bi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1010+1000=1010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 the output is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1010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US" sz="2400" b="1" i="0" u="sng" strike="noStrike" kern="120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0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994231" y="5379786"/>
            <a:ext cx="2197769" cy="1478214"/>
          </a:xfrm>
        </p:spPr>
        <p:txBody>
          <a:bodyPr/>
          <a:lstStyle/>
          <a:p>
            <a:r>
              <a:rPr lang="en-US" sz="2000" dirty="0"/>
              <a:t>1010 XOR 1=0101</a:t>
            </a:r>
          </a:p>
          <a:p>
            <a:r>
              <a:rPr lang="en-US" sz="2000" dirty="0"/>
              <a:t>So the output is 0101.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7E145-5977-96DF-DCCC-EA9442BC7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1005" y="189412"/>
            <a:ext cx="4908708" cy="5366837"/>
          </a:xfrm>
        </p:spPr>
        <p:txBody>
          <a:bodyPr/>
          <a:lstStyle/>
          <a:p>
            <a:r>
              <a:rPr lang="en-US" u="sng" dirty="0"/>
              <a:t>NOT</a:t>
            </a:r>
          </a:p>
          <a:p>
            <a:endParaRPr lang="en-US" u="sng" dirty="0"/>
          </a:p>
          <a:p>
            <a:r>
              <a:rPr lang="en-US" u="sng" dirty="0"/>
              <a:t>And when S2=1,S1=1,S0=1</a:t>
            </a:r>
          </a:p>
          <a:p>
            <a:endParaRPr lang="en-US" u="sng" dirty="0"/>
          </a:p>
          <a:p>
            <a:r>
              <a:rPr lang="en-US" u="sng" dirty="0"/>
              <a:t>Xi = Ai + S2. S1’. S0’. Bi + S2 .S1. S0’. Bi’=Ai</a:t>
            </a:r>
          </a:p>
          <a:p>
            <a:r>
              <a:rPr lang="en-US" u="sng" dirty="0"/>
              <a:t>Yi = S0. Bi + S1.Bi’=1</a:t>
            </a:r>
          </a:p>
          <a:p>
            <a:endParaRPr lang="en-US" u="sng" dirty="0"/>
          </a:p>
          <a:p>
            <a:r>
              <a:rPr lang="en-US" u="sng" dirty="0"/>
              <a:t>Zi = S2’.Ci=0</a:t>
            </a:r>
          </a:p>
          <a:p>
            <a:endParaRPr lang="en-US" u="sng" dirty="0"/>
          </a:p>
          <a:p>
            <a:r>
              <a:rPr lang="en-US" u="sng" dirty="0"/>
              <a:t>Fi=Ai XOR 1=Ai`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4589" y="-1"/>
            <a:ext cx="5556408" cy="65817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AND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When S2=1,S1=1,S0=0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Xi = Ai + S2. S1’. S0’. Bi + S2 .S1. S0’. Bi’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= Ai + Bi`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Yi = S0. Bi + S1.Bi’=Bi`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Zi = S2’.Ci=0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Fi=(</a:t>
            </a:r>
            <a:r>
              <a:rPr kumimoji="0" lang="en-US" sz="2400" b="1" i="0" u="sng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Ai+Bi</a:t>
            </a: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`) XOR Bi`=</a:t>
            </a:r>
            <a:r>
              <a:rPr kumimoji="0" lang="en-US" sz="2400" b="1" i="0" u="sng" strike="noStrike" kern="1200" cap="none" spc="0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AiBi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1010 AND 1000=1000</a:t>
            </a: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b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2400" b="1" i="0" u="sng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 the output is 0110.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6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95337D1F-FFFE-1E66-E403-BD84305CC0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43" r="1743"/>
          <a:stretch>
            <a:fillRect/>
          </a:stretch>
        </p:blipFill>
        <p:spPr>
          <a:xfrm>
            <a:off x="-140273" y="0"/>
            <a:ext cx="12332273" cy="6858000"/>
          </a:xfrm>
        </p:spPr>
      </p:pic>
    </p:spTree>
    <p:extLst>
      <p:ext uri="{BB962C8B-B14F-4D97-AF65-F5344CB8AC3E}">
        <p14:creationId xmlns:p14="http://schemas.microsoft.com/office/powerpoint/2010/main" val="14210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8C2-0A0C-EBCA-37F8-5B2B63F92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519953"/>
            <a:ext cx="11520487" cy="195430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rial Black" panose="020B0A04020102020204" pitchFamily="34" charset="0"/>
              </a:rPr>
              <a:t>Presented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B8BE-FA6A-B620-A0AD-DE3E171E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i="0" dirty="0">
              <a:solidFill>
                <a:schemeClr val="tx1">
                  <a:lumMod val="50000"/>
                </a:schemeClr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 algn="ctr">
              <a:buNone/>
            </a:pPr>
            <a:endParaRPr lang="en-US" sz="4000" b="1" dirty="0">
              <a:solidFill>
                <a:schemeClr val="accent1">
                  <a:lumMod val="75000"/>
                </a:schemeClr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 algn="ctr">
              <a:buNone/>
            </a:pPr>
            <a:r>
              <a:rPr lang="en-US" sz="4000" b="1" i="0" dirty="0">
                <a:solidFill>
                  <a:schemeClr val="accent1">
                    <a:lumMod val="75000"/>
                  </a:schemeClr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Shammi Akhtar</a:t>
            </a:r>
          </a:p>
          <a:p>
            <a:pPr marL="0" indent="0" algn="ctr">
              <a:buNone/>
            </a:pPr>
            <a:r>
              <a:rPr lang="en-US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Assistant Professor </a:t>
            </a:r>
          </a:p>
          <a:p>
            <a:pPr marL="0" indent="0" algn="ctr">
              <a:buNone/>
            </a:pPr>
            <a:r>
              <a:rPr lang="en-US" sz="4000" b="1" i="0" dirty="0">
                <a:solidFill>
                  <a:schemeClr val="tx1">
                    <a:lumMod val="50000"/>
                  </a:schemeClr>
                </a:solidFill>
                <a:effectLst/>
                <a:latin typeface="MV Boli" panose="02000500030200090000" pitchFamily="2" charset="0"/>
                <a:cs typeface="MV Boli" panose="02000500030200090000" pitchFamily="2" charset="0"/>
              </a:rPr>
              <a:t>Department of Computer Science and Engineering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tx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University of Asia Pasific</a:t>
            </a:r>
            <a:endParaRPr lang="en-US" sz="4000" b="1" i="0" dirty="0">
              <a:solidFill>
                <a:schemeClr val="tx1">
                  <a:lumMod val="50000"/>
                </a:schemeClr>
              </a:solidFill>
              <a:effectLst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D600B-1BCF-D97A-C8A5-E7D790BB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1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494" y="2331584"/>
            <a:ext cx="5376956" cy="1500187"/>
          </a:xfrm>
        </p:spPr>
        <p:txBody>
          <a:bodyPr>
            <a:noAutofit/>
          </a:bodyPr>
          <a:lstStyle/>
          <a:p>
            <a:pPr algn="l"/>
            <a:r>
              <a:rPr lang="en-US" sz="2400" b="1" i="0" dirty="0">
                <a:effectLst/>
                <a:latin typeface="Open Sans" panose="020B0604020202020204" pitchFamily="34" charset="0"/>
              </a:rPr>
              <a:t>What Is an ALU?</a:t>
            </a:r>
            <a:br>
              <a:rPr lang="en-US" sz="2400" b="1" i="0" dirty="0">
                <a:effectLst/>
                <a:latin typeface="Open Sans" panose="020B0604020202020204" pitchFamily="34" charset="0"/>
              </a:rPr>
            </a:br>
            <a:br>
              <a:rPr lang="en-US" sz="2400" b="1" i="0" dirty="0">
                <a:effectLst/>
                <a:latin typeface="Open Sans" panose="020B0604020202020204" pitchFamily="34" charset="0"/>
              </a:rPr>
            </a:br>
            <a:r>
              <a:rPr lang="en-US" sz="2400" b="0" i="0" dirty="0">
                <a:effectLst/>
                <a:latin typeface="Open Sans" panose="020B0604020202020204" pitchFamily="34" charset="0"/>
              </a:rPr>
              <a:t>An </a:t>
            </a:r>
            <a:r>
              <a:rPr lang="en-US" sz="2400" b="1" i="0" dirty="0">
                <a:effectLst/>
                <a:latin typeface="Open Sans" panose="020B0604020202020204" pitchFamily="34" charset="0"/>
              </a:rPr>
              <a:t>arithmetic logic unit (ALU)</a:t>
            </a:r>
            <a:r>
              <a:rPr lang="en-US" sz="2400" b="0" i="0" dirty="0">
                <a:effectLst/>
                <a:latin typeface="Open Sans" panose="020B0604020202020204" pitchFamily="34" charset="0"/>
              </a:rPr>
              <a:t> is a digital circuit used to perform arithmetic and logic operations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Lorem ipsum dolor sit amet, consectetur adipiscing elit</a:t>
            </a:r>
          </a:p>
          <a:p>
            <a:r>
              <a:rPr lang="en-US" dirty="0"/>
              <a:t>Lorem ipsum dolor sit amet, consectetur adipiscing elit</a:t>
            </a:r>
          </a:p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2DD0B-44FC-2B94-FF69-D37E3100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55812"/>
            <a:ext cx="5145741" cy="54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DC2F9-D2BD-538A-A8B1-CB062C8466FB}"/>
              </a:ext>
            </a:extLst>
          </p:cNvPr>
          <p:cNvSpPr txBox="1"/>
          <p:nvPr/>
        </p:nvSpPr>
        <p:spPr>
          <a:xfrm>
            <a:off x="286871" y="742675"/>
            <a:ext cx="767378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solidFill>
                  <a:srgbClr val="323232"/>
                </a:solidFill>
                <a:effectLst/>
                <a:latin typeface="Arial Black" panose="020B0A04020102020204" pitchFamily="34" charset="0"/>
              </a:rPr>
              <a:t>How does an arithmet</a:t>
            </a:r>
            <a:r>
              <a:rPr lang="en-US" sz="4000" b="1" dirty="0">
                <a:solidFill>
                  <a:srgbClr val="323232"/>
                </a:solidFill>
                <a:latin typeface="Arial Black" panose="020B0A04020102020204" pitchFamily="34" charset="0"/>
              </a:rPr>
              <a:t>ic </a:t>
            </a:r>
            <a:r>
              <a:rPr lang="en-US" sz="4000" b="1" i="0" dirty="0">
                <a:solidFill>
                  <a:srgbClr val="323232"/>
                </a:solidFill>
                <a:effectLst/>
                <a:latin typeface="Arial Black" panose="020B0A04020102020204" pitchFamily="34" charset="0"/>
              </a:rPr>
              <a:t>logic unit work?</a:t>
            </a:r>
          </a:p>
          <a:p>
            <a:pPr algn="l"/>
            <a:endParaRPr lang="en-US" b="1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algn="l"/>
            <a:endParaRPr lang="en-US" sz="1800" b="1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algn="l"/>
            <a:endParaRPr lang="en-US" sz="1800" b="1" i="0" dirty="0">
              <a:solidFill>
                <a:srgbClr val="323232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1" dirty="0">
              <a:solidFill>
                <a:srgbClr val="323232"/>
              </a:solidFill>
              <a:latin typeface="Arial" panose="020B0604020202020204" pitchFamily="34" charset="0"/>
            </a:endParaRPr>
          </a:p>
          <a:p>
            <a:pPr algn="l"/>
            <a:br>
              <a:rPr lang="en-US" sz="1800" b="1" i="0" dirty="0">
                <a:solidFill>
                  <a:srgbClr val="323232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Typically, the ALU has direct input and output access to the processor controller, </a:t>
            </a:r>
          </a:p>
          <a:p>
            <a:pPr algn="l"/>
            <a:r>
              <a:rPr lang="en-US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 memory (random access memory or RAM in a personal computer) and</a:t>
            </a:r>
            <a:r>
              <a:rPr lang="en-US" sz="1800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input/output </a:t>
            </a:r>
            <a:r>
              <a:rPr lang="en-US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devices. Inputs and outputs flow along an electronic path that is called a bus.</a:t>
            </a:r>
            <a:br>
              <a:rPr lang="en-US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input consists of an instruction word, sometimes called a machine instruction word, that contains an operation code or "opcode," one or more operands and sometimes a format code. The operation code tells the ALU what operation to perform and the operands are used in the operation.</a:t>
            </a:r>
          </a:p>
        </p:txBody>
      </p:sp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FUNCTIONS OF ALU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Arithmetic logic unit performs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Some Basic arithmetic operations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 ADDITION,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SUBTRACTION etc.) 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Logic operations ( OR, AND, XOR and NOT)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A521-5C69-70A1-DF87-D80DDE4D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          ARITHMETIC OPERATIONS                    LOGICAL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4A1DF-5B3E-FB26-9A2A-7E564217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3107BD6D-E7A8-2561-0E5B-8B82366B31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349349"/>
              </p:ext>
            </p:extLst>
          </p:nvPr>
        </p:nvGraphicFramePr>
        <p:xfrm>
          <a:off x="371474" y="1138990"/>
          <a:ext cx="11520486" cy="5213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62">
                  <a:extLst>
                    <a:ext uri="{9D8B030D-6E8A-4147-A177-3AD203B41FA5}">
                      <a16:colId xmlns:a16="http://schemas.microsoft.com/office/drawing/2014/main" val="2103270497"/>
                    </a:ext>
                  </a:extLst>
                </a:gridCol>
                <a:gridCol w="3840162">
                  <a:extLst>
                    <a:ext uri="{9D8B030D-6E8A-4147-A177-3AD203B41FA5}">
                      <a16:colId xmlns:a16="http://schemas.microsoft.com/office/drawing/2014/main" val="745424116"/>
                    </a:ext>
                  </a:extLst>
                </a:gridCol>
                <a:gridCol w="3840162">
                  <a:extLst>
                    <a:ext uri="{9D8B030D-6E8A-4147-A177-3AD203B41FA5}">
                      <a16:colId xmlns:a16="http://schemas.microsoft.com/office/drawing/2014/main" val="2280008665"/>
                    </a:ext>
                  </a:extLst>
                </a:gridCol>
              </a:tblGrid>
              <a:tr h="1301829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Add Ai with Bi`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34675"/>
                  </a:ext>
                </a:extLst>
              </a:tr>
              <a:tr h="1308198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XOR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090189"/>
                  </a:ext>
                </a:extLst>
              </a:tr>
              <a:tr h="1301829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8279"/>
                  </a:ext>
                </a:extLst>
              </a:tr>
              <a:tr h="1301829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      Add with 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9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96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8CD8-662C-C7F1-ACC4-47D7942A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INPUTS AND OUTPUTS OF 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E57D9-3292-CD73-3BFA-5B3C0A067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4" y="909512"/>
            <a:ext cx="11520487" cy="50389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u="sng" dirty="0"/>
              <a:t>INPUTS</a:t>
            </a:r>
          </a:p>
          <a:p>
            <a:endParaRPr lang="en-US" sz="2400" b="1" dirty="0"/>
          </a:p>
          <a:p>
            <a:r>
              <a:rPr lang="en-US" sz="2400" b="1" dirty="0"/>
              <a:t>Operand Inputs→ 2 4 bit numbers[ variables</a:t>
            </a:r>
          </a:p>
          <a:p>
            <a:pPr marL="0" indent="0">
              <a:buNone/>
            </a:pPr>
            <a:r>
              <a:rPr lang="en-US" sz="2400" b="1" dirty="0"/>
              <a:t>A(A0, A1, A2, A3 )and B(B0, B1, B2,B3)]</a:t>
            </a:r>
          </a:p>
          <a:p>
            <a:r>
              <a:rPr lang="en-US" sz="2400" b="1" dirty="0"/>
              <a:t>Select inputs→ selects which operation will be</a:t>
            </a:r>
          </a:p>
          <a:p>
            <a:pPr marL="0" indent="0">
              <a:buNone/>
            </a:pPr>
            <a:r>
              <a:rPr lang="en-US" sz="2400" b="1" dirty="0"/>
              <a:t>performed [S0, S1, S2]</a:t>
            </a:r>
          </a:p>
          <a:p>
            <a:r>
              <a:rPr lang="en-US" sz="2400" b="1" dirty="0"/>
              <a:t>Carry in→ </a:t>
            </a:r>
            <a:r>
              <a:rPr lang="en-US" sz="2400" b="1" dirty="0" err="1"/>
              <a:t>Cin</a:t>
            </a:r>
            <a:endParaRPr lang="en-US" sz="2400" b="1" dirty="0"/>
          </a:p>
          <a:p>
            <a:endParaRPr lang="en-US" sz="2400" b="1" dirty="0"/>
          </a:p>
          <a:p>
            <a:pPr marL="0" indent="0">
              <a:buNone/>
            </a:pPr>
            <a:r>
              <a:rPr lang="en-US" sz="4400" b="1" u="sng" dirty="0"/>
              <a:t>OUTPUTS</a:t>
            </a:r>
          </a:p>
          <a:p>
            <a:r>
              <a:rPr lang="en-US" sz="2400" b="1" dirty="0"/>
              <a:t>Output→ shows result of the selected</a:t>
            </a:r>
          </a:p>
          <a:p>
            <a:pPr marL="0" indent="0">
              <a:buNone/>
            </a:pPr>
            <a:r>
              <a:rPr lang="en-US" sz="2400" b="1" dirty="0"/>
              <a:t>operation [L1,L2,L3,F4]</a:t>
            </a:r>
          </a:p>
          <a:p>
            <a:r>
              <a:rPr lang="en-US" sz="2400" b="1" dirty="0"/>
              <a:t>Carry out→ Cout[L5]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37323-F8A2-B69D-E302-F89386CF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6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8BBE-81F2-1F4C-92DD-C439C65C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rial Black" panose="020B0A04020102020204" pitchFamily="34" charset="0"/>
              </a:rPr>
              <a:t>ARITHMETIC LOGIC UNIT with parallel adder IC#7483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5FE255-BDFC-A4D0-ADB3-5B7BF6405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15" t="9667" r="48876" b="44956"/>
          <a:stretch/>
        </p:blipFill>
        <p:spPr>
          <a:xfrm>
            <a:off x="962526" y="1078831"/>
            <a:ext cx="9689431" cy="55031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7F120-C464-D84F-5E7C-2CDF87E7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80DE620-535E-B1E1-DC9E-47040D5817D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509" r="1509"/>
          <a:stretch>
            <a:fillRect/>
          </a:stretch>
        </p:blipFill>
        <p:spPr>
          <a:xfrm>
            <a:off x="0" y="0"/>
            <a:ext cx="12687790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D4588-CAD6-D9E4-A31B-2583331AAE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1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158</TotalTime>
  <Words>1271</Words>
  <Application>Microsoft Office PowerPoint</Application>
  <PresentationFormat>Widescreen</PresentationFormat>
  <Paragraphs>168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MV Boli</vt:lpstr>
      <vt:lpstr>Open Sans</vt:lpstr>
      <vt:lpstr>Office Theme</vt:lpstr>
      <vt:lpstr>Arithmetic Logic Unit     </vt:lpstr>
      <vt:lpstr>Presented to</vt:lpstr>
      <vt:lpstr>What Is an ALU?  An arithmetic logic unit (ALU) is a digital circuit used to perform arithmetic and logic operations</vt:lpstr>
      <vt:lpstr>PowerPoint Presentation</vt:lpstr>
      <vt:lpstr>FUNCTIONS OF ALU</vt:lpstr>
      <vt:lpstr>               ARITHMETIC OPERATIONS                    LOGICAL OPERATIONS</vt:lpstr>
      <vt:lpstr>INPUTS AND OUTPUTS OF ALU</vt:lpstr>
      <vt:lpstr>ARITHMETIC LOGIC UNIT with parallel adder IC#7483</vt:lpstr>
      <vt:lpstr>PowerPoint Presentation</vt:lpstr>
      <vt:lpstr>Transfer  If A=10(decimal) =1010(in binary)  And B=8(decimal) =1000(in binary)  WHEN S2=S1=S0=Ci=0  Xi = Ai + S2. S1’. S0’. Bi + S2 .S1. S0’. Bi’=Ai  Yi = S0. Bi + S1.Bi’=0  Zi = S2’.Ci=0  Fi=Ai  So the output is 1010</vt:lpstr>
      <vt:lpstr>Addition  If A=1010, B=1000  WHEN S2=S1=0,S0=1,Ci=0  Xi = Ai + S2. S1’. S0’. Bi + S2 .S1. S0’. Bi’=Ai  Yi = S0. Bi + S1.Bi’=Bi  Zi = S2’.Ci=0  Fi=Ai+Bi   1010+1000=10010 So the output is 10010</vt:lpstr>
      <vt:lpstr>Add A with B`  When S2=0,S1=1,S0=0,Ci=0  Xi = Ai + S2. S1’. S0’. Bi + S2 .S1. S0’. Bi’=Ai  Yi = S0. Bi + S1.Bi’=Bi`  Zi = S2’.Ci=0  Fi=Ai+Bi`   1010+0111=10001  So the output is 10001</vt:lpstr>
      <vt:lpstr>Decrement   When S2=0,S1=1,S0=1,Ci=0  Xi = Ai + S2. S1’. S0’. Bi + S2 .S1. S0’. Bi’=Ai  Yi = S0. Bi + S1.Bi’=1(1111)  Zi = S2’.Ci=0  Fi=Ai+1=Ai+1111   1010+1111=11001  So the output is 1001</vt:lpstr>
      <vt:lpstr>OR  When S2=1,S1=0,S0=1  Xi = Ai + S2. S1’. S0’. Bi + S2 .S1. S0’.Bi’ =Ai+Bi  Yi = S0. Bi + S1.Bi’=0  Zi = S2’.Ci=0  Fi=Ai OR Bi=Ai+Bi     1010+1000=1010 So the output is 1010 </vt:lpstr>
      <vt:lpstr>AND  When S2=1,S1=1,S0=0  Xi = Ai + S2. S1’. S0’. Bi + S2 .S1. S0’. Bi’  = Ai + Bi`  Yi = S0. Bi + S1.Bi’=Bi`  Zi = S2’.Ci=0  Fi=(Ai+Bi`) XOR Bi`=AiBi 1010 AND 1000=1000  So the output is 0110.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Logic Unit     </dc:title>
  <dc:creator>Shariar Rafi</dc:creator>
  <cp:lastModifiedBy>Shariar Rafi</cp:lastModifiedBy>
  <cp:revision>8</cp:revision>
  <dcterms:created xsi:type="dcterms:W3CDTF">2022-10-25T01:52:30Z</dcterms:created>
  <dcterms:modified xsi:type="dcterms:W3CDTF">2024-01-30T16:31:31Z</dcterms:modified>
</cp:coreProperties>
</file>