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69"/>
    <p:restoredTop sz="94615"/>
  </p:normalViewPr>
  <p:slideViewPr>
    <p:cSldViewPr snapToGrid="0" snapToObjects="1">
      <p:cViewPr varScale="1">
        <p:scale>
          <a:sx n="106" d="100"/>
          <a:sy n="106" d="100"/>
        </p:scale>
        <p:origin x="4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C4103-453A-4643-B47E-D8001B3DD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B627C9-0000-204A-870F-5CBDAC110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651A8-C6A1-4E4E-A87B-554FD4CC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3023-BF17-E647-B4CC-A2065FA2C68B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736A5-7F6E-EF46-A267-3E9203D6D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140B4-799D-8F4A-BC85-79FBA6989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0561-5B1D-FA4E-8D07-28B5D7420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00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96219-1BBF-1D4A-B175-539063F46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C72FAA-9EDC-5944-BBED-9A295E75A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D5CC9-E8C8-4C44-8944-518356881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3023-BF17-E647-B4CC-A2065FA2C68B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30BE8-8805-D14A-A401-9E4123605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0B6D3-9D3B-8A49-BFA5-84C0242D7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0561-5B1D-FA4E-8D07-28B5D7420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8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F101ED-59CD-6940-AF49-8B3D04031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7111-3332-8246-92A0-AAA2F1344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80D5F-1092-7846-B940-3538A5E8A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3023-BF17-E647-B4CC-A2065FA2C68B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0ACF6-8051-514E-BA5A-71648B8EB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DF653-C949-AF42-B2DB-A29690539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0561-5B1D-FA4E-8D07-28B5D7420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4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60744-9C02-F549-879E-9D8B0A288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8FAC9-F96C-A34E-B97F-A4583A7F5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1C1AD-2DAD-A342-943D-006D8316B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3023-BF17-E647-B4CC-A2065FA2C68B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2BDD3-E938-6346-BDF3-C3A55874F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405EC-2D80-394D-B621-AE9E2E02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0561-5B1D-FA4E-8D07-28B5D7420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2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82DEF-7FE2-5349-AFB4-74379F833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FF3BE-6738-F648-B61F-44172696E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91D95-E2C9-9C47-B294-2CC6DBD00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3023-BF17-E647-B4CC-A2065FA2C68B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00C18-76C6-B746-8955-F6309E4C4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80CBD-C84B-364D-BE30-779DC3B22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0561-5B1D-FA4E-8D07-28B5D7420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14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6AF60-21E2-264A-9F81-7F5BE1545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8661E-BF58-0847-A4BC-33FCBDFAF9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8C228-668B-FC42-9201-E033098CB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4D7D2-FDDA-C84A-9912-D2DFA5E57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3023-BF17-E647-B4CC-A2065FA2C68B}" type="datetimeFigureOut">
              <a:rPr lang="en-US" smtClean="0"/>
              <a:t>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EBF61-5A48-6041-87CE-5531C356F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AAF8A-36B6-7A4B-88C1-ED9758D44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0561-5B1D-FA4E-8D07-28B5D7420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17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AAC7F-CAAA-1647-96AF-450F0132E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1D63E-371C-3B43-A648-2F9E83B56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31BBF9-59EF-1E46-A316-F3E6EE746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C20594-129C-D94E-8DF3-EB036D952F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3921E5-32D6-8540-8034-812018A5FE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7CF43A-BB3A-9A43-A421-A01DF56B5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3023-BF17-E647-B4CC-A2065FA2C68B}" type="datetimeFigureOut">
              <a:rPr lang="en-US" smtClean="0"/>
              <a:t>1/18/21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206839-5000-4342-8FFB-65C176755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BE1CC2-CEE6-EA46-A44E-CB57AEFB6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0561-5B1D-FA4E-8D07-28B5D7420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6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A13E5-8B94-B54D-840C-23AF91566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4060E9-B247-1C4E-AE5C-F709F25BF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3023-BF17-E647-B4CC-A2065FA2C68B}" type="datetimeFigureOut">
              <a:rPr lang="en-US" smtClean="0"/>
              <a:t>1/18/21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9160B3-B045-C24C-942C-83D59CF67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8CCE9F-1E29-D149-A143-7509832CC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0561-5B1D-FA4E-8D07-28B5D7420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29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1B6D67-6181-8443-A8AB-B1436B683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3023-BF17-E647-B4CC-A2065FA2C68B}" type="datetimeFigureOut">
              <a:rPr lang="en-US" smtClean="0"/>
              <a:t>1/18/21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DAF598-E646-1E46-A590-B17DDCB0B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328D9-A593-6E48-859A-AF904FE94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0561-5B1D-FA4E-8D07-28B5D7420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2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967DC-45D5-2C4F-BA16-4C51BAA3F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1D4BD-7059-3249-9D58-C0ABF9F5D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D1E01-5EB7-2949-A012-E993CA3A7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69019-1D3A-0243-B16C-D6F5333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3023-BF17-E647-B4CC-A2065FA2C68B}" type="datetimeFigureOut">
              <a:rPr lang="en-US" smtClean="0"/>
              <a:t>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519AC3-29F6-864E-90C5-B821C039C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CB015-82A7-924F-BA2D-B0B69FBEB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0561-5B1D-FA4E-8D07-28B5D7420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6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12E-4B98-FF49-8779-129F3C6E1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C1D09E-9928-124D-9C7C-14A4AC9703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0A784-3C53-AF4F-B7D1-508C62411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0EDC-B11C-5349-84C9-214380D7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3023-BF17-E647-B4CC-A2065FA2C68B}" type="datetimeFigureOut">
              <a:rPr lang="en-US" smtClean="0"/>
              <a:t>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87B77-1E9B-5C46-94A6-E59B069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38A28-ADA0-474D-9557-B5E13BD86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0561-5B1D-FA4E-8D07-28B5D7420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05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4ADFBC-A32E-5C4A-93B5-BE4F1C744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FF1F1-8954-6349-B7B6-3B9BD9A28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D8CAF-07A2-BE48-9447-28101CB4EB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43023-BF17-E647-B4CC-A2065FA2C68B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6CC2F-5F58-DE47-9629-0C6856CE11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3D9ED-5513-FD44-AE25-FC319D1CEB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E0561-5B1D-FA4E-8D07-28B5D7420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5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evashish0507/big-mart-sales-prediction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4CEB80-C196-484D-AFAE-6C0DD966D70A}"/>
              </a:ext>
            </a:extLst>
          </p:cNvPr>
          <p:cNvSpPr/>
          <p:nvPr/>
        </p:nvSpPr>
        <p:spPr>
          <a:xfrm>
            <a:off x="2299844" y="1457561"/>
            <a:ext cx="7878865" cy="298543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3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North South University</a:t>
            </a:r>
          </a:p>
          <a:p>
            <a:pPr algn="ctr"/>
            <a:r>
              <a:rPr lang="en-US" sz="2000" dirty="0"/>
              <a:t>CSE 445.2</a:t>
            </a:r>
          </a:p>
          <a:p>
            <a:pPr algn="ctr"/>
            <a:r>
              <a:rPr lang="en-US" sz="2000" dirty="0"/>
              <a:t>Fall 2020</a:t>
            </a: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Group- 8</a:t>
            </a:r>
            <a:endParaRPr lang="en-US" sz="2000" dirty="0"/>
          </a:p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 Presentation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Topic: BigMart Sales Prediction</a:t>
            </a:r>
          </a:p>
          <a:p>
            <a:pPr algn="ctr"/>
            <a:endParaRPr lang="en-US" sz="2400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Submitted to: </a:t>
            </a:r>
            <a:r>
              <a:rPr lang="en-US" sz="2000" dirty="0"/>
              <a:t>Syed Athar Bin Amir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035A60-DAF3-0F45-8D7A-8E3C41B68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991" y="233348"/>
            <a:ext cx="1006575" cy="1224213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59E097F-7B5B-0A4B-B6B5-272655C26B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84154"/>
              </p:ext>
            </p:extLst>
          </p:nvPr>
        </p:nvGraphicFramePr>
        <p:xfrm>
          <a:off x="2175276" y="4614041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86453283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1503587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Group Details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095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141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Meherab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Mamun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Ratul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1711786642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39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Md Sharif Hossain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1712336642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884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Faijul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Abedin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1711316642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833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0451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BD9A9A-1A34-0640-9F32-DFA0488E0C8C}"/>
              </a:ext>
            </a:extLst>
          </p:cNvPr>
          <p:cNvSpPr/>
          <p:nvPr/>
        </p:nvSpPr>
        <p:spPr>
          <a:xfrm>
            <a:off x="4584718" y="147022"/>
            <a:ext cx="30225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chemeClr val="accent6"/>
                </a:solidFill>
              </a:rPr>
              <a:t>Data Modifying: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FF8249-222F-BC44-9414-53003A3EC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711" y="731797"/>
            <a:ext cx="6985388" cy="49883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2B9936-B3A4-6641-9996-4527B00E74BA}"/>
              </a:ext>
            </a:extLst>
          </p:cNvPr>
          <p:cNvSpPr txBox="1"/>
          <p:nvPr/>
        </p:nvSpPr>
        <p:spPr>
          <a:xfrm>
            <a:off x="3342807" y="6235908"/>
            <a:ext cx="539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Same way: Item_Weight &amp; Outlet_Size have been filled.</a:t>
            </a:r>
          </a:p>
        </p:txBody>
      </p:sp>
    </p:spTree>
    <p:extLst>
      <p:ext uri="{BB962C8B-B14F-4D97-AF65-F5344CB8AC3E}">
        <p14:creationId xmlns:p14="http://schemas.microsoft.com/office/powerpoint/2010/main" val="792022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BD9A9A-1A34-0640-9F32-DFA0488E0C8C}"/>
              </a:ext>
            </a:extLst>
          </p:cNvPr>
          <p:cNvSpPr/>
          <p:nvPr/>
        </p:nvSpPr>
        <p:spPr>
          <a:xfrm>
            <a:off x="4413197" y="147022"/>
            <a:ext cx="33656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chemeClr val="accent6"/>
                </a:solidFill>
              </a:rPr>
              <a:t>Data Re-Checking: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40B1FD-C05C-6247-BC7D-26CB890C2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631" y="971008"/>
            <a:ext cx="7195279" cy="548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854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BD9A9A-1A34-0640-9F32-DFA0488E0C8C}"/>
              </a:ext>
            </a:extLst>
          </p:cNvPr>
          <p:cNvSpPr/>
          <p:nvPr/>
        </p:nvSpPr>
        <p:spPr>
          <a:xfrm>
            <a:off x="4413197" y="147022"/>
            <a:ext cx="33656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chemeClr val="accent6"/>
                </a:solidFill>
              </a:rPr>
              <a:t>Data Re-Checking: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40B1FD-C05C-6247-BC7D-26CB890C2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631" y="971008"/>
            <a:ext cx="7195279" cy="548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831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BD9A9A-1A34-0640-9F32-DFA0488E0C8C}"/>
              </a:ext>
            </a:extLst>
          </p:cNvPr>
          <p:cNvSpPr/>
          <p:nvPr/>
        </p:nvSpPr>
        <p:spPr>
          <a:xfrm>
            <a:off x="4012836" y="147022"/>
            <a:ext cx="41663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chemeClr val="accent6"/>
                </a:solidFill>
              </a:rPr>
              <a:t>Combining Item Types: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71D962-18A6-C34A-8E4D-197402FA3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945" y="731797"/>
            <a:ext cx="7713587" cy="574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193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BD9A9A-1A34-0640-9F32-DFA0488E0C8C}"/>
              </a:ext>
            </a:extLst>
          </p:cNvPr>
          <p:cNvSpPr/>
          <p:nvPr/>
        </p:nvSpPr>
        <p:spPr>
          <a:xfrm>
            <a:off x="3174052" y="147022"/>
            <a:ext cx="58439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chemeClr val="accent6"/>
                </a:solidFill>
              </a:rPr>
              <a:t>Implementing One-Hot Encoding: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5A931A-C5B2-0D45-A3FF-9AA4656F5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253" y="911677"/>
            <a:ext cx="9357493" cy="549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307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BD9A9A-1A34-0640-9F32-DFA0488E0C8C}"/>
              </a:ext>
            </a:extLst>
          </p:cNvPr>
          <p:cNvSpPr/>
          <p:nvPr/>
        </p:nvSpPr>
        <p:spPr>
          <a:xfrm>
            <a:off x="3174052" y="147022"/>
            <a:ext cx="58439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chemeClr val="accent6"/>
                </a:solidFill>
              </a:rPr>
              <a:t>Implementing One-Hot Encoding: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1A2539-033E-B74C-A058-B32295E04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644" y="815650"/>
            <a:ext cx="3754712" cy="604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497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BD9A9A-1A34-0640-9F32-DFA0488E0C8C}"/>
              </a:ext>
            </a:extLst>
          </p:cNvPr>
          <p:cNvSpPr/>
          <p:nvPr/>
        </p:nvSpPr>
        <p:spPr>
          <a:xfrm>
            <a:off x="3799451" y="147022"/>
            <a:ext cx="45931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chemeClr val="accent6"/>
                </a:solidFill>
              </a:rPr>
              <a:t>Data Splitting &amp; Exporting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05259F-07C4-444F-A42D-4F8A74017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451" y="1015583"/>
            <a:ext cx="4341008" cy="552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074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BD9A9A-1A34-0640-9F32-DFA0488E0C8C}"/>
              </a:ext>
            </a:extLst>
          </p:cNvPr>
          <p:cNvSpPr/>
          <p:nvPr/>
        </p:nvSpPr>
        <p:spPr>
          <a:xfrm>
            <a:off x="3799451" y="147022"/>
            <a:ext cx="45931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chemeClr val="accent6"/>
                </a:solidFill>
              </a:rPr>
              <a:t>Data Splitting &amp; Exporting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C18660-4DA6-D849-90F4-934A18CA1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110" y="819529"/>
            <a:ext cx="8259779" cy="586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96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BD9A9A-1A34-0640-9F32-DFA0488E0C8C}"/>
              </a:ext>
            </a:extLst>
          </p:cNvPr>
          <p:cNvSpPr/>
          <p:nvPr/>
        </p:nvSpPr>
        <p:spPr>
          <a:xfrm>
            <a:off x="4168050" y="147022"/>
            <a:ext cx="38559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chemeClr val="accent6"/>
                </a:solidFill>
              </a:rPr>
              <a:t>Training Models Used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61B910-51F3-7A46-BC4A-C34E074A9636}"/>
              </a:ext>
            </a:extLst>
          </p:cNvPr>
          <p:cNvSpPr txBox="1"/>
          <p:nvPr/>
        </p:nvSpPr>
        <p:spPr>
          <a:xfrm>
            <a:off x="1179226" y="1443841"/>
            <a:ext cx="98335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D" sz="3600" b="1" dirty="0"/>
              <a:t>Linear Regression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BD" sz="3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D" sz="3600" b="1" dirty="0"/>
              <a:t>Random Forest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BD" sz="3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D" sz="3600" b="1" dirty="0"/>
              <a:t>XgBoost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BD" sz="3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D" sz="3600" b="1" dirty="0"/>
              <a:t>Gradient Boosted Decision Tree</a:t>
            </a:r>
          </a:p>
        </p:txBody>
      </p:sp>
    </p:spTree>
    <p:extLst>
      <p:ext uri="{BB962C8B-B14F-4D97-AF65-F5344CB8AC3E}">
        <p14:creationId xmlns:p14="http://schemas.microsoft.com/office/powerpoint/2010/main" val="1140640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BD9A9A-1A34-0640-9F32-DFA0488E0C8C}"/>
              </a:ext>
            </a:extLst>
          </p:cNvPr>
          <p:cNvSpPr/>
          <p:nvPr/>
        </p:nvSpPr>
        <p:spPr>
          <a:xfrm>
            <a:off x="4689031" y="147022"/>
            <a:ext cx="28139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chemeClr val="accent6"/>
                </a:solidFill>
              </a:rPr>
              <a:t>Model Results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9E3C03-EAE4-AC4E-B72C-B4932A501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100" y="1619250"/>
            <a:ext cx="65278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227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DA9825-7CBD-EE44-AB11-E1F937E389E6}"/>
              </a:ext>
            </a:extLst>
          </p:cNvPr>
          <p:cNvSpPr/>
          <p:nvPr/>
        </p:nvSpPr>
        <p:spPr>
          <a:xfrm>
            <a:off x="1177089" y="1552943"/>
            <a:ext cx="983782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The data scientists at BigMart have collected sales data for 1559 products across 10 stores in different cities.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Certain attributes of each product and store have been defined.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The aim is to build a predictive model and find out the sales of each product at a particular store.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Using this model, BigMart will try to understand the properties of products and stores which play a key role in increasing sales.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6D498A-C411-6B43-AF94-0F8578438847}"/>
              </a:ext>
            </a:extLst>
          </p:cNvPr>
          <p:cNvSpPr/>
          <p:nvPr/>
        </p:nvSpPr>
        <p:spPr>
          <a:xfrm>
            <a:off x="3971380" y="585354"/>
            <a:ext cx="42492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Background and History</a:t>
            </a:r>
          </a:p>
        </p:txBody>
      </p:sp>
    </p:spTree>
    <p:extLst>
      <p:ext uri="{BB962C8B-B14F-4D97-AF65-F5344CB8AC3E}">
        <p14:creationId xmlns:p14="http://schemas.microsoft.com/office/powerpoint/2010/main" val="2783787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BD9A9A-1A34-0640-9F32-DFA0488E0C8C}"/>
              </a:ext>
            </a:extLst>
          </p:cNvPr>
          <p:cNvSpPr/>
          <p:nvPr/>
        </p:nvSpPr>
        <p:spPr>
          <a:xfrm>
            <a:off x="4689031" y="147022"/>
            <a:ext cx="28139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chemeClr val="accent6"/>
                </a:solidFill>
              </a:rPr>
              <a:t>Model Results 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AA302F-48D0-6C4C-859C-1C8AFCF53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350" y="2089150"/>
            <a:ext cx="68453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343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BD9A9A-1A34-0640-9F32-DFA0488E0C8C}"/>
              </a:ext>
            </a:extLst>
          </p:cNvPr>
          <p:cNvSpPr/>
          <p:nvPr/>
        </p:nvSpPr>
        <p:spPr>
          <a:xfrm>
            <a:off x="4689031" y="147022"/>
            <a:ext cx="28139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chemeClr val="accent6"/>
                </a:solidFill>
              </a:rPr>
              <a:t>Model Results 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9452FB-9FFD-3C46-A7FF-BB0981441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65" y="1846179"/>
            <a:ext cx="11172669" cy="316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665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BD9A9A-1A34-0640-9F32-DFA0488E0C8C}"/>
              </a:ext>
            </a:extLst>
          </p:cNvPr>
          <p:cNvSpPr/>
          <p:nvPr/>
        </p:nvSpPr>
        <p:spPr>
          <a:xfrm>
            <a:off x="4689031" y="147022"/>
            <a:ext cx="28139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chemeClr val="accent6"/>
                </a:solidFill>
              </a:rPr>
              <a:t>Model Results 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7E0F45-9F39-4E4B-A886-DF2E1CB51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300" y="984250"/>
            <a:ext cx="7645400" cy="48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33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D85B1F-AD82-344F-AB8C-6B7B3DEEC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599" y="1369260"/>
            <a:ext cx="6908800" cy="16891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FF53D5D-265D-AD43-A155-BA66D3211E06}"/>
              </a:ext>
            </a:extLst>
          </p:cNvPr>
          <p:cNvSpPr/>
          <p:nvPr/>
        </p:nvSpPr>
        <p:spPr>
          <a:xfrm>
            <a:off x="5298858" y="183116"/>
            <a:ext cx="15942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chemeClr val="accent6"/>
                </a:solidFill>
              </a:rPr>
              <a:t>Finally…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DE5872-A329-B54B-AEBA-4D2B5F300247}"/>
              </a:ext>
            </a:extLst>
          </p:cNvPr>
          <p:cNvSpPr/>
          <p:nvPr/>
        </p:nvSpPr>
        <p:spPr>
          <a:xfrm>
            <a:off x="4545545" y="4767148"/>
            <a:ext cx="31009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Thanks to All!</a:t>
            </a:r>
          </a:p>
        </p:txBody>
      </p:sp>
    </p:spTree>
    <p:extLst>
      <p:ext uri="{BB962C8B-B14F-4D97-AF65-F5344CB8AC3E}">
        <p14:creationId xmlns:p14="http://schemas.microsoft.com/office/powerpoint/2010/main" val="1488064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53BD14-2E1D-EF4E-8CB7-DDD6EAD5E681}"/>
              </a:ext>
            </a:extLst>
          </p:cNvPr>
          <p:cNvSpPr/>
          <p:nvPr/>
        </p:nvSpPr>
        <p:spPr>
          <a:xfrm>
            <a:off x="4054415" y="576154"/>
            <a:ext cx="40831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Hypothesis Generation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EDC9EE-671C-8440-8D6D-2A930F1B70F0}"/>
              </a:ext>
            </a:extLst>
          </p:cNvPr>
          <p:cNvSpPr/>
          <p:nvPr/>
        </p:nvSpPr>
        <p:spPr>
          <a:xfrm>
            <a:off x="810124" y="1308138"/>
            <a:ext cx="1084847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Hypothesis Generation was done before seeing the data or else we would end up with biased hypotheses. Following are some of the hypotheses based on the problem statement.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03D661-5C45-A34C-A392-70EF6522CB5E}"/>
              </a:ext>
            </a:extLst>
          </p:cNvPr>
          <p:cNvSpPr/>
          <p:nvPr/>
        </p:nvSpPr>
        <p:spPr>
          <a:xfrm>
            <a:off x="2097504" y="2987551"/>
            <a:ext cx="897154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- Sales are higher during weekends.</a:t>
            </a:r>
          </a:p>
          <a:p>
            <a:r>
              <a:rPr lang="en-US" sz="2800" dirty="0"/>
              <a:t>- Higher sales during morning and late evening.</a:t>
            </a:r>
          </a:p>
          <a:p>
            <a:r>
              <a:rPr lang="en-US" sz="2800" dirty="0"/>
              <a:t>- Higher sales during end of the year.</a:t>
            </a:r>
          </a:p>
          <a:p>
            <a:r>
              <a:rPr lang="en-US" sz="2800" dirty="0"/>
              <a:t>- Store size affects the sales.</a:t>
            </a:r>
          </a:p>
          <a:p>
            <a:r>
              <a:rPr lang="en-US" sz="2800" dirty="0"/>
              <a:t>- Location of the store affects the sales.</a:t>
            </a:r>
          </a:p>
          <a:p>
            <a:r>
              <a:rPr lang="en-US" sz="2800" dirty="0"/>
              <a:t>- Items with more shelf space sell more.</a:t>
            </a:r>
          </a:p>
        </p:txBody>
      </p:sp>
    </p:spTree>
    <p:extLst>
      <p:ext uri="{BB962C8B-B14F-4D97-AF65-F5344CB8AC3E}">
        <p14:creationId xmlns:p14="http://schemas.microsoft.com/office/powerpoint/2010/main" val="2956702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159737-5E53-7349-85B4-06D02B326E0B}"/>
              </a:ext>
            </a:extLst>
          </p:cNvPr>
          <p:cNvSpPr/>
          <p:nvPr/>
        </p:nvSpPr>
        <p:spPr>
          <a:xfrm>
            <a:off x="5243747" y="501133"/>
            <a:ext cx="17045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The Data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E11EC2-DBE1-A94C-AF61-5CA81FB80C23}"/>
              </a:ext>
            </a:extLst>
          </p:cNvPr>
          <p:cNvSpPr/>
          <p:nvPr/>
        </p:nvSpPr>
        <p:spPr>
          <a:xfrm>
            <a:off x="1243271" y="1644994"/>
            <a:ext cx="970545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We have train (8523) and test (5681) data set, train data set has both input and output variable(s). You need to predict the sales for test data set.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9AFE54-4D19-EB44-BC2A-640B50349BDC}"/>
              </a:ext>
            </a:extLst>
          </p:cNvPr>
          <p:cNvSpPr/>
          <p:nvPr/>
        </p:nvSpPr>
        <p:spPr>
          <a:xfrm>
            <a:off x="1243271" y="3589075"/>
            <a:ext cx="102308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Dataset Source Link: </a:t>
            </a:r>
          </a:p>
          <a:p>
            <a:r>
              <a:rPr lang="en-US" sz="2800" dirty="0">
                <a:hlinkClick r:id="rId2"/>
              </a:rPr>
              <a:t>https://www.kaggle.com/devashish0507/big-mart-sales-prediction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4165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62F9E57-9180-554A-8F2A-A91FA220C1D6}"/>
              </a:ext>
            </a:extLst>
          </p:cNvPr>
          <p:cNvSpPr/>
          <p:nvPr/>
        </p:nvSpPr>
        <p:spPr>
          <a:xfrm>
            <a:off x="4092983" y="553452"/>
            <a:ext cx="40060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Variable &amp; Description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A18F36-6D59-2E4D-8BA6-56CAB2BB5224}"/>
              </a:ext>
            </a:extLst>
          </p:cNvPr>
          <p:cNvSpPr/>
          <p:nvPr/>
        </p:nvSpPr>
        <p:spPr>
          <a:xfrm>
            <a:off x="1181099" y="1659285"/>
            <a:ext cx="9829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Item_Identifier</a:t>
            </a:r>
            <a:r>
              <a:rPr lang="en-US" sz="2800" dirty="0"/>
              <a:t> | Unique product 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Item_Weight</a:t>
            </a:r>
            <a:r>
              <a:rPr lang="en-US" sz="2800" dirty="0"/>
              <a:t> | Weight of product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Item_Fat_Content</a:t>
            </a:r>
            <a:r>
              <a:rPr lang="en-US" sz="2800" dirty="0"/>
              <a:t> | Whether the product is low fat or not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Item_Visibility</a:t>
            </a:r>
            <a:r>
              <a:rPr lang="en-US" sz="2800" dirty="0"/>
              <a:t> | The % of total display area of all products in a    store allocated to the particular product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Item_Type</a:t>
            </a:r>
            <a:r>
              <a:rPr lang="en-US" sz="2800" dirty="0"/>
              <a:t> | The category to which the product belongs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Item_MRP</a:t>
            </a:r>
            <a:r>
              <a:rPr lang="en-US" sz="2800" dirty="0"/>
              <a:t> | Maximum Retail Price (list price) of the product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Outlet_Identifier</a:t>
            </a:r>
            <a:r>
              <a:rPr lang="en-US" sz="2800" dirty="0"/>
              <a:t> | Unique store ID</a:t>
            </a:r>
          </a:p>
        </p:txBody>
      </p:sp>
    </p:spTree>
    <p:extLst>
      <p:ext uri="{BB962C8B-B14F-4D97-AF65-F5344CB8AC3E}">
        <p14:creationId xmlns:p14="http://schemas.microsoft.com/office/powerpoint/2010/main" val="774926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7E5A5C8-F126-F346-9477-DDB331A725B7}"/>
              </a:ext>
            </a:extLst>
          </p:cNvPr>
          <p:cNvSpPr/>
          <p:nvPr/>
        </p:nvSpPr>
        <p:spPr>
          <a:xfrm>
            <a:off x="1706479" y="1528011"/>
            <a:ext cx="877904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Outlet_Establishment_Year</a:t>
            </a:r>
            <a:r>
              <a:rPr lang="en-US" sz="2800" dirty="0"/>
              <a:t> | The year in which store was established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Outlet_Size</a:t>
            </a:r>
            <a:r>
              <a:rPr lang="en-US" sz="2800" dirty="0"/>
              <a:t> | The size of the store in terms of ground area covered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Outlet_Location_Type</a:t>
            </a:r>
            <a:r>
              <a:rPr lang="en-US" sz="2800" dirty="0"/>
              <a:t> | The type of city in which the store is located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Outlet_Type</a:t>
            </a:r>
            <a:r>
              <a:rPr lang="en-US" sz="2800" dirty="0"/>
              <a:t> | Whether the outlet is just a grocery store or some sort of supermarket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Item_Outlet_Sales</a:t>
            </a:r>
            <a:r>
              <a:rPr lang="en-US" sz="2800" dirty="0"/>
              <a:t> | Sales of the product in the </a:t>
            </a:r>
            <a:r>
              <a:rPr lang="en-US" sz="2800" dirty="0" err="1"/>
              <a:t>particulat</a:t>
            </a:r>
            <a:r>
              <a:rPr lang="en-US" sz="2800" dirty="0"/>
              <a:t> store. This is the outcome variable to be predicted.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BD9A9A-1A34-0640-9F32-DFA0488E0C8C}"/>
              </a:ext>
            </a:extLst>
          </p:cNvPr>
          <p:cNvSpPr/>
          <p:nvPr/>
        </p:nvSpPr>
        <p:spPr>
          <a:xfrm>
            <a:off x="3443278" y="517358"/>
            <a:ext cx="60713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Variable &amp; Description (continued)</a:t>
            </a:r>
          </a:p>
        </p:txBody>
      </p:sp>
    </p:spTree>
    <p:extLst>
      <p:ext uri="{BB962C8B-B14F-4D97-AF65-F5344CB8AC3E}">
        <p14:creationId xmlns:p14="http://schemas.microsoft.com/office/powerpoint/2010/main" val="597858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BD9A9A-1A34-0640-9F32-DFA0488E0C8C}"/>
              </a:ext>
            </a:extLst>
          </p:cNvPr>
          <p:cNvSpPr/>
          <p:nvPr/>
        </p:nvSpPr>
        <p:spPr>
          <a:xfrm>
            <a:off x="4310702" y="147022"/>
            <a:ext cx="35705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chemeClr val="accent6"/>
                </a:solidFill>
              </a:rPr>
              <a:t>Dataset Processing: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9F4C21-A138-D344-AEA5-A74CA45FB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828" y="997202"/>
            <a:ext cx="8206342" cy="514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530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BD9A9A-1A34-0640-9F32-DFA0488E0C8C}"/>
              </a:ext>
            </a:extLst>
          </p:cNvPr>
          <p:cNvSpPr/>
          <p:nvPr/>
        </p:nvSpPr>
        <p:spPr>
          <a:xfrm>
            <a:off x="4310702" y="147022"/>
            <a:ext cx="35705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chemeClr val="accent6"/>
                </a:solidFill>
              </a:rPr>
              <a:t>Dataset Processing: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6FA059-5792-D44B-998B-22911B9CF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48" y="988622"/>
            <a:ext cx="11315700" cy="527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83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BD9A9A-1A34-0640-9F32-DFA0488E0C8C}"/>
              </a:ext>
            </a:extLst>
          </p:cNvPr>
          <p:cNvSpPr/>
          <p:nvPr/>
        </p:nvSpPr>
        <p:spPr>
          <a:xfrm>
            <a:off x="4724371" y="147022"/>
            <a:ext cx="27432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chemeClr val="accent6"/>
                </a:solidFill>
              </a:rPr>
              <a:t>Data Cleaning: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94F50A-4B10-154A-9B22-80EFDD61B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59" y="958317"/>
            <a:ext cx="11457482" cy="550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237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512</Words>
  <Application>Microsoft Macintosh PowerPoint</Application>
  <PresentationFormat>Widescreen</PresentationFormat>
  <Paragraphs>76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Sharif Hossain</dc:creator>
  <cp:lastModifiedBy>Sharif Hossain</cp:lastModifiedBy>
  <cp:revision>8</cp:revision>
  <dcterms:created xsi:type="dcterms:W3CDTF">2021-01-17T17:53:08Z</dcterms:created>
  <dcterms:modified xsi:type="dcterms:W3CDTF">2021-01-18T09:47:24Z</dcterms:modified>
</cp:coreProperties>
</file>