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sldIdLst>
    <p:sldId id="257" r:id="rId2"/>
    <p:sldId id="271" r:id="rId3"/>
    <p:sldId id="275" r:id="rId4"/>
    <p:sldId id="272" r:id="rId5"/>
    <p:sldId id="270" r:id="rId6"/>
    <p:sldId id="273" r:id="rId7"/>
    <p:sldId id="27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67"/>
    <p:restoredTop sz="94692"/>
  </p:normalViewPr>
  <p:slideViewPr>
    <p:cSldViewPr snapToGrid="0">
      <p:cViewPr varScale="1">
        <p:scale>
          <a:sx n="106" d="100"/>
          <a:sy n="106" d="100"/>
        </p:scale>
        <p:origin x="2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GB"/>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3CE8244C-AD85-44F1-861A-919932CBD22A}" type="datetimeFigureOut">
              <a:rPr lang="en-US" smtClean="0"/>
              <a:t>5/16/21</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BC3317A5-2E38-42D9-806B-8A0662D5873D}"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6324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CE8244C-AD85-44F1-861A-919932CBD22A}" type="datetimeFigureOut">
              <a:rPr lang="en-US" smtClean="0"/>
              <a:t>5/16/21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317A5-2E38-42D9-806B-8A0662D5873D}" type="slidenum">
              <a:rPr lang="en-US" smtClean="0"/>
              <a:t>‹#›</a:t>
            </a:fld>
            <a:endParaRPr lang="en-US"/>
          </a:p>
        </p:txBody>
      </p:sp>
    </p:spTree>
    <p:extLst>
      <p:ext uri="{BB962C8B-B14F-4D97-AF65-F5344CB8AC3E}">
        <p14:creationId xmlns:p14="http://schemas.microsoft.com/office/powerpoint/2010/main" val="3052814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CE8244C-AD85-44F1-861A-919932CBD22A}" type="datetimeFigureOut">
              <a:rPr lang="en-US" smtClean="0"/>
              <a:t>5/16/21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317A5-2E38-42D9-806B-8A0662D5873D}" type="slidenum">
              <a:rPr lang="en-US" smtClean="0"/>
              <a:t>‹#›</a:t>
            </a:fld>
            <a:endParaRPr lang="en-US"/>
          </a:p>
        </p:txBody>
      </p:sp>
    </p:spTree>
    <p:extLst>
      <p:ext uri="{BB962C8B-B14F-4D97-AF65-F5344CB8AC3E}">
        <p14:creationId xmlns:p14="http://schemas.microsoft.com/office/powerpoint/2010/main" val="3369851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CE8244C-AD85-44F1-861A-919932CBD22A}" type="datetimeFigureOut">
              <a:rPr lang="en-US" smtClean="0"/>
              <a:t>5/16/21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317A5-2E38-42D9-806B-8A0662D5873D}" type="slidenum">
              <a:rPr lang="en-US" smtClean="0"/>
              <a:t>‹#›</a:t>
            </a:fld>
            <a:endParaRPr lang="en-US"/>
          </a:p>
        </p:txBody>
      </p:sp>
    </p:spTree>
    <p:extLst>
      <p:ext uri="{BB962C8B-B14F-4D97-AF65-F5344CB8AC3E}">
        <p14:creationId xmlns:p14="http://schemas.microsoft.com/office/powerpoint/2010/main" val="2846995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3CE8244C-AD85-44F1-861A-919932CBD22A}" type="datetimeFigureOut">
              <a:rPr lang="en-US" smtClean="0"/>
              <a:t>5/16/21</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BC3317A5-2E38-42D9-806B-8A0662D5873D}"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44694119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CE8244C-AD85-44F1-861A-919932CBD22A}" type="datetimeFigureOut">
              <a:rPr lang="en-US" smtClean="0"/>
              <a:t>5/16/21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3317A5-2E38-42D9-806B-8A0662D5873D}" type="slidenum">
              <a:rPr lang="en-US" smtClean="0"/>
              <a:t>‹#›</a:t>
            </a:fld>
            <a:endParaRPr lang="en-US"/>
          </a:p>
        </p:txBody>
      </p:sp>
    </p:spTree>
    <p:extLst>
      <p:ext uri="{BB962C8B-B14F-4D97-AF65-F5344CB8AC3E}">
        <p14:creationId xmlns:p14="http://schemas.microsoft.com/office/powerpoint/2010/main" val="343845566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CE8244C-AD85-44F1-861A-919932CBD22A}" type="datetimeFigureOut">
              <a:rPr lang="en-US" smtClean="0"/>
              <a:t>5/16/21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3317A5-2E38-42D9-806B-8A0662D5873D}" type="slidenum">
              <a:rPr lang="en-US" smtClean="0"/>
              <a:t>‹#›</a:t>
            </a:fld>
            <a:endParaRPr lang="en-US"/>
          </a:p>
        </p:txBody>
      </p:sp>
    </p:spTree>
    <p:extLst>
      <p:ext uri="{BB962C8B-B14F-4D97-AF65-F5344CB8AC3E}">
        <p14:creationId xmlns:p14="http://schemas.microsoft.com/office/powerpoint/2010/main" val="250144214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CE8244C-AD85-44F1-861A-919932CBD22A}" type="datetimeFigureOut">
              <a:rPr lang="en-US" smtClean="0"/>
              <a:t>5/16/21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3317A5-2E38-42D9-806B-8A0662D5873D}" type="slidenum">
              <a:rPr lang="en-US" smtClean="0"/>
              <a:t>‹#›</a:t>
            </a:fld>
            <a:endParaRPr lang="en-US"/>
          </a:p>
        </p:txBody>
      </p:sp>
    </p:spTree>
    <p:extLst>
      <p:ext uri="{BB962C8B-B14F-4D97-AF65-F5344CB8AC3E}">
        <p14:creationId xmlns:p14="http://schemas.microsoft.com/office/powerpoint/2010/main" val="3759419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E8244C-AD85-44F1-861A-919932CBD22A}" type="datetimeFigureOut">
              <a:rPr lang="en-US" smtClean="0"/>
              <a:t>5/16/21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3317A5-2E38-42D9-806B-8A0662D5873D}" type="slidenum">
              <a:rPr lang="en-US" smtClean="0"/>
              <a:t>‹#›</a:t>
            </a:fld>
            <a:endParaRPr lang="en-US"/>
          </a:p>
        </p:txBody>
      </p:sp>
    </p:spTree>
    <p:extLst>
      <p:ext uri="{BB962C8B-B14F-4D97-AF65-F5344CB8AC3E}">
        <p14:creationId xmlns:p14="http://schemas.microsoft.com/office/powerpoint/2010/main" val="3482671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GB"/>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3CE8244C-AD85-44F1-861A-919932CBD22A}" type="datetimeFigureOut">
              <a:rPr lang="en-US" smtClean="0"/>
              <a:t>5/16/21</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BC3317A5-2E38-42D9-806B-8A0662D5873D}"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68034506"/>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GB"/>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3CE8244C-AD85-44F1-861A-919932CBD22A}" type="datetimeFigureOut">
              <a:rPr lang="en-US" smtClean="0"/>
              <a:t>5/16/21</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BC3317A5-2E38-42D9-806B-8A0662D5873D}" type="slidenum">
              <a:rPr lang="en-US" smtClean="0"/>
              <a:t>‹#›</a:t>
            </a:fld>
            <a:endParaRPr lang="en-US"/>
          </a:p>
        </p:txBody>
      </p:sp>
    </p:spTree>
    <p:extLst>
      <p:ext uri="{BB962C8B-B14F-4D97-AF65-F5344CB8AC3E}">
        <p14:creationId xmlns:p14="http://schemas.microsoft.com/office/powerpoint/2010/main" val="1627756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3CE8244C-AD85-44F1-861A-919932CBD22A}" type="datetimeFigureOut">
              <a:rPr lang="en-US" smtClean="0"/>
              <a:t>5/16/21</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BC3317A5-2E38-42D9-806B-8A0662D5873D}"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66452527"/>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03681" y="5249129"/>
            <a:ext cx="3584636" cy="1508105"/>
          </a:xfrm>
          <a:prstGeom prst="rect">
            <a:avLst/>
          </a:prstGeom>
          <a:noFill/>
        </p:spPr>
        <p:txBody>
          <a:bodyPr wrap="none" lIns="91440" tIns="45720" rIns="91440" bIns="45720">
            <a:spAutoFit/>
          </a:bodyPr>
          <a:lstStyle/>
          <a:p>
            <a:pPr algn="ctr"/>
            <a:r>
              <a:rPr lang="en-US" sz="6000" b="1" cap="none" spc="0" dirty="0">
                <a:ln w="0"/>
                <a:solidFill>
                  <a:srgbClr val="00206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CSE 499A</a:t>
            </a:r>
          </a:p>
          <a:p>
            <a:pPr algn="ctr"/>
            <a:r>
              <a:rPr lang="en-US" sz="3200" b="1" dirty="0">
                <a:ln w="0"/>
                <a:solidFill>
                  <a:srgbClr val="00206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Section - 7</a:t>
            </a:r>
          </a:p>
        </p:txBody>
      </p:sp>
      <p:pic>
        <p:nvPicPr>
          <p:cNvPr id="3" name="Picture 2"/>
          <p:cNvPicPr>
            <a:picLocks noChangeAspect="1"/>
          </p:cNvPicPr>
          <p:nvPr/>
        </p:nvPicPr>
        <p:blipFill>
          <a:blip r:embed="rId2">
            <a:alphaModFix amt="27000"/>
            <a:extLst>
              <a:ext uri="{28A0092B-C50C-407E-A947-70E740481C1C}">
                <a14:useLocalDpi xmlns:a14="http://schemas.microsoft.com/office/drawing/2010/main" val="0"/>
              </a:ext>
            </a:extLst>
          </a:blip>
          <a:stretch>
            <a:fillRect/>
          </a:stretch>
        </p:blipFill>
        <p:spPr>
          <a:xfrm>
            <a:off x="4498666" y="1472438"/>
            <a:ext cx="3194667" cy="3776692"/>
          </a:xfrm>
          <a:prstGeom prst="rect">
            <a:avLst/>
          </a:prstGeom>
        </p:spPr>
      </p:pic>
      <p:sp>
        <p:nvSpPr>
          <p:cNvPr id="4" name="Rectangle 3"/>
          <p:cNvSpPr/>
          <p:nvPr/>
        </p:nvSpPr>
        <p:spPr>
          <a:xfrm>
            <a:off x="150942" y="2345121"/>
            <a:ext cx="11890114" cy="2031325"/>
          </a:xfrm>
          <a:prstGeom prst="rect">
            <a:avLst/>
          </a:prstGeom>
          <a:noFill/>
        </p:spPr>
        <p:txBody>
          <a:bodyPr wrap="none" lIns="91440" tIns="45720" rIns="91440" bIns="45720">
            <a:spAutoFit/>
          </a:bodyPr>
          <a:lstStyle/>
          <a:p>
            <a:pPr algn="ctr"/>
            <a:r>
              <a:rPr lang="en-US" sz="54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North South University</a:t>
            </a:r>
          </a:p>
          <a:p>
            <a:pPr algn="ctr"/>
            <a:r>
              <a:rPr lang="en-US" sz="40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Department of Electrical and Computer Engineering </a:t>
            </a:r>
          </a:p>
          <a:p>
            <a:pPr algn="ctr"/>
            <a:r>
              <a:rPr lang="en-US" sz="32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Spring, 2021</a:t>
            </a:r>
          </a:p>
        </p:txBody>
      </p:sp>
    </p:spTree>
    <p:extLst>
      <p:ext uri="{BB962C8B-B14F-4D97-AF65-F5344CB8AC3E}">
        <p14:creationId xmlns:p14="http://schemas.microsoft.com/office/powerpoint/2010/main" val="3949356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775EC1-0BE1-934B-9558-5B12935EAD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11664" cy="5840361"/>
          </a:xfrm>
          <a:prstGeom prst="rect">
            <a:avLst/>
          </a:prstGeom>
        </p:spPr>
      </p:pic>
      <p:sp>
        <p:nvSpPr>
          <p:cNvPr id="6" name="Rectangle 5">
            <a:extLst>
              <a:ext uri="{FF2B5EF4-FFF2-40B4-BE49-F238E27FC236}">
                <a16:creationId xmlns:a16="http://schemas.microsoft.com/office/drawing/2014/main" id="{BC2E19FC-B39A-9342-BC0B-8F9C77D5EBFC}"/>
              </a:ext>
            </a:extLst>
          </p:cNvPr>
          <p:cNvSpPr/>
          <p:nvPr/>
        </p:nvSpPr>
        <p:spPr>
          <a:xfrm>
            <a:off x="8913851" y="4549676"/>
            <a:ext cx="3042500" cy="2308324"/>
          </a:xfrm>
          <a:prstGeom prst="rect">
            <a:avLst/>
          </a:prstGeom>
          <a:noFill/>
        </p:spPr>
        <p:txBody>
          <a:bodyPr wrap="none" lIns="91440" tIns="45720" rIns="91440" bIns="45720">
            <a:spAutoFit/>
          </a:bodyPr>
          <a:lstStyle/>
          <a:p>
            <a:pPr algn="r"/>
            <a:r>
              <a:rPr lang="en-US" sz="2400" b="1" dirty="0"/>
              <a:t>Group Members</a:t>
            </a:r>
          </a:p>
          <a:p>
            <a:pPr algn="ctr"/>
            <a:endParaRPr lang="en-US" sz="2400" b="1" dirty="0"/>
          </a:p>
          <a:p>
            <a:pPr algn="r"/>
            <a:r>
              <a:rPr lang="en-US" sz="2400" dirty="0" err="1"/>
              <a:t>Galib</a:t>
            </a:r>
            <a:r>
              <a:rPr lang="en-US" sz="2400" dirty="0"/>
              <a:t> Faruk </a:t>
            </a:r>
            <a:r>
              <a:rPr lang="en-US" sz="2400" dirty="0" err="1"/>
              <a:t>Gani</a:t>
            </a:r>
            <a:endParaRPr lang="en-US" sz="2400" dirty="0"/>
          </a:p>
          <a:p>
            <a:pPr algn="r"/>
            <a:r>
              <a:rPr lang="en-US" sz="2400" dirty="0"/>
              <a:t>Rubaida Ferdous</a:t>
            </a:r>
          </a:p>
          <a:p>
            <a:pPr algn="r"/>
            <a:r>
              <a:rPr lang="en-US" sz="2400" dirty="0"/>
              <a:t>Md Sharif Hossain</a:t>
            </a:r>
          </a:p>
          <a:p>
            <a:pPr algn="r"/>
            <a:r>
              <a:rPr lang="en-US" sz="2400" dirty="0" err="1"/>
              <a:t>Kazi</a:t>
            </a:r>
            <a:r>
              <a:rPr lang="en-US" sz="2400" dirty="0"/>
              <a:t> </a:t>
            </a:r>
            <a:r>
              <a:rPr lang="en-US" sz="2400" dirty="0" err="1"/>
              <a:t>Moshiur</a:t>
            </a:r>
            <a:r>
              <a:rPr lang="en-US" sz="2400" dirty="0"/>
              <a:t> </a:t>
            </a:r>
            <a:r>
              <a:rPr lang="en-US" sz="2400" dirty="0" err="1"/>
              <a:t>Rahaman</a:t>
            </a:r>
            <a:endParaRPr lang="en-US" sz="2400" dirty="0"/>
          </a:p>
        </p:txBody>
      </p:sp>
      <p:sp>
        <p:nvSpPr>
          <p:cNvPr id="7" name="Rectangle 6">
            <a:extLst>
              <a:ext uri="{FF2B5EF4-FFF2-40B4-BE49-F238E27FC236}">
                <a16:creationId xmlns:a16="http://schemas.microsoft.com/office/drawing/2014/main" id="{7E5AEE76-67F1-D945-9305-405CD9A186FD}"/>
              </a:ext>
            </a:extLst>
          </p:cNvPr>
          <p:cNvSpPr/>
          <p:nvPr/>
        </p:nvSpPr>
        <p:spPr>
          <a:xfrm>
            <a:off x="1084051" y="14748"/>
            <a:ext cx="10023898" cy="707886"/>
          </a:xfrm>
          <a:prstGeom prst="rect">
            <a:avLst/>
          </a:prstGeom>
          <a:noFill/>
        </p:spPr>
        <p:txBody>
          <a:bodyPr wrap="none" lIns="91440" tIns="45720" rIns="91440" bIns="45720">
            <a:spAutoFit/>
          </a:bodyPr>
          <a:lstStyle/>
          <a:p>
            <a:pPr algn="ctr"/>
            <a:r>
              <a:rPr lang="en-GB" sz="4000" b="0" cap="none" spc="0" dirty="0">
                <a:ln w="0"/>
                <a:effectLst>
                  <a:outerShdw blurRad="38100" dist="19050" dir="2700000" algn="tl" rotWithShape="0">
                    <a:schemeClr val="dk1">
                      <a:alpha val="40000"/>
                    </a:schemeClr>
                  </a:outerShdw>
                </a:effectLst>
              </a:rPr>
              <a:t>Online Class &amp; Examination Monitoring System</a:t>
            </a:r>
          </a:p>
        </p:txBody>
      </p:sp>
    </p:spTree>
    <p:extLst>
      <p:ext uri="{BB962C8B-B14F-4D97-AF65-F5344CB8AC3E}">
        <p14:creationId xmlns:p14="http://schemas.microsoft.com/office/powerpoint/2010/main" val="17828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A19E99-BE23-C144-9DF0-21F3F23CAA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3999" y="718828"/>
            <a:ext cx="6304002" cy="6146815"/>
          </a:xfrm>
          <a:prstGeom prst="rect">
            <a:avLst/>
          </a:prstGeom>
        </p:spPr>
      </p:pic>
      <p:sp>
        <p:nvSpPr>
          <p:cNvPr id="6" name="Rectangle 5">
            <a:extLst>
              <a:ext uri="{FF2B5EF4-FFF2-40B4-BE49-F238E27FC236}">
                <a16:creationId xmlns:a16="http://schemas.microsoft.com/office/drawing/2014/main" id="{DB5C44A6-ACAB-F64A-9F32-3D35FE8D689F}"/>
              </a:ext>
            </a:extLst>
          </p:cNvPr>
          <p:cNvSpPr/>
          <p:nvPr/>
        </p:nvSpPr>
        <p:spPr>
          <a:xfrm>
            <a:off x="3882897" y="-112169"/>
            <a:ext cx="4426213" cy="830997"/>
          </a:xfrm>
          <a:prstGeom prst="rect">
            <a:avLst/>
          </a:prstGeom>
          <a:noFill/>
        </p:spPr>
        <p:txBody>
          <a:bodyPr wrap="none" lIns="91440" tIns="45720" rIns="91440" bIns="45720">
            <a:spAutoFit/>
          </a:bodyPr>
          <a:lstStyle/>
          <a:p>
            <a:pPr algn="ctr"/>
            <a:r>
              <a:rPr lang="en-GB" sz="4800" dirty="0">
                <a:ln w="0"/>
                <a:solidFill>
                  <a:schemeClr val="tx2">
                    <a:lumMod val="50000"/>
                    <a:lumOff val="50000"/>
                  </a:schemeClr>
                </a:solidFill>
                <a:effectLst>
                  <a:outerShdw blurRad="38100" dist="19050" dir="2700000" algn="tl" rotWithShape="0">
                    <a:schemeClr val="dk1">
                      <a:alpha val="40000"/>
                    </a:schemeClr>
                  </a:outerShdw>
                </a:effectLst>
              </a:rPr>
              <a:t>Use Case Design</a:t>
            </a:r>
            <a:endParaRPr lang="en-GB" sz="4800" b="0" cap="none" spc="0" dirty="0">
              <a:ln w="0"/>
              <a:solidFill>
                <a:schemeClr val="tx2">
                  <a:lumMod val="50000"/>
                  <a:lumOff val="50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02719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81E6A0-D1BE-6A44-B1F7-99BA90B3921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66916"/>
            <a:ext cx="11292348" cy="5973097"/>
          </a:xfrm>
          <a:prstGeom prst="rect">
            <a:avLst/>
          </a:prstGeom>
          <a:noFill/>
          <a:ln>
            <a:noFill/>
          </a:ln>
        </p:spPr>
      </p:pic>
      <p:sp>
        <p:nvSpPr>
          <p:cNvPr id="5" name="Rectangle 4">
            <a:extLst>
              <a:ext uri="{FF2B5EF4-FFF2-40B4-BE49-F238E27FC236}">
                <a16:creationId xmlns:a16="http://schemas.microsoft.com/office/drawing/2014/main" id="{18B3C4F9-D293-614A-A46D-9EF4E0A96335}"/>
              </a:ext>
            </a:extLst>
          </p:cNvPr>
          <p:cNvSpPr/>
          <p:nvPr/>
        </p:nvSpPr>
        <p:spPr>
          <a:xfrm>
            <a:off x="4174191" y="-112169"/>
            <a:ext cx="3843616" cy="830997"/>
          </a:xfrm>
          <a:prstGeom prst="rect">
            <a:avLst/>
          </a:prstGeom>
          <a:noFill/>
        </p:spPr>
        <p:txBody>
          <a:bodyPr wrap="none" lIns="91440" tIns="45720" rIns="91440" bIns="45720">
            <a:spAutoFit/>
          </a:bodyPr>
          <a:lstStyle/>
          <a:p>
            <a:pPr algn="ctr"/>
            <a:r>
              <a:rPr lang="en-GB" sz="4800" dirty="0">
                <a:ln w="0"/>
                <a:solidFill>
                  <a:schemeClr val="tx2">
                    <a:lumMod val="50000"/>
                    <a:lumOff val="50000"/>
                  </a:schemeClr>
                </a:solidFill>
                <a:effectLst>
                  <a:outerShdw blurRad="38100" dist="19050" dir="2700000" algn="tl" rotWithShape="0">
                    <a:schemeClr val="dk1">
                      <a:alpha val="40000"/>
                    </a:schemeClr>
                  </a:outerShdw>
                </a:effectLst>
              </a:rPr>
              <a:t>How it works?</a:t>
            </a:r>
            <a:endParaRPr lang="en-GB" sz="4800" b="0" cap="none" spc="0" dirty="0">
              <a:ln w="0"/>
              <a:solidFill>
                <a:schemeClr val="tx2">
                  <a:lumMod val="50000"/>
                  <a:lumOff val="50000"/>
                </a:schemeClr>
              </a:solidFill>
              <a:effectLst>
                <a:outerShdw blurRad="38100" dist="19050" dir="2700000" algn="tl" rotWithShape="0">
                  <a:schemeClr val="dk1">
                    <a:alpha val="40000"/>
                  </a:schemeClr>
                </a:outerShdw>
              </a:effectLst>
            </a:endParaRPr>
          </a:p>
        </p:txBody>
      </p:sp>
      <p:pic>
        <p:nvPicPr>
          <p:cNvPr id="7" name="Picture 6">
            <a:extLst>
              <a:ext uri="{FF2B5EF4-FFF2-40B4-BE49-F238E27FC236}">
                <a16:creationId xmlns:a16="http://schemas.microsoft.com/office/drawing/2014/main" id="{FA8D62B9-5231-634A-BF42-0370091519A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259" y="775556"/>
            <a:ext cx="11007089" cy="6098458"/>
          </a:xfrm>
          <a:prstGeom prst="rect">
            <a:avLst/>
          </a:prstGeom>
          <a:noFill/>
          <a:ln>
            <a:noFill/>
          </a:ln>
        </p:spPr>
      </p:pic>
      <p:pic>
        <p:nvPicPr>
          <p:cNvPr id="8" name="Picture 7">
            <a:extLst>
              <a:ext uri="{FF2B5EF4-FFF2-40B4-BE49-F238E27FC236}">
                <a16:creationId xmlns:a16="http://schemas.microsoft.com/office/drawing/2014/main" id="{CAD60D36-0CA9-9D42-99D3-3D021D978087}"/>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4273" y="775556"/>
            <a:ext cx="11292348" cy="6039465"/>
          </a:xfrm>
          <a:prstGeom prst="rect">
            <a:avLst/>
          </a:prstGeom>
          <a:noFill/>
          <a:ln>
            <a:noFill/>
          </a:ln>
        </p:spPr>
      </p:pic>
      <p:pic>
        <p:nvPicPr>
          <p:cNvPr id="9" name="Picture 8">
            <a:extLst>
              <a:ext uri="{FF2B5EF4-FFF2-40B4-BE49-F238E27FC236}">
                <a16:creationId xmlns:a16="http://schemas.microsoft.com/office/drawing/2014/main" id="{AE027CC8-A10D-C44E-9644-1D0DB82A665A}"/>
              </a:ext>
            </a:extLst>
          </p:cNvPr>
          <p:cNvPicPr/>
          <p:nvPr/>
        </p:nvPicPr>
        <p:blipFill>
          <a:blip r:embed="rId5" cstate="print">
            <a:extLst>
              <a:ext uri="{BEBA8EAE-BF5A-486C-A8C5-ECC9F3942E4B}">
                <a14:imgProps xmlns:a14="http://schemas.microsoft.com/office/drawing/2010/main">
                  <a14:imgLayer r:embed="rId6">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rot="10800000" flipH="1" flipV="1">
            <a:off x="950083" y="765070"/>
            <a:ext cx="11241917" cy="6039465"/>
          </a:xfrm>
          <a:prstGeom prst="rect">
            <a:avLst/>
          </a:prstGeom>
          <a:noFill/>
          <a:ln>
            <a:noFill/>
          </a:ln>
        </p:spPr>
      </p:pic>
      <p:pic>
        <p:nvPicPr>
          <p:cNvPr id="10" name="Picture 9">
            <a:extLst>
              <a:ext uri="{FF2B5EF4-FFF2-40B4-BE49-F238E27FC236}">
                <a16:creationId xmlns:a16="http://schemas.microsoft.com/office/drawing/2014/main" id="{8A87CD9E-7A99-534D-9D53-0BEF04C3549C}"/>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06607" y="750322"/>
            <a:ext cx="10852703" cy="6006283"/>
          </a:xfrm>
          <a:prstGeom prst="rect">
            <a:avLst/>
          </a:prstGeom>
          <a:noFill/>
          <a:ln>
            <a:noFill/>
          </a:ln>
        </p:spPr>
      </p:pic>
      <p:pic>
        <p:nvPicPr>
          <p:cNvPr id="11" name="Picture 10">
            <a:extLst>
              <a:ext uri="{FF2B5EF4-FFF2-40B4-BE49-F238E27FC236}">
                <a16:creationId xmlns:a16="http://schemas.microsoft.com/office/drawing/2014/main" id="{043C9005-A2D3-4E47-9B7C-DDFC80429A2C}"/>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528258" y="766916"/>
            <a:ext cx="10464708" cy="5973097"/>
          </a:xfrm>
          <a:prstGeom prst="rect">
            <a:avLst/>
          </a:prstGeom>
          <a:noFill/>
          <a:ln>
            <a:noFill/>
          </a:ln>
        </p:spPr>
      </p:pic>
    </p:spTree>
    <p:extLst>
      <p:ext uri="{BB962C8B-B14F-4D97-AF65-F5344CB8AC3E}">
        <p14:creationId xmlns:p14="http://schemas.microsoft.com/office/powerpoint/2010/main" val="186177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4"/>
          <p:cNvSpPr/>
          <p:nvPr/>
        </p:nvSpPr>
        <p:spPr>
          <a:xfrm>
            <a:off x="3508240" y="0"/>
            <a:ext cx="5175519" cy="830997"/>
          </a:xfrm>
          <a:prstGeom prst="rect">
            <a:avLst/>
          </a:prstGeom>
        </p:spPr>
        <p:txBody>
          <a:bodyPr wrap="none">
            <a:spAutoFit/>
          </a:bodyPr>
          <a:lstStyle/>
          <a:p>
            <a:pPr algn="ctr"/>
            <a:r>
              <a:rPr lang="en-US" sz="4800" dirty="0">
                <a:solidFill>
                  <a:schemeClr val="tx2">
                    <a:lumMod val="50000"/>
                    <a:lumOff val="50000"/>
                  </a:schemeClr>
                </a:solidFill>
              </a:rPr>
              <a:t>Team Contributions</a:t>
            </a:r>
          </a:p>
        </p:txBody>
      </p:sp>
      <p:graphicFrame>
        <p:nvGraphicFramePr>
          <p:cNvPr id="2" name="Table 2">
            <a:extLst>
              <a:ext uri="{FF2B5EF4-FFF2-40B4-BE49-F238E27FC236}">
                <a16:creationId xmlns:a16="http://schemas.microsoft.com/office/drawing/2014/main" id="{6154AAE5-BEEA-8D4D-87BA-7AAB8F67574A}"/>
              </a:ext>
            </a:extLst>
          </p:cNvPr>
          <p:cNvGraphicFramePr>
            <a:graphicFrameLocks noGrp="1"/>
          </p:cNvGraphicFramePr>
          <p:nvPr>
            <p:extLst>
              <p:ext uri="{D42A27DB-BD31-4B8C-83A1-F6EECF244321}">
                <p14:modId xmlns:p14="http://schemas.microsoft.com/office/powerpoint/2010/main" val="2175307611"/>
              </p:ext>
            </p:extLst>
          </p:nvPr>
        </p:nvGraphicFramePr>
        <p:xfrm>
          <a:off x="1840105" y="3429000"/>
          <a:ext cx="8511786" cy="3337560"/>
        </p:xfrm>
        <a:graphic>
          <a:graphicData uri="http://schemas.openxmlformats.org/drawingml/2006/table">
            <a:tbl>
              <a:tblPr firstRow="1" bandRow="1">
                <a:tableStyleId>{5C22544A-7EE6-4342-B048-85BDC9FD1C3A}</a:tableStyleId>
              </a:tblPr>
              <a:tblGrid>
                <a:gridCol w="4830440">
                  <a:extLst>
                    <a:ext uri="{9D8B030D-6E8A-4147-A177-3AD203B41FA5}">
                      <a16:colId xmlns:a16="http://schemas.microsoft.com/office/drawing/2014/main" val="1324007543"/>
                    </a:ext>
                  </a:extLst>
                </a:gridCol>
                <a:gridCol w="3681346">
                  <a:extLst>
                    <a:ext uri="{9D8B030D-6E8A-4147-A177-3AD203B41FA5}">
                      <a16:colId xmlns:a16="http://schemas.microsoft.com/office/drawing/2014/main" val="1583162251"/>
                    </a:ext>
                  </a:extLst>
                </a:gridCol>
              </a:tblGrid>
              <a:tr h="370840">
                <a:tc>
                  <a:txBody>
                    <a:bodyPr/>
                    <a:lstStyle/>
                    <a:p>
                      <a:pPr algn="ctr"/>
                      <a:r>
                        <a:rPr lang="en-US" dirty="0">
                          <a:solidFill>
                            <a:schemeClr val="tx1">
                              <a:lumMod val="95000"/>
                              <a:lumOff val="5000"/>
                            </a:schemeClr>
                          </a:solidFill>
                        </a:rPr>
                        <a:t>Tasks</a:t>
                      </a:r>
                    </a:p>
                  </a:txBody>
                  <a:tcPr/>
                </a:tc>
                <a:tc>
                  <a:txBody>
                    <a:bodyPr/>
                    <a:lstStyle/>
                    <a:p>
                      <a:pPr algn="ctr"/>
                      <a:r>
                        <a:rPr lang="en-US" dirty="0">
                          <a:solidFill>
                            <a:schemeClr val="tx1">
                              <a:lumMod val="95000"/>
                              <a:lumOff val="5000"/>
                            </a:schemeClr>
                          </a:solidFill>
                        </a:rPr>
                        <a:t>Responsibilities</a:t>
                      </a:r>
                    </a:p>
                  </a:txBody>
                  <a:tcPr/>
                </a:tc>
                <a:extLst>
                  <a:ext uri="{0D108BD9-81ED-4DB2-BD59-A6C34878D82A}">
                    <a16:rowId xmlns:a16="http://schemas.microsoft.com/office/drawing/2014/main" val="3468085371"/>
                  </a:ext>
                </a:extLst>
              </a:tr>
              <a:tr h="370840">
                <a:tc>
                  <a:txBody>
                    <a:bodyPr/>
                    <a:lstStyle/>
                    <a:p>
                      <a:r>
                        <a:rPr lang="en-US" dirty="0">
                          <a:solidFill>
                            <a:schemeClr val="tx1">
                              <a:lumMod val="95000"/>
                              <a:lumOff val="5000"/>
                            </a:schemeClr>
                          </a:solidFill>
                        </a:rPr>
                        <a:t>Problem Analysis </a:t>
                      </a:r>
                    </a:p>
                  </a:txBody>
                  <a:tcPr/>
                </a:tc>
                <a:tc>
                  <a:txBody>
                    <a:bodyPr/>
                    <a:lstStyle/>
                    <a:p>
                      <a:r>
                        <a:rPr lang="en-US" dirty="0"/>
                        <a:t>GG, RF, SH, KR</a:t>
                      </a:r>
                    </a:p>
                  </a:txBody>
                  <a:tcPr/>
                </a:tc>
                <a:extLst>
                  <a:ext uri="{0D108BD9-81ED-4DB2-BD59-A6C34878D82A}">
                    <a16:rowId xmlns:a16="http://schemas.microsoft.com/office/drawing/2014/main" val="1302483717"/>
                  </a:ext>
                </a:extLst>
              </a:tr>
              <a:tr h="370840">
                <a:tc>
                  <a:txBody>
                    <a:bodyPr/>
                    <a:lstStyle/>
                    <a:p>
                      <a:r>
                        <a:rPr lang="en-US" dirty="0">
                          <a:solidFill>
                            <a:schemeClr val="tx1">
                              <a:lumMod val="95000"/>
                              <a:lumOff val="5000"/>
                            </a:schemeClr>
                          </a:solidFill>
                        </a:rPr>
                        <a:t>Project proposal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GG, RF, SH, KR</a:t>
                      </a:r>
                    </a:p>
                  </a:txBody>
                  <a:tcPr/>
                </a:tc>
                <a:extLst>
                  <a:ext uri="{0D108BD9-81ED-4DB2-BD59-A6C34878D82A}">
                    <a16:rowId xmlns:a16="http://schemas.microsoft.com/office/drawing/2014/main" val="1413638926"/>
                  </a:ext>
                </a:extLst>
              </a:tr>
              <a:tr h="370840">
                <a:tc>
                  <a:txBody>
                    <a:bodyPr/>
                    <a:lstStyle/>
                    <a:p>
                      <a:r>
                        <a:rPr lang="en-US" dirty="0">
                          <a:solidFill>
                            <a:schemeClr val="tx1">
                              <a:lumMod val="95000"/>
                              <a:lumOff val="5000"/>
                            </a:schemeClr>
                          </a:solidFill>
                        </a:rPr>
                        <a:t>Solution Analysis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GG, RF, SH, KR</a:t>
                      </a:r>
                    </a:p>
                  </a:txBody>
                  <a:tcPr/>
                </a:tc>
                <a:extLst>
                  <a:ext uri="{0D108BD9-81ED-4DB2-BD59-A6C34878D82A}">
                    <a16:rowId xmlns:a16="http://schemas.microsoft.com/office/drawing/2014/main" val="1193111132"/>
                  </a:ext>
                </a:extLst>
              </a:tr>
              <a:tr h="370840">
                <a:tc>
                  <a:txBody>
                    <a:bodyPr/>
                    <a:lstStyle/>
                    <a:p>
                      <a:r>
                        <a:rPr lang="en-US" dirty="0">
                          <a:solidFill>
                            <a:schemeClr val="tx1">
                              <a:lumMod val="95000"/>
                              <a:lumOff val="5000"/>
                            </a:schemeClr>
                          </a:solidFill>
                        </a:rPr>
                        <a:t>Functional Analysis and use case diagram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RF, SH, KR</a:t>
                      </a:r>
                    </a:p>
                  </a:txBody>
                  <a:tcPr/>
                </a:tc>
                <a:extLst>
                  <a:ext uri="{0D108BD9-81ED-4DB2-BD59-A6C34878D82A}">
                    <a16:rowId xmlns:a16="http://schemas.microsoft.com/office/drawing/2014/main" val="2589204129"/>
                  </a:ext>
                </a:extLst>
              </a:tr>
              <a:tr h="370840">
                <a:tc>
                  <a:txBody>
                    <a:bodyPr/>
                    <a:lstStyle/>
                    <a:p>
                      <a:r>
                        <a:rPr lang="en-US" dirty="0">
                          <a:solidFill>
                            <a:schemeClr val="tx1">
                              <a:lumMod val="95000"/>
                              <a:lumOff val="5000"/>
                            </a:schemeClr>
                          </a:solidFill>
                        </a:rPr>
                        <a:t>Video conference analysis research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GG, RF, SH, KR</a:t>
                      </a:r>
                    </a:p>
                  </a:txBody>
                  <a:tcPr/>
                </a:tc>
                <a:extLst>
                  <a:ext uri="{0D108BD9-81ED-4DB2-BD59-A6C34878D82A}">
                    <a16:rowId xmlns:a16="http://schemas.microsoft.com/office/drawing/2014/main" val="3414579464"/>
                  </a:ext>
                </a:extLst>
              </a:tr>
              <a:tr h="370840">
                <a:tc>
                  <a:txBody>
                    <a:bodyPr/>
                    <a:lstStyle/>
                    <a:p>
                      <a:r>
                        <a:rPr lang="en-US" dirty="0">
                          <a:solidFill>
                            <a:schemeClr val="tx1">
                              <a:lumMod val="95000"/>
                              <a:lumOff val="5000"/>
                            </a:schemeClr>
                          </a:solidFill>
                        </a:rPr>
                        <a:t>Video conference implementation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 KR</a:t>
                      </a:r>
                    </a:p>
                  </a:txBody>
                  <a:tcPr/>
                </a:tc>
                <a:extLst>
                  <a:ext uri="{0D108BD9-81ED-4DB2-BD59-A6C34878D82A}">
                    <a16:rowId xmlns:a16="http://schemas.microsoft.com/office/drawing/2014/main" val="712392534"/>
                  </a:ext>
                </a:extLst>
              </a:tr>
              <a:tr h="370840">
                <a:tc>
                  <a:txBody>
                    <a:bodyPr/>
                    <a:lstStyle/>
                    <a:p>
                      <a:r>
                        <a:rPr lang="en-US" dirty="0">
                          <a:solidFill>
                            <a:schemeClr val="tx1">
                              <a:lumMod val="95000"/>
                              <a:lumOff val="5000"/>
                            </a:schemeClr>
                          </a:solidFill>
                        </a:rPr>
                        <a:t>Face recognition analysis research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GG, RF, SH, KR</a:t>
                      </a:r>
                    </a:p>
                  </a:txBody>
                  <a:tcPr/>
                </a:tc>
                <a:extLst>
                  <a:ext uri="{0D108BD9-81ED-4DB2-BD59-A6C34878D82A}">
                    <a16:rowId xmlns:a16="http://schemas.microsoft.com/office/drawing/2014/main" val="1528993805"/>
                  </a:ext>
                </a:extLst>
              </a:tr>
              <a:tr h="370840">
                <a:tc>
                  <a:txBody>
                    <a:bodyPr/>
                    <a:lstStyle/>
                    <a:p>
                      <a:r>
                        <a:rPr lang="en-US" dirty="0">
                          <a:solidFill>
                            <a:schemeClr val="tx1">
                              <a:lumMod val="95000"/>
                              <a:lumOff val="5000"/>
                            </a:schemeClr>
                          </a:solidFill>
                        </a:rPr>
                        <a:t>Face recognition implementation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GG, RF, SH, KR (Ongoing)</a:t>
                      </a:r>
                    </a:p>
                  </a:txBody>
                  <a:tcPr/>
                </a:tc>
                <a:extLst>
                  <a:ext uri="{0D108BD9-81ED-4DB2-BD59-A6C34878D82A}">
                    <a16:rowId xmlns:a16="http://schemas.microsoft.com/office/drawing/2014/main" val="3331434593"/>
                  </a:ext>
                </a:extLst>
              </a:tr>
            </a:tbl>
          </a:graphicData>
        </a:graphic>
      </p:graphicFrame>
      <p:sp>
        <p:nvSpPr>
          <p:cNvPr id="4" name="Rectangle 3">
            <a:extLst>
              <a:ext uri="{FF2B5EF4-FFF2-40B4-BE49-F238E27FC236}">
                <a16:creationId xmlns:a16="http://schemas.microsoft.com/office/drawing/2014/main" id="{7C061BC0-D2AF-2648-A2EB-3910B3A45CE6}"/>
              </a:ext>
            </a:extLst>
          </p:cNvPr>
          <p:cNvSpPr/>
          <p:nvPr/>
        </p:nvSpPr>
        <p:spPr>
          <a:xfrm>
            <a:off x="827337" y="638590"/>
            <a:ext cx="11487565" cy="2677656"/>
          </a:xfrm>
          <a:prstGeom prst="rect">
            <a:avLst/>
          </a:prstGeom>
          <a:noFill/>
        </p:spPr>
        <p:txBody>
          <a:bodyPr wrap="square" lIns="91440" tIns="45720" rIns="91440" bIns="45720">
            <a:spAutoFit/>
          </a:bodyPr>
          <a:lstStyle/>
          <a:p>
            <a:r>
              <a:rPr lang="en-US" sz="2800" dirty="0"/>
              <a:t>This project needed more research time rather than hard coding.  We needed to use open source solution parts for our project. Teamwork helped to research from the huge source of internet and find a considerable solution set.  </a:t>
            </a:r>
          </a:p>
          <a:p>
            <a:endParaRPr lang="en-US" sz="2800" dirty="0">
              <a:ln w="0"/>
              <a:solidFill>
                <a:srgbClr val="0070C0"/>
              </a:solidFill>
              <a:effectLst>
                <a:outerShdw blurRad="38100" dist="19050" dir="2700000" algn="tl" rotWithShape="0">
                  <a:schemeClr val="dk1">
                    <a:alpha val="40000"/>
                  </a:schemeClr>
                </a:outerShdw>
              </a:effectLst>
            </a:endParaRPr>
          </a:p>
          <a:p>
            <a:r>
              <a:rPr lang="en-US" sz="2800" dirty="0">
                <a:ln w="0"/>
                <a:solidFill>
                  <a:schemeClr val="tx2">
                    <a:lumMod val="50000"/>
                    <a:lumOff val="50000"/>
                  </a:schemeClr>
                </a:solidFill>
                <a:effectLst>
                  <a:outerShdw blurRad="38100" dist="19050" dir="2700000" algn="tl" rotWithShape="0">
                    <a:schemeClr val="dk1">
                      <a:alpha val="40000"/>
                    </a:schemeClr>
                  </a:outerShdw>
                </a:effectLst>
              </a:rPr>
              <a:t>Work distribution: </a:t>
            </a:r>
            <a:r>
              <a:rPr lang="en-US" sz="2800" dirty="0" err="1"/>
              <a:t>Galib</a:t>
            </a:r>
            <a:r>
              <a:rPr lang="en-US" sz="2800" dirty="0"/>
              <a:t> Faruk </a:t>
            </a:r>
            <a:r>
              <a:rPr lang="en-US" sz="2800" dirty="0" err="1"/>
              <a:t>Gani</a:t>
            </a:r>
            <a:r>
              <a:rPr lang="en-US" sz="2800" dirty="0"/>
              <a:t> (GG), Rubaida Ferdous (RF), Md Sharif Hossain (SH), </a:t>
            </a:r>
            <a:r>
              <a:rPr lang="en-US" sz="2800" dirty="0" err="1"/>
              <a:t>Kazi</a:t>
            </a:r>
            <a:r>
              <a:rPr lang="en-US" sz="2800" dirty="0"/>
              <a:t> </a:t>
            </a:r>
            <a:r>
              <a:rPr lang="en-US" sz="2800" dirty="0" err="1"/>
              <a:t>Moshiur</a:t>
            </a:r>
            <a:r>
              <a:rPr lang="en-US" sz="2800" dirty="0"/>
              <a:t> </a:t>
            </a:r>
            <a:r>
              <a:rPr lang="en-US" sz="2800" dirty="0" err="1"/>
              <a:t>Rahaman</a:t>
            </a:r>
            <a:r>
              <a:rPr lang="en-US" sz="2800" dirty="0"/>
              <a:t> (KR)   </a:t>
            </a:r>
          </a:p>
        </p:txBody>
      </p:sp>
    </p:spTree>
    <p:extLst>
      <p:ext uri="{BB962C8B-B14F-4D97-AF65-F5344CB8AC3E}">
        <p14:creationId xmlns:p14="http://schemas.microsoft.com/office/powerpoint/2010/main" val="1341072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C0D5D32-5487-0546-8BFF-DA87C162C84A}"/>
              </a:ext>
            </a:extLst>
          </p:cNvPr>
          <p:cNvSpPr/>
          <p:nvPr/>
        </p:nvSpPr>
        <p:spPr>
          <a:xfrm>
            <a:off x="4178808" y="339213"/>
            <a:ext cx="3834383" cy="830997"/>
          </a:xfrm>
          <a:prstGeom prst="rect">
            <a:avLst/>
          </a:prstGeom>
        </p:spPr>
        <p:txBody>
          <a:bodyPr wrap="none">
            <a:spAutoFit/>
          </a:bodyPr>
          <a:lstStyle/>
          <a:p>
            <a:pPr algn="ctr"/>
            <a:r>
              <a:rPr lang="en-US" sz="4800" dirty="0">
                <a:solidFill>
                  <a:schemeClr val="tx2">
                    <a:lumMod val="50000"/>
                    <a:lumOff val="50000"/>
                  </a:schemeClr>
                </a:solidFill>
              </a:rPr>
              <a:t>Result Analysis</a:t>
            </a:r>
          </a:p>
        </p:txBody>
      </p:sp>
      <p:sp>
        <p:nvSpPr>
          <p:cNvPr id="5" name="Rectangle 4">
            <a:extLst>
              <a:ext uri="{FF2B5EF4-FFF2-40B4-BE49-F238E27FC236}">
                <a16:creationId xmlns:a16="http://schemas.microsoft.com/office/drawing/2014/main" id="{6A3AAF10-9458-1D49-9F4E-2412A2ED99EC}"/>
              </a:ext>
            </a:extLst>
          </p:cNvPr>
          <p:cNvSpPr/>
          <p:nvPr/>
        </p:nvSpPr>
        <p:spPr>
          <a:xfrm>
            <a:off x="1632156" y="1957436"/>
            <a:ext cx="10240296" cy="2677656"/>
          </a:xfrm>
          <a:prstGeom prst="rect">
            <a:avLst/>
          </a:prstGeom>
        </p:spPr>
        <p:txBody>
          <a:bodyPr wrap="square">
            <a:spAutoFit/>
          </a:bodyPr>
          <a:lstStyle/>
          <a:p>
            <a:pPr marL="457200" indent="-457200">
              <a:buFont typeface="Arial" panose="020B0604020202020204" pitchFamily="34" charset="0"/>
              <a:buChar char="•"/>
            </a:pPr>
            <a:r>
              <a:rPr lang="en-US" sz="2800" dirty="0">
                <a:ln w="0"/>
                <a:effectLst>
                  <a:outerShdw blurRad="38100" dist="19050" dir="2700000" algn="tl" rotWithShape="0">
                    <a:schemeClr val="dk1">
                      <a:alpha val="40000"/>
                    </a:schemeClr>
                  </a:outerShdw>
                </a:effectLst>
              </a:rPr>
              <a:t>The problem was to monitor activities and identity over video conference during online class and examination. </a:t>
            </a:r>
          </a:p>
          <a:p>
            <a:pPr marL="457200" indent="-457200">
              <a:buFont typeface="Arial" panose="020B0604020202020204" pitchFamily="34" charset="0"/>
              <a:buChar char="•"/>
            </a:pPr>
            <a:endParaRPr lang="en-US" sz="2800" dirty="0">
              <a:ln w="0"/>
              <a:effectLst>
                <a:outerShdw blurRad="38100" dist="19050" dir="2700000" algn="tl" rotWithShape="0">
                  <a:schemeClr val="dk1">
                    <a:alpha val="40000"/>
                  </a:schemeClr>
                </a:outerShdw>
              </a:effectLst>
            </a:endParaRPr>
          </a:p>
          <a:p>
            <a:pPr marL="457200" indent="-457200">
              <a:buFont typeface="Arial" panose="020B0604020202020204" pitchFamily="34" charset="0"/>
              <a:buChar char="•"/>
            </a:pPr>
            <a:r>
              <a:rPr lang="en-US" sz="2800" dirty="0">
                <a:ln w="0"/>
                <a:effectLst>
                  <a:outerShdw blurRad="38100" dist="19050" dir="2700000" algn="tl" rotWithShape="0">
                    <a:schemeClr val="dk1">
                      <a:alpha val="40000"/>
                    </a:schemeClr>
                  </a:outerShdw>
                </a:effectLst>
              </a:rPr>
              <a:t>We are still trying to address some of those problems. We have established a video conferencing tool and trying to implement an appropriate face &amp; object detection tool with it. </a:t>
            </a:r>
          </a:p>
        </p:txBody>
      </p:sp>
    </p:spTree>
    <p:extLst>
      <p:ext uri="{BB962C8B-B14F-4D97-AF65-F5344CB8AC3E}">
        <p14:creationId xmlns:p14="http://schemas.microsoft.com/office/powerpoint/2010/main" val="2055430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C0D5D32-5487-0546-8BFF-DA87C162C84A}"/>
              </a:ext>
            </a:extLst>
          </p:cNvPr>
          <p:cNvSpPr/>
          <p:nvPr/>
        </p:nvSpPr>
        <p:spPr>
          <a:xfrm>
            <a:off x="4287812" y="309717"/>
            <a:ext cx="3616376" cy="830997"/>
          </a:xfrm>
          <a:prstGeom prst="rect">
            <a:avLst/>
          </a:prstGeom>
        </p:spPr>
        <p:txBody>
          <a:bodyPr wrap="none">
            <a:spAutoFit/>
          </a:bodyPr>
          <a:lstStyle/>
          <a:p>
            <a:pPr algn="ctr"/>
            <a:r>
              <a:rPr lang="en-US" sz="4800" dirty="0">
                <a:solidFill>
                  <a:schemeClr val="tx2">
                    <a:lumMod val="50000"/>
                    <a:lumOff val="50000"/>
                  </a:schemeClr>
                </a:solidFill>
              </a:rPr>
              <a:t>Future Works</a:t>
            </a:r>
          </a:p>
        </p:txBody>
      </p:sp>
      <p:sp>
        <p:nvSpPr>
          <p:cNvPr id="3" name="Rectangle 2">
            <a:extLst>
              <a:ext uri="{FF2B5EF4-FFF2-40B4-BE49-F238E27FC236}">
                <a16:creationId xmlns:a16="http://schemas.microsoft.com/office/drawing/2014/main" id="{28B5EB24-861C-6C4B-A033-0101EE9F40CA}"/>
              </a:ext>
            </a:extLst>
          </p:cNvPr>
          <p:cNvSpPr/>
          <p:nvPr/>
        </p:nvSpPr>
        <p:spPr>
          <a:xfrm>
            <a:off x="1410930" y="1382249"/>
            <a:ext cx="10240296" cy="2677656"/>
          </a:xfrm>
          <a:prstGeom prst="rect">
            <a:avLst/>
          </a:prstGeom>
        </p:spPr>
        <p:txBody>
          <a:bodyPr wrap="square">
            <a:spAutoFit/>
          </a:bodyPr>
          <a:lstStyle/>
          <a:p>
            <a:pPr marL="457200" indent="-457200">
              <a:buFont typeface="Arial" panose="020B0604020202020204" pitchFamily="34" charset="0"/>
              <a:buChar char="•"/>
            </a:pPr>
            <a:r>
              <a:rPr lang="en-US" sz="2800" dirty="0">
                <a:ln w="0"/>
                <a:effectLst>
                  <a:outerShdw blurRad="38100" dist="19050" dir="2700000" algn="tl" rotWithShape="0">
                    <a:schemeClr val="dk1">
                      <a:alpha val="40000"/>
                    </a:schemeClr>
                  </a:outerShdw>
                </a:effectLst>
              </a:rPr>
              <a:t>Completing face recognition, activities monitoring and object detection parts. </a:t>
            </a:r>
          </a:p>
          <a:p>
            <a:pPr marL="457200" indent="-457200">
              <a:buFont typeface="Arial" panose="020B0604020202020204" pitchFamily="34" charset="0"/>
              <a:buChar char="•"/>
            </a:pPr>
            <a:r>
              <a:rPr lang="en-US" sz="2800" dirty="0">
                <a:ln w="0"/>
                <a:effectLst>
                  <a:outerShdw blurRad="38100" dist="19050" dir="2700000" algn="tl" rotWithShape="0">
                    <a:schemeClr val="dk1">
                      <a:alpha val="40000"/>
                    </a:schemeClr>
                  </a:outerShdw>
                </a:effectLst>
              </a:rPr>
              <a:t>Improving frontend view</a:t>
            </a:r>
            <a:r>
              <a:rPr lang="en-US" sz="2800">
                <a:ln w="0"/>
                <a:effectLst>
                  <a:outerShdw blurRad="38100" dist="19050" dir="2700000" algn="tl" rotWithShape="0">
                    <a:schemeClr val="dk1">
                      <a:alpha val="40000"/>
                    </a:schemeClr>
                  </a:outerShdw>
                </a:effectLst>
              </a:rPr>
              <a:t>. </a:t>
            </a:r>
            <a:endParaRPr lang="en-US" sz="2800" dirty="0">
              <a:ln w="0"/>
              <a:effectLst>
                <a:outerShdw blurRad="38100" dist="19050" dir="2700000" algn="tl" rotWithShape="0">
                  <a:schemeClr val="dk1">
                    <a:alpha val="40000"/>
                  </a:schemeClr>
                </a:outerShdw>
              </a:effectLst>
            </a:endParaRPr>
          </a:p>
          <a:p>
            <a:pPr marL="457200" indent="-457200">
              <a:buFont typeface="Arial" panose="020B0604020202020204" pitchFamily="34" charset="0"/>
              <a:buChar char="•"/>
            </a:pPr>
            <a:r>
              <a:rPr lang="en-US" sz="2800" dirty="0">
                <a:ln w="0"/>
                <a:effectLst>
                  <a:outerShdw blurRad="38100" dist="19050" dir="2700000" algn="tl" rotWithShape="0">
                    <a:schemeClr val="dk1">
                      <a:alpha val="40000"/>
                    </a:schemeClr>
                  </a:outerShdw>
                </a:effectLst>
              </a:rPr>
              <a:t>Sharing video conference link via different platforms. </a:t>
            </a:r>
          </a:p>
          <a:p>
            <a:pPr marL="457200" indent="-457200">
              <a:buFont typeface="Arial" panose="020B0604020202020204" pitchFamily="34" charset="0"/>
              <a:buChar char="•"/>
            </a:pPr>
            <a:r>
              <a:rPr lang="en-US" sz="2800" dirty="0">
                <a:ln w="0"/>
                <a:effectLst>
                  <a:outerShdw blurRad="38100" dist="19050" dir="2700000" algn="tl" rotWithShape="0">
                    <a:schemeClr val="dk1">
                      <a:alpha val="40000"/>
                    </a:schemeClr>
                  </a:outerShdw>
                </a:effectLst>
              </a:rPr>
              <a:t>Working on more security functions to make the meeting service more secured. </a:t>
            </a:r>
          </a:p>
        </p:txBody>
      </p:sp>
      <p:sp>
        <p:nvSpPr>
          <p:cNvPr id="2" name="Rectangle 1">
            <a:extLst>
              <a:ext uri="{FF2B5EF4-FFF2-40B4-BE49-F238E27FC236}">
                <a16:creationId xmlns:a16="http://schemas.microsoft.com/office/drawing/2014/main" id="{FD91571B-DE89-0C48-9F87-81C1318B279E}"/>
              </a:ext>
            </a:extLst>
          </p:cNvPr>
          <p:cNvSpPr/>
          <p:nvPr/>
        </p:nvSpPr>
        <p:spPr>
          <a:xfrm>
            <a:off x="5021026" y="6025063"/>
            <a:ext cx="2149948" cy="523220"/>
          </a:xfrm>
          <a:prstGeom prst="rect">
            <a:avLst/>
          </a:prstGeom>
        </p:spPr>
        <p:txBody>
          <a:bodyPr wrap="none">
            <a:spAutoFit/>
          </a:bodyPr>
          <a:lstStyle/>
          <a:p>
            <a:r>
              <a:rPr lang="en-US" sz="2800" dirty="0">
                <a:ln w="0"/>
                <a:effectLst>
                  <a:outerShdw blurRad="38100" dist="19050" dir="2700000" algn="tl" rotWithShape="0">
                    <a:schemeClr val="dk1">
                      <a:alpha val="40000"/>
                    </a:schemeClr>
                  </a:outerShdw>
                </a:effectLst>
              </a:rPr>
              <a:t>Thanks to all!</a:t>
            </a:r>
            <a:endParaRPr lang="en-US" sz="2800" dirty="0"/>
          </a:p>
        </p:txBody>
      </p:sp>
    </p:spTree>
    <p:extLst>
      <p:ext uri="{BB962C8B-B14F-4D97-AF65-F5344CB8AC3E}">
        <p14:creationId xmlns:p14="http://schemas.microsoft.com/office/powerpoint/2010/main" val="1310650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{3904AECF-831F-7A46-8EBF-A5B7FA5DF81B}tf10001071</Template>
  <TotalTime>3560</TotalTime>
  <Words>285</Words>
  <Application>Microsoft Macintosh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Gill Sans MT</vt:lpstr>
      <vt:lpstr>Impact</vt:lpstr>
      <vt:lpstr>Times New Roman</vt:lpstr>
      <vt:lpstr>Badge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Sharif Hossain</dc:creator>
  <cp:lastModifiedBy>Sharif Hossain</cp:lastModifiedBy>
  <cp:revision>37</cp:revision>
  <dcterms:created xsi:type="dcterms:W3CDTF">2020-01-27T15:02:18Z</dcterms:created>
  <dcterms:modified xsi:type="dcterms:W3CDTF">2021-05-16T04:08:04Z</dcterms:modified>
</cp:coreProperties>
</file>