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7" r:id="rId2"/>
    <p:sldId id="258" r:id="rId3"/>
    <p:sldId id="260" r:id="rId4"/>
    <p:sldId id="264" r:id="rId5"/>
    <p:sldId id="267" r:id="rId6"/>
    <p:sldId id="270"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4"/>
    <p:restoredTop sz="94692"/>
  </p:normalViewPr>
  <p:slideViewPr>
    <p:cSldViewPr snapToGrid="0">
      <p:cViewPr varScale="1">
        <p:scale>
          <a:sx n="101" d="100"/>
          <a:sy n="101" d="100"/>
        </p:scale>
        <p:origin x="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3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78045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59489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6937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E8244C-AD85-44F1-861A-919932CBD22A}"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82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E8244C-AD85-44F1-861A-919932CBD22A}"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105613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E8244C-AD85-44F1-861A-919932CBD22A}" type="datetimeFigureOut">
              <a:rPr lang="en-US" smtClean="0"/>
              <a:t>5/6/21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29964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8244C-AD85-44F1-861A-919932CBD22A}" type="datetimeFigureOut">
              <a:rPr lang="en-US" smtClean="0"/>
              <a:t>5/6/21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59284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E8244C-AD85-44F1-861A-919932CBD22A}" type="datetimeFigureOut">
              <a:rPr lang="en-US" smtClean="0"/>
              <a:t>5/6/21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426820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E8244C-AD85-44F1-861A-919932CBD22A}" type="datetimeFigureOut">
              <a:rPr lang="en-US" smtClean="0"/>
              <a:t>5/6/21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3317A5-2E38-42D9-806B-8A0662D5873D}" type="slidenum">
              <a:rPr lang="en-US" smtClean="0"/>
              <a:t>‹#›</a:t>
            </a:fld>
            <a:endParaRPr lang="en-US"/>
          </a:p>
        </p:txBody>
      </p:sp>
    </p:spTree>
    <p:extLst>
      <p:ext uri="{BB962C8B-B14F-4D97-AF65-F5344CB8AC3E}">
        <p14:creationId xmlns:p14="http://schemas.microsoft.com/office/powerpoint/2010/main" val="240153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E8244C-AD85-44F1-861A-919932CBD22A}"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72867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E8244C-AD85-44F1-861A-919932CBD22A}" type="datetimeFigureOut">
              <a:rPr lang="en-US" smtClean="0"/>
              <a:t>5/6/21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3317A5-2E38-42D9-806B-8A0662D5873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5238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5287" y="4616026"/>
            <a:ext cx="3498073" cy="1508105"/>
          </a:xfrm>
          <a:prstGeom prst="rect">
            <a:avLst/>
          </a:prstGeom>
          <a:noFill/>
        </p:spPr>
        <p:txBody>
          <a:bodyPr wrap="none" lIns="91440" tIns="45720" rIns="91440" bIns="45720">
            <a:spAutoFit/>
          </a:bodyPr>
          <a:lstStyle/>
          <a:p>
            <a:pPr algn="ctr"/>
            <a:r>
              <a:rPr lang="en-US" sz="6000" b="0" cap="none" spc="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CSE 499A</a:t>
            </a:r>
          </a:p>
          <a:p>
            <a:pPr algn="ctr"/>
            <a:r>
              <a:rPr lang="en-US" sz="3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- 7</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100" y="421072"/>
            <a:ext cx="1756449" cy="2076450"/>
          </a:xfrm>
          <a:prstGeom prst="rect">
            <a:avLst/>
          </a:prstGeom>
        </p:spPr>
      </p:pic>
      <p:sp>
        <p:nvSpPr>
          <p:cNvPr id="4" name="Rectangle 3"/>
          <p:cNvSpPr/>
          <p:nvPr/>
        </p:nvSpPr>
        <p:spPr>
          <a:xfrm>
            <a:off x="339795" y="2345122"/>
            <a:ext cx="11069056" cy="2031325"/>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 South University</a:t>
            </a:r>
          </a:p>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Electrical and Computer Engineering </a:t>
            </a:r>
          </a:p>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Spring, 2021</a:t>
            </a:r>
          </a:p>
        </p:txBody>
      </p:sp>
    </p:spTree>
    <p:extLst>
      <p:ext uri="{BB962C8B-B14F-4D97-AF65-F5344CB8AC3E}">
        <p14:creationId xmlns:p14="http://schemas.microsoft.com/office/powerpoint/2010/main" val="394935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6767" y="447744"/>
            <a:ext cx="6021392" cy="830997"/>
          </a:xfrm>
          <a:prstGeom prst="rect">
            <a:avLst/>
          </a:prstGeom>
          <a:noFill/>
        </p:spPr>
        <p:txBody>
          <a:bodyPr wrap="none" lIns="91440" tIns="45720" rIns="91440" bIns="45720">
            <a:spAutoFit/>
          </a:bodyPr>
          <a:lstStyle/>
          <a:p>
            <a:pPr algn="ctr"/>
            <a:r>
              <a:rPr lang="en-US" sz="4800" cap="none" spc="0" dirty="0">
                <a:ln w="0"/>
                <a:solidFill>
                  <a:srgbClr val="0070C0"/>
                </a:solidFill>
                <a:effectLst>
                  <a:outerShdw blurRad="38100" dist="19050" dir="2700000" algn="tl" rotWithShape="0">
                    <a:schemeClr val="dk1">
                      <a:alpha val="40000"/>
                    </a:schemeClr>
                  </a:outerShdw>
                </a:effectLst>
              </a:rPr>
              <a:t>Project Presentation - I</a:t>
            </a:r>
          </a:p>
        </p:txBody>
      </p:sp>
      <p:sp>
        <p:nvSpPr>
          <p:cNvPr id="5" name="Rectangle 4"/>
          <p:cNvSpPr/>
          <p:nvPr/>
        </p:nvSpPr>
        <p:spPr>
          <a:xfrm>
            <a:off x="1772078" y="1681002"/>
            <a:ext cx="6761787" cy="1077218"/>
          </a:xfrm>
          <a:prstGeom prst="rect">
            <a:avLst/>
          </a:prstGeom>
          <a:noFill/>
        </p:spPr>
        <p:txBody>
          <a:bodyPr wrap="none" lIns="91440" tIns="45720" rIns="91440" bIns="45720">
            <a:spAutoFit/>
          </a:bodyPr>
          <a:lstStyle/>
          <a:p>
            <a:r>
              <a:rPr lang="en-US" sz="3200" b="1" cap="none" spc="0" dirty="0">
                <a:ln w="0"/>
                <a:solidFill>
                  <a:srgbClr val="0070C0"/>
                </a:solidFill>
                <a:effectLst>
                  <a:outerShdw blurRad="38100" dist="19050" dir="2700000" algn="tl" rotWithShape="0">
                    <a:schemeClr val="dk1">
                      <a:alpha val="40000"/>
                    </a:schemeClr>
                  </a:outerShdw>
                </a:effectLst>
              </a:rPr>
              <a:t>Submitted to:</a:t>
            </a:r>
          </a:p>
          <a:p>
            <a:r>
              <a:rPr lang="en-US" sz="3200" dirty="0">
                <a:ln w="0"/>
                <a:effectLst>
                  <a:outerShdw blurRad="38100" dist="19050" dir="2700000" algn="tl" rotWithShape="0">
                    <a:schemeClr val="dk1">
                      <a:alpha val="40000"/>
                    </a:schemeClr>
                  </a:outerShdw>
                </a:effectLst>
              </a:rPr>
              <a:t>Mohammad </a:t>
            </a:r>
            <a:r>
              <a:rPr lang="en-US" sz="3200" dirty="0" err="1">
                <a:ln w="0"/>
                <a:effectLst>
                  <a:outerShdw blurRad="38100" dist="19050" dir="2700000" algn="tl" rotWithShape="0">
                    <a:schemeClr val="dk1">
                      <a:alpha val="40000"/>
                    </a:schemeClr>
                  </a:outerShdw>
                </a:effectLst>
              </a:rPr>
              <a:t>Ashrafuzzaman</a:t>
            </a:r>
            <a:r>
              <a:rPr lang="en-US" sz="3200" dirty="0">
                <a:ln w="0"/>
                <a:effectLst>
                  <a:outerShdw blurRad="38100" dist="19050" dir="2700000" algn="tl" rotWithShape="0">
                    <a:schemeClr val="dk1">
                      <a:alpha val="40000"/>
                    </a:schemeClr>
                  </a:outerShdw>
                </a:effectLst>
              </a:rPr>
              <a:t> Khan (</a:t>
            </a:r>
            <a:r>
              <a:rPr lang="en-US" sz="3200" dirty="0" err="1">
                <a:ln w="0"/>
                <a:effectLst>
                  <a:outerShdw blurRad="38100" dist="19050" dir="2700000" algn="tl" rotWithShape="0">
                    <a:schemeClr val="dk1">
                      <a:alpha val="40000"/>
                    </a:schemeClr>
                  </a:outerShdw>
                </a:effectLst>
              </a:rPr>
              <a:t>AzK</a:t>
            </a:r>
            <a:r>
              <a:rPr lang="en-US" sz="3200" dirty="0">
                <a:ln w="0"/>
                <a:effectLst>
                  <a:outerShdw blurRad="38100" dist="19050" dir="2700000" algn="tl" rotWithShape="0">
                    <a:schemeClr val="dk1">
                      <a:alpha val="40000"/>
                    </a:schemeClr>
                  </a:outerShdw>
                </a:effectLst>
              </a:rPr>
              <a:t>)</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1772078" y="2916414"/>
            <a:ext cx="2622193" cy="584775"/>
          </a:xfrm>
          <a:prstGeom prst="rect">
            <a:avLst/>
          </a:prstGeom>
          <a:noFill/>
        </p:spPr>
        <p:txBody>
          <a:bodyPr wrap="none" lIns="91440" tIns="45720" rIns="91440" bIns="45720">
            <a:spAutoFit/>
          </a:bodyPr>
          <a:lstStyle/>
          <a:p>
            <a:r>
              <a:rPr lang="en-US" sz="3200" b="1" cap="none" spc="0" dirty="0">
                <a:ln w="0"/>
                <a:solidFill>
                  <a:srgbClr val="0070C0"/>
                </a:solidFill>
                <a:effectLst>
                  <a:outerShdw blurRad="38100" dist="19050" dir="2700000" algn="tl" rotWithShape="0">
                    <a:schemeClr val="dk1">
                      <a:alpha val="40000"/>
                    </a:schemeClr>
                  </a:outerShdw>
                </a:effectLst>
              </a:rPr>
              <a:t>Group Details:</a:t>
            </a:r>
            <a:endParaRPr 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3" name="Table 6">
            <a:extLst>
              <a:ext uri="{FF2B5EF4-FFF2-40B4-BE49-F238E27FC236}">
                <a16:creationId xmlns:a16="http://schemas.microsoft.com/office/drawing/2014/main" id="{9F7FE7CE-71AD-DF48-95DD-65AD29BE3F41}"/>
              </a:ext>
            </a:extLst>
          </p:cNvPr>
          <p:cNvGraphicFramePr>
            <a:graphicFrameLocks noGrp="1"/>
          </p:cNvGraphicFramePr>
          <p:nvPr>
            <p:extLst>
              <p:ext uri="{D42A27DB-BD31-4B8C-83A1-F6EECF244321}">
                <p14:modId xmlns:p14="http://schemas.microsoft.com/office/powerpoint/2010/main" val="3173131099"/>
              </p:ext>
            </p:extLst>
          </p:nvPr>
        </p:nvGraphicFramePr>
        <p:xfrm>
          <a:off x="721896" y="3659383"/>
          <a:ext cx="11263386" cy="2286000"/>
        </p:xfrm>
        <a:graphic>
          <a:graphicData uri="http://schemas.openxmlformats.org/drawingml/2006/table">
            <a:tbl>
              <a:tblPr firstRow="1" bandRow="1">
                <a:tableStyleId>{5C22544A-7EE6-4342-B048-85BDC9FD1C3A}</a:tableStyleId>
              </a:tblPr>
              <a:tblGrid>
                <a:gridCol w="3088894">
                  <a:extLst>
                    <a:ext uri="{9D8B030D-6E8A-4147-A177-3AD203B41FA5}">
                      <a16:colId xmlns:a16="http://schemas.microsoft.com/office/drawing/2014/main" val="800797056"/>
                    </a:ext>
                  </a:extLst>
                </a:gridCol>
                <a:gridCol w="2003835">
                  <a:extLst>
                    <a:ext uri="{9D8B030D-6E8A-4147-A177-3AD203B41FA5}">
                      <a16:colId xmlns:a16="http://schemas.microsoft.com/office/drawing/2014/main" val="3125672720"/>
                    </a:ext>
                  </a:extLst>
                </a:gridCol>
                <a:gridCol w="4926444">
                  <a:extLst>
                    <a:ext uri="{9D8B030D-6E8A-4147-A177-3AD203B41FA5}">
                      <a16:colId xmlns:a16="http://schemas.microsoft.com/office/drawing/2014/main" val="2501972007"/>
                    </a:ext>
                  </a:extLst>
                </a:gridCol>
                <a:gridCol w="1244213">
                  <a:extLst>
                    <a:ext uri="{9D8B030D-6E8A-4147-A177-3AD203B41FA5}">
                      <a16:colId xmlns:a16="http://schemas.microsoft.com/office/drawing/2014/main" val="3986339721"/>
                    </a:ext>
                  </a:extLst>
                </a:gridCol>
              </a:tblGrid>
              <a:tr h="370840">
                <a:tc>
                  <a:txBody>
                    <a:bodyPr/>
                    <a:lstStyle/>
                    <a:p>
                      <a:pPr algn="ctr"/>
                      <a:r>
                        <a:rPr lang="en-US" sz="2400" dirty="0">
                          <a:solidFill>
                            <a:schemeClr val="tx1"/>
                          </a:solidFill>
                        </a:rPr>
                        <a:t>Name</a:t>
                      </a:r>
                    </a:p>
                  </a:txBody>
                  <a:tcPr/>
                </a:tc>
                <a:tc>
                  <a:txBody>
                    <a:bodyPr/>
                    <a:lstStyle/>
                    <a:p>
                      <a:pPr algn="ctr"/>
                      <a:r>
                        <a:rPr lang="en-US" sz="2400" dirty="0">
                          <a:solidFill>
                            <a:schemeClr val="tx1"/>
                          </a:solidFill>
                        </a:rPr>
                        <a:t>ID</a:t>
                      </a:r>
                    </a:p>
                  </a:txBody>
                  <a:tcPr/>
                </a:tc>
                <a:tc>
                  <a:txBody>
                    <a:bodyPr/>
                    <a:lstStyle/>
                    <a:p>
                      <a:pPr algn="ctr"/>
                      <a:r>
                        <a:rPr lang="en-US" sz="2400" dirty="0">
                          <a:solidFill>
                            <a:schemeClr val="tx1"/>
                          </a:solidFill>
                        </a:rPr>
                        <a:t>Email</a:t>
                      </a:r>
                    </a:p>
                  </a:txBody>
                  <a:tcPr/>
                </a:tc>
                <a:tc>
                  <a:txBody>
                    <a:bodyPr/>
                    <a:lstStyle/>
                    <a:p>
                      <a:pPr algn="ctr"/>
                      <a:r>
                        <a:rPr lang="en-US" sz="2400" dirty="0">
                          <a:solidFill>
                            <a:schemeClr val="tx1"/>
                          </a:solidFill>
                        </a:rPr>
                        <a:t>Section</a:t>
                      </a:r>
                    </a:p>
                  </a:txBody>
                  <a:tcPr/>
                </a:tc>
                <a:extLst>
                  <a:ext uri="{0D108BD9-81ED-4DB2-BD59-A6C34878D82A}">
                    <a16:rowId xmlns:a16="http://schemas.microsoft.com/office/drawing/2014/main" val="2773623460"/>
                  </a:ext>
                </a:extLst>
              </a:tr>
              <a:tr h="370840">
                <a:tc>
                  <a:txBody>
                    <a:bodyPr/>
                    <a:lstStyle/>
                    <a:p>
                      <a:pPr algn="ctr"/>
                      <a:r>
                        <a:rPr lang="en-US" sz="2400" dirty="0" err="1"/>
                        <a:t>Galib</a:t>
                      </a:r>
                      <a:r>
                        <a:rPr lang="en-US" sz="2400" dirty="0"/>
                        <a:t> Faruk </a:t>
                      </a:r>
                      <a:r>
                        <a:rPr lang="en-US" sz="2400" dirty="0" err="1"/>
                        <a:t>Gani</a:t>
                      </a:r>
                      <a:r>
                        <a:rPr lang="en-US" sz="2400" dirty="0"/>
                        <a:t> </a:t>
                      </a:r>
                    </a:p>
                  </a:txBody>
                  <a:tcPr/>
                </a:tc>
                <a:tc>
                  <a:txBody>
                    <a:bodyPr/>
                    <a:lstStyle/>
                    <a:p>
                      <a:pPr algn="ctr"/>
                      <a:r>
                        <a:rPr lang="en-US" sz="2400" dirty="0"/>
                        <a:t>1531012642</a:t>
                      </a:r>
                    </a:p>
                  </a:txBody>
                  <a:tcPr/>
                </a:tc>
                <a:tc>
                  <a:txBody>
                    <a:bodyPr/>
                    <a:lstStyle/>
                    <a:p>
                      <a:pPr algn="ctr"/>
                      <a:r>
                        <a:rPr lang="en-US" sz="2400" dirty="0" err="1"/>
                        <a:t>galib.gani@northsouth.edu</a:t>
                      </a:r>
                      <a:endParaRPr lang="en-US" sz="2400" dirty="0"/>
                    </a:p>
                  </a:txBody>
                  <a:tcPr/>
                </a:tc>
                <a:tc>
                  <a:txBody>
                    <a:bodyPr/>
                    <a:lstStyle/>
                    <a:p>
                      <a:pPr algn="ctr"/>
                      <a:r>
                        <a:rPr lang="en-US" sz="2400" dirty="0"/>
                        <a:t>07</a:t>
                      </a:r>
                    </a:p>
                  </a:txBody>
                  <a:tcPr/>
                </a:tc>
                <a:extLst>
                  <a:ext uri="{0D108BD9-81ED-4DB2-BD59-A6C34878D82A}">
                    <a16:rowId xmlns:a16="http://schemas.microsoft.com/office/drawing/2014/main" val="3166412546"/>
                  </a:ext>
                </a:extLst>
              </a:tr>
              <a:tr h="370840">
                <a:tc>
                  <a:txBody>
                    <a:bodyPr/>
                    <a:lstStyle/>
                    <a:p>
                      <a:pPr algn="ctr"/>
                      <a:r>
                        <a:rPr lang="en-US" sz="2400" dirty="0"/>
                        <a:t>Rubaida Ferdous </a:t>
                      </a:r>
                    </a:p>
                  </a:txBody>
                  <a:tcPr/>
                </a:tc>
                <a:tc>
                  <a:txBody>
                    <a:bodyPr/>
                    <a:lstStyle/>
                    <a:p>
                      <a:pPr algn="ctr"/>
                      <a:r>
                        <a:rPr lang="en-US" sz="2400" dirty="0"/>
                        <a:t>1711126042</a:t>
                      </a:r>
                    </a:p>
                  </a:txBody>
                  <a:tcPr/>
                </a:tc>
                <a:tc>
                  <a:txBody>
                    <a:bodyPr/>
                    <a:lstStyle/>
                    <a:p>
                      <a:pPr algn="ctr"/>
                      <a:r>
                        <a:rPr lang="en-US" sz="2400" dirty="0" err="1"/>
                        <a:t>rubaida.ferdous@northsouth.edu</a:t>
                      </a:r>
                      <a:endParaRPr lang="en-US" sz="2400" dirty="0"/>
                    </a:p>
                  </a:txBody>
                  <a:tcPr/>
                </a:tc>
                <a:tc>
                  <a:txBody>
                    <a:bodyPr/>
                    <a:lstStyle/>
                    <a:p>
                      <a:pPr algn="ctr"/>
                      <a:r>
                        <a:rPr lang="en-US" sz="2400" dirty="0"/>
                        <a:t>06</a:t>
                      </a:r>
                    </a:p>
                  </a:txBody>
                  <a:tcPr/>
                </a:tc>
                <a:extLst>
                  <a:ext uri="{0D108BD9-81ED-4DB2-BD59-A6C34878D82A}">
                    <a16:rowId xmlns:a16="http://schemas.microsoft.com/office/drawing/2014/main" val="2146795369"/>
                  </a:ext>
                </a:extLst>
              </a:tr>
              <a:tr h="370840">
                <a:tc>
                  <a:txBody>
                    <a:bodyPr/>
                    <a:lstStyle/>
                    <a:p>
                      <a:pPr algn="ctr"/>
                      <a:r>
                        <a:rPr lang="en-US" sz="2400" dirty="0"/>
                        <a:t>Md Sharif Hossain </a:t>
                      </a:r>
                    </a:p>
                  </a:txBody>
                  <a:tcPr/>
                </a:tc>
                <a:tc>
                  <a:txBody>
                    <a:bodyPr/>
                    <a:lstStyle/>
                    <a:p>
                      <a:pPr algn="ctr"/>
                      <a:r>
                        <a:rPr lang="en-US" sz="2400" dirty="0"/>
                        <a:t>1712336642 </a:t>
                      </a:r>
                    </a:p>
                  </a:txBody>
                  <a:tcPr/>
                </a:tc>
                <a:tc>
                  <a:txBody>
                    <a:bodyPr/>
                    <a:lstStyle/>
                    <a:p>
                      <a:pPr algn="ctr"/>
                      <a:r>
                        <a:rPr lang="en-US" sz="2400" dirty="0"/>
                        <a:t>sharif.hossain02@northsouth.edu</a:t>
                      </a:r>
                    </a:p>
                  </a:txBody>
                  <a:tcPr/>
                </a:tc>
                <a:tc>
                  <a:txBody>
                    <a:bodyPr/>
                    <a:lstStyle/>
                    <a:p>
                      <a:pPr algn="ctr"/>
                      <a:r>
                        <a:rPr lang="en-US" sz="2400" dirty="0"/>
                        <a:t>07</a:t>
                      </a:r>
                    </a:p>
                  </a:txBody>
                  <a:tcPr/>
                </a:tc>
                <a:extLst>
                  <a:ext uri="{0D108BD9-81ED-4DB2-BD59-A6C34878D82A}">
                    <a16:rowId xmlns:a16="http://schemas.microsoft.com/office/drawing/2014/main" val="933322386"/>
                  </a:ext>
                </a:extLst>
              </a:tr>
              <a:tr h="370840">
                <a:tc>
                  <a:txBody>
                    <a:bodyPr/>
                    <a:lstStyle/>
                    <a:p>
                      <a:pPr algn="ctr"/>
                      <a:r>
                        <a:rPr lang="en-US" sz="2400" dirty="0" err="1"/>
                        <a:t>Kazi</a:t>
                      </a:r>
                      <a:r>
                        <a:rPr lang="en-US" sz="2400" dirty="0"/>
                        <a:t> </a:t>
                      </a:r>
                      <a:r>
                        <a:rPr lang="en-US" sz="2400" dirty="0" err="1"/>
                        <a:t>Moshiur</a:t>
                      </a:r>
                      <a:r>
                        <a:rPr lang="en-US" sz="2400" dirty="0"/>
                        <a:t> </a:t>
                      </a:r>
                      <a:r>
                        <a:rPr lang="en-US" sz="2400" dirty="0" err="1"/>
                        <a:t>Rahaman</a:t>
                      </a:r>
                      <a:endParaRPr lang="en-US" sz="2400" dirty="0"/>
                    </a:p>
                  </a:txBody>
                  <a:tcPr/>
                </a:tc>
                <a:tc>
                  <a:txBody>
                    <a:bodyPr/>
                    <a:lstStyle/>
                    <a:p>
                      <a:pPr algn="ctr"/>
                      <a:r>
                        <a:rPr lang="en-US" sz="2400" dirty="0"/>
                        <a:t>1712832642</a:t>
                      </a:r>
                    </a:p>
                  </a:txBody>
                  <a:tcPr/>
                </a:tc>
                <a:tc>
                  <a:txBody>
                    <a:bodyPr/>
                    <a:lstStyle/>
                    <a:p>
                      <a:pPr algn="ctr"/>
                      <a:r>
                        <a:rPr lang="en-US" sz="2400" dirty="0" err="1"/>
                        <a:t>kazi.moshiur@northsouth.edu</a:t>
                      </a:r>
                      <a:endParaRPr lang="en-US" sz="2400" dirty="0"/>
                    </a:p>
                  </a:txBody>
                  <a:tcPr/>
                </a:tc>
                <a:tc>
                  <a:txBody>
                    <a:bodyPr/>
                    <a:lstStyle/>
                    <a:p>
                      <a:pPr algn="ctr"/>
                      <a:r>
                        <a:rPr lang="en-US" sz="2400" dirty="0"/>
                        <a:t>07</a:t>
                      </a:r>
                    </a:p>
                  </a:txBody>
                  <a:tcPr/>
                </a:tc>
                <a:extLst>
                  <a:ext uri="{0D108BD9-81ED-4DB2-BD59-A6C34878D82A}">
                    <a16:rowId xmlns:a16="http://schemas.microsoft.com/office/drawing/2014/main" val="1156810635"/>
                  </a:ext>
                </a:extLst>
              </a:tr>
            </a:tbl>
          </a:graphicData>
        </a:graphic>
      </p:graphicFrame>
    </p:spTree>
    <p:extLst>
      <p:ext uri="{BB962C8B-B14F-4D97-AF65-F5344CB8AC3E}">
        <p14:creationId xmlns:p14="http://schemas.microsoft.com/office/powerpoint/2010/main" val="198748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891" y="374073"/>
            <a:ext cx="11045529" cy="830997"/>
          </a:xfrm>
          <a:prstGeom prst="rect">
            <a:avLst/>
          </a:prstGeom>
          <a:noFill/>
        </p:spPr>
        <p:txBody>
          <a:bodyPr wrap="square" lIns="91440" tIns="45720" rIns="91440" bIns="45720">
            <a:spAutoFit/>
          </a:bodyPr>
          <a:lstStyle/>
          <a:p>
            <a:pPr algn="ctr"/>
            <a:r>
              <a:rPr lang="en-US" sz="4800" dirty="0">
                <a:ln w="0"/>
                <a:solidFill>
                  <a:srgbClr val="0070C0"/>
                </a:solidFill>
                <a:effectLst>
                  <a:outerShdw blurRad="38100" dist="19050" dir="2700000" algn="tl" rotWithShape="0">
                    <a:schemeClr val="dk1">
                      <a:alpha val="40000"/>
                    </a:schemeClr>
                  </a:outerShdw>
                </a:effectLst>
              </a:rPr>
              <a:t>1. Problem Analysis</a:t>
            </a:r>
            <a:endParaRPr lang="en-US" sz="4800" cap="none" spc="0" dirty="0">
              <a:ln w="0"/>
              <a:solidFill>
                <a:srgbClr val="0070C0"/>
              </a:solidFill>
              <a:effectLst>
                <a:outerShdw blurRad="38100" dist="19050" dir="2700000" algn="tl" rotWithShape="0">
                  <a:schemeClr val="dk1">
                    <a:alpha val="40000"/>
                  </a:schemeClr>
                </a:outerShdw>
              </a:effectLst>
            </a:endParaRPr>
          </a:p>
        </p:txBody>
      </p:sp>
      <p:sp>
        <p:nvSpPr>
          <p:cNvPr id="5" name="Rectangle 4"/>
          <p:cNvSpPr/>
          <p:nvPr/>
        </p:nvSpPr>
        <p:spPr>
          <a:xfrm>
            <a:off x="886334" y="1825956"/>
            <a:ext cx="10419331" cy="4401205"/>
          </a:xfrm>
          <a:prstGeom prst="rect">
            <a:avLst/>
          </a:prstGeom>
          <a:noFill/>
        </p:spPr>
        <p:txBody>
          <a:bodyPr wrap="square" lIns="91440" tIns="45720" rIns="91440" bIns="45720">
            <a:spAutoFit/>
          </a:bodyPr>
          <a:lstStyle/>
          <a:p>
            <a:pPr marL="514350" indent="-514350">
              <a:buAutoNum type="alphaUcPeriod"/>
            </a:pPr>
            <a:r>
              <a:rPr lang="en-US" sz="2800" dirty="0">
                <a:ln w="0"/>
                <a:effectLst>
                  <a:outerShdw blurRad="38100" dist="19050" dir="2700000" algn="tl" rotWithShape="0">
                    <a:schemeClr val="dk1">
                      <a:alpha val="40000"/>
                    </a:schemeClr>
                  </a:outerShdw>
                </a:effectLst>
              </a:rPr>
              <a:t>The problem was to monitor activities and identity over video conference during online class and examination. </a:t>
            </a:r>
          </a:p>
          <a:p>
            <a:pPr marL="514350" indent="-514350">
              <a:buAutoNum type="alphaUcPeriod"/>
            </a:pPr>
            <a:endParaRPr lang="en-US" sz="2800" dirty="0">
              <a:ln w="0"/>
              <a:effectLst>
                <a:outerShdw blurRad="38100" dist="19050" dir="2700000" algn="tl" rotWithShape="0">
                  <a:schemeClr val="dk1">
                    <a:alpha val="40000"/>
                  </a:schemeClr>
                </a:outerShdw>
              </a:effectLst>
            </a:endParaRPr>
          </a:p>
          <a:p>
            <a:pPr marL="514350" indent="-514350">
              <a:buAutoNum type="alphaUcPeriod"/>
            </a:pPr>
            <a:r>
              <a:rPr lang="en-US" sz="2800" dirty="0">
                <a:ln w="0"/>
                <a:effectLst>
                  <a:outerShdw blurRad="38100" dist="19050" dir="2700000" algn="tl" rotWithShape="0">
                    <a:schemeClr val="dk1">
                      <a:alpha val="40000"/>
                    </a:schemeClr>
                  </a:outerShdw>
                </a:effectLst>
              </a:rPr>
              <a:t>It was a difficult problem because it needed to use multiple applications like video conferencing, face detection and objects detections etc. together. </a:t>
            </a:r>
          </a:p>
          <a:p>
            <a:pPr marL="514350" indent="-514350">
              <a:buAutoNum type="alphaUcPeriod"/>
            </a:pPr>
            <a:endParaRPr lang="en-US" sz="2800" dirty="0">
              <a:ln w="0"/>
              <a:effectLst>
                <a:outerShdw blurRad="38100" dist="19050" dir="2700000" algn="tl" rotWithShape="0">
                  <a:schemeClr val="dk1">
                    <a:alpha val="40000"/>
                  </a:schemeClr>
                </a:outerShdw>
              </a:effectLst>
            </a:endParaRPr>
          </a:p>
          <a:p>
            <a:pPr marL="514350" indent="-514350">
              <a:buAutoNum type="alphaUcPeriod"/>
            </a:pPr>
            <a:r>
              <a:rPr lang="en-US" sz="2800" dirty="0">
                <a:ln w="0"/>
                <a:effectLst>
                  <a:outerShdw blurRad="38100" dist="19050" dir="2700000" algn="tl" rotWithShape="0">
                    <a:schemeClr val="dk1">
                      <a:alpha val="40000"/>
                    </a:schemeClr>
                  </a:outerShdw>
                </a:effectLst>
              </a:rPr>
              <a:t>We are still trying to address some of those problems. We have established a video conferencing tool and trying to implement an appropriate face &amp; object detection tool with it. </a:t>
            </a:r>
          </a:p>
        </p:txBody>
      </p:sp>
    </p:spTree>
    <p:extLst>
      <p:ext uri="{BB962C8B-B14F-4D97-AF65-F5344CB8AC3E}">
        <p14:creationId xmlns:p14="http://schemas.microsoft.com/office/powerpoint/2010/main" val="34689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95821" y="452095"/>
            <a:ext cx="4400372" cy="830997"/>
          </a:xfrm>
          <a:prstGeom prst="rect">
            <a:avLst/>
          </a:prstGeom>
        </p:spPr>
        <p:txBody>
          <a:bodyPr wrap="none">
            <a:spAutoFit/>
          </a:bodyPr>
          <a:lstStyle/>
          <a:p>
            <a:pPr algn="ctr"/>
            <a:r>
              <a:rPr lang="en-US" sz="4800" dirty="0">
                <a:solidFill>
                  <a:srgbClr val="0070C0"/>
                </a:solidFill>
              </a:rPr>
              <a:t>2. Related Works</a:t>
            </a:r>
          </a:p>
        </p:txBody>
      </p:sp>
      <p:sp>
        <p:nvSpPr>
          <p:cNvPr id="6" name="Rectangle 5"/>
          <p:cNvSpPr/>
          <p:nvPr/>
        </p:nvSpPr>
        <p:spPr>
          <a:xfrm>
            <a:off x="863349" y="1905226"/>
            <a:ext cx="10890452" cy="3970318"/>
          </a:xfrm>
          <a:prstGeom prst="rect">
            <a:avLst/>
          </a:prstGeom>
          <a:noFill/>
        </p:spPr>
        <p:txBody>
          <a:bodyPr wrap="square" lIns="91440" tIns="45720" rIns="91440" bIns="45720">
            <a:spAutoFit/>
          </a:bodyPr>
          <a:lstStyle/>
          <a:p>
            <a:pPr algn="just"/>
            <a:r>
              <a:rPr lang="en-US" sz="2800" dirty="0">
                <a:ln w="0"/>
                <a:effectLst>
                  <a:outerShdw blurRad="38100" dist="19050" dir="2700000" algn="tl" rotWithShape="0">
                    <a:schemeClr val="dk1">
                      <a:alpha val="40000"/>
                    </a:schemeClr>
                  </a:outerShdw>
                </a:effectLst>
              </a:rPr>
              <a:t>There are some famous online video meeting platforms like Google Meet or Zoom. </a:t>
            </a:r>
          </a:p>
          <a:p>
            <a:pPr algn="just"/>
            <a:endParaRPr lang="en-US" sz="2800" dirty="0">
              <a:ln w="0"/>
              <a:effectLst>
                <a:outerShdw blurRad="38100" dist="19050" dir="2700000" algn="tl" rotWithShape="0">
                  <a:schemeClr val="dk1">
                    <a:alpha val="40000"/>
                  </a:schemeClr>
                </a:outerShdw>
              </a:effectLst>
            </a:endParaRPr>
          </a:p>
          <a:p>
            <a:pPr algn="just"/>
            <a:r>
              <a:rPr lang="en-US" sz="2800" dirty="0">
                <a:ln w="0"/>
                <a:effectLst>
                  <a:outerShdw blurRad="38100" dist="19050" dir="2700000" algn="tl" rotWithShape="0">
                    <a:schemeClr val="dk1">
                      <a:alpha val="40000"/>
                    </a:schemeClr>
                  </a:outerShdw>
                </a:effectLst>
              </a:rPr>
              <a:t>But these applications only provide meeting platform. The host needs to monitor the members manually. In online examination, teachers need to monitor the activities of the students one to one by themselves. </a:t>
            </a:r>
          </a:p>
          <a:p>
            <a:pPr algn="just"/>
            <a:endParaRPr lang="en-US" sz="2800" dirty="0">
              <a:ln w="0"/>
              <a:effectLst>
                <a:outerShdw blurRad="38100" dist="19050" dir="2700000" algn="tl" rotWithShape="0">
                  <a:schemeClr val="dk1">
                    <a:alpha val="40000"/>
                  </a:schemeClr>
                </a:outerShdw>
              </a:effectLst>
            </a:endParaRPr>
          </a:p>
          <a:p>
            <a:pPr algn="just"/>
            <a:r>
              <a:rPr lang="en-US" sz="2800" dirty="0">
                <a:ln w="0"/>
                <a:effectLst>
                  <a:outerShdw blurRad="38100" dist="19050" dir="2700000" algn="tl" rotWithShape="0">
                    <a:schemeClr val="dk1">
                      <a:alpha val="40000"/>
                    </a:schemeClr>
                  </a:outerShdw>
                </a:effectLst>
              </a:rPr>
              <a:t>Ours solution is a totally new self constructed product. No other previous version was launched before</a:t>
            </a:r>
          </a:p>
        </p:txBody>
      </p:sp>
    </p:spTree>
    <p:extLst>
      <p:ext uri="{BB962C8B-B14F-4D97-AF65-F5344CB8AC3E}">
        <p14:creationId xmlns:p14="http://schemas.microsoft.com/office/powerpoint/2010/main" val="121810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06611" y="452095"/>
            <a:ext cx="7578806" cy="830997"/>
          </a:xfrm>
          <a:prstGeom prst="rect">
            <a:avLst/>
          </a:prstGeom>
        </p:spPr>
        <p:txBody>
          <a:bodyPr wrap="none">
            <a:spAutoFit/>
          </a:bodyPr>
          <a:lstStyle/>
          <a:p>
            <a:pPr algn="ctr"/>
            <a:r>
              <a:rPr lang="en-US" sz="4800" dirty="0">
                <a:solidFill>
                  <a:srgbClr val="0070C0"/>
                </a:solidFill>
              </a:rPr>
              <a:t>3. Work done over the course</a:t>
            </a:r>
          </a:p>
        </p:txBody>
      </p:sp>
      <p:sp>
        <p:nvSpPr>
          <p:cNvPr id="4" name="Rectangle 3">
            <a:extLst>
              <a:ext uri="{FF2B5EF4-FFF2-40B4-BE49-F238E27FC236}">
                <a16:creationId xmlns:a16="http://schemas.microsoft.com/office/drawing/2014/main" id="{7C061BC0-D2AF-2648-A2EB-3910B3A45CE6}"/>
              </a:ext>
            </a:extLst>
          </p:cNvPr>
          <p:cNvSpPr/>
          <p:nvPr/>
        </p:nvSpPr>
        <p:spPr>
          <a:xfrm>
            <a:off x="886334" y="2090172"/>
            <a:ext cx="10419331" cy="2677656"/>
          </a:xfrm>
          <a:prstGeom prst="rect">
            <a:avLst/>
          </a:prstGeom>
          <a:noFill/>
        </p:spPr>
        <p:txBody>
          <a:bodyPr wrap="square" lIns="91440" tIns="45720" rIns="91440" bIns="45720">
            <a:spAutoFit/>
          </a:bodyPr>
          <a:lstStyle/>
          <a:p>
            <a:pPr marL="514350" indent="-514350">
              <a:buAutoNum type="alphaUcPeriod"/>
            </a:pPr>
            <a:r>
              <a:rPr lang="en-US" sz="2800" dirty="0">
                <a:ln w="0"/>
                <a:effectLst>
                  <a:outerShdw blurRad="38100" dist="19050" dir="2700000" algn="tl" rotWithShape="0">
                    <a:schemeClr val="dk1">
                      <a:alpha val="40000"/>
                    </a:schemeClr>
                  </a:outerShdw>
                </a:effectLst>
              </a:rPr>
              <a:t>We have found the exact problems(s) we want to solve and the functions we need to implement. After that we have started working from a function which has not dependency of any other(s) </a:t>
            </a:r>
          </a:p>
          <a:p>
            <a:pPr marL="514350" indent="-514350">
              <a:buAutoNum type="alphaUcPeriod"/>
            </a:pPr>
            <a:r>
              <a:rPr lang="en-US" sz="2800" dirty="0">
                <a:ln w="0"/>
                <a:effectLst>
                  <a:outerShdw blurRad="38100" dist="19050" dir="2700000" algn="tl" rotWithShape="0">
                    <a:schemeClr val="dk1">
                      <a:alpha val="40000"/>
                    </a:schemeClr>
                  </a:outerShdw>
                </a:effectLst>
              </a:rPr>
              <a:t>We have collaborated with group members via GitHub, google drive and personal group chats. </a:t>
            </a:r>
          </a:p>
          <a:p>
            <a:pPr marL="514350" indent="-514350">
              <a:buAutoNum type="alphaUcPeriod"/>
            </a:pP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0062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06611" y="452095"/>
            <a:ext cx="7578806" cy="830997"/>
          </a:xfrm>
          <a:prstGeom prst="rect">
            <a:avLst/>
          </a:prstGeom>
        </p:spPr>
        <p:txBody>
          <a:bodyPr wrap="none">
            <a:spAutoFit/>
          </a:bodyPr>
          <a:lstStyle/>
          <a:p>
            <a:pPr algn="ctr"/>
            <a:r>
              <a:rPr lang="en-US" sz="4800" dirty="0">
                <a:solidFill>
                  <a:srgbClr val="0070C0"/>
                </a:solidFill>
              </a:rPr>
              <a:t>3. Work done over the course</a:t>
            </a:r>
          </a:p>
        </p:txBody>
      </p:sp>
      <p:sp>
        <p:nvSpPr>
          <p:cNvPr id="4" name="Rectangle 3">
            <a:extLst>
              <a:ext uri="{FF2B5EF4-FFF2-40B4-BE49-F238E27FC236}">
                <a16:creationId xmlns:a16="http://schemas.microsoft.com/office/drawing/2014/main" id="{7C061BC0-D2AF-2648-A2EB-3910B3A45CE6}"/>
              </a:ext>
            </a:extLst>
          </p:cNvPr>
          <p:cNvSpPr/>
          <p:nvPr/>
        </p:nvSpPr>
        <p:spPr>
          <a:xfrm>
            <a:off x="886334" y="1809756"/>
            <a:ext cx="10419331" cy="954107"/>
          </a:xfrm>
          <a:prstGeom prst="rect">
            <a:avLst/>
          </a:prstGeom>
          <a:noFill/>
        </p:spPr>
        <p:txBody>
          <a:bodyPr wrap="square" lIns="91440" tIns="45720" rIns="91440" bIns="45720">
            <a:spAutoFit/>
          </a:bodyPr>
          <a:lstStyle/>
          <a:p>
            <a:r>
              <a:rPr lang="en-US" sz="2800" dirty="0">
                <a:ln w="0"/>
                <a:solidFill>
                  <a:srgbClr val="0070C0"/>
                </a:solidFill>
                <a:effectLst>
                  <a:outerShdw blurRad="38100" dist="19050" dir="2700000" algn="tl" rotWithShape="0">
                    <a:schemeClr val="dk1">
                      <a:alpha val="40000"/>
                    </a:schemeClr>
                  </a:outerShdw>
                </a:effectLst>
              </a:rPr>
              <a:t>Work distribution: </a:t>
            </a:r>
            <a:r>
              <a:rPr lang="en-US" sz="2800" dirty="0" err="1"/>
              <a:t>Galib</a:t>
            </a:r>
            <a:r>
              <a:rPr lang="en-US" sz="2800" dirty="0"/>
              <a:t> Faruk </a:t>
            </a:r>
            <a:r>
              <a:rPr lang="en-US" sz="2800" dirty="0" err="1"/>
              <a:t>Gani</a:t>
            </a:r>
            <a:r>
              <a:rPr lang="en-US" sz="2800" dirty="0"/>
              <a:t> (GG), Rubaida Ferdous (RF), Md Sharif Hossain (SH), </a:t>
            </a:r>
            <a:r>
              <a:rPr lang="en-US" sz="2800" dirty="0" err="1"/>
              <a:t>Kazi</a:t>
            </a:r>
            <a:r>
              <a:rPr lang="en-US" sz="2800" dirty="0"/>
              <a:t> </a:t>
            </a:r>
            <a:r>
              <a:rPr lang="en-US" sz="2800" dirty="0" err="1"/>
              <a:t>Moshiur</a:t>
            </a:r>
            <a:r>
              <a:rPr lang="en-US" sz="2800" dirty="0"/>
              <a:t> </a:t>
            </a:r>
            <a:r>
              <a:rPr lang="en-US" sz="2800" dirty="0" err="1"/>
              <a:t>Rahaman</a:t>
            </a:r>
            <a:r>
              <a:rPr lang="en-US" sz="2800" dirty="0"/>
              <a:t> (KR)   </a:t>
            </a:r>
          </a:p>
        </p:txBody>
      </p:sp>
      <p:graphicFrame>
        <p:nvGraphicFramePr>
          <p:cNvPr id="2" name="Table 2">
            <a:extLst>
              <a:ext uri="{FF2B5EF4-FFF2-40B4-BE49-F238E27FC236}">
                <a16:creationId xmlns:a16="http://schemas.microsoft.com/office/drawing/2014/main" id="{6154AAE5-BEEA-8D4D-87BA-7AAB8F67574A}"/>
              </a:ext>
            </a:extLst>
          </p:cNvPr>
          <p:cNvGraphicFramePr>
            <a:graphicFrameLocks noGrp="1"/>
          </p:cNvGraphicFramePr>
          <p:nvPr>
            <p:extLst>
              <p:ext uri="{D42A27DB-BD31-4B8C-83A1-F6EECF244321}">
                <p14:modId xmlns:p14="http://schemas.microsoft.com/office/powerpoint/2010/main" val="3398321205"/>
              </p:ext>
            </p:extLst>
          </p:nvPr>
        </p:nvGraphicFramePr>
        <p:xfrm>
          <a:off x="1840106" y="2763863"/>
          <a:ext cx="8511786" cy="3337560"/>
        </p:xfrm>
        <a:graphic>
          <a:graphicData uri="http://schemas.openxmlformats.org/drawingml/2006/table">
            <a:tbl>
              <a:tblPr firstRow="1" bandRow="1">
                <a:tableStyleId>{5C22544A-7EE6-4342-B048-85BDC9FD1C3A}</a:tableStyleId>
              </a:tblPr>
              <a:tblGrid>
                <a:gridCol w="4830440">
                  <a:extLst>
                    <a:ext uri="{9D8B030D-6E8A-4147-A177-3AD203B41FA5}">
                      <a16:colId xmlns:a16="http://schemas.microsoft.com/office/drawing/2014/main" val="1324007543"/>
                    </a:ext>
                  </a:extLst>
                </a:gridCol>
                <a:gridCol w="3681346">
                  <a:extLst>
                    <a:ext uri="{9D8B030D-6E8A-4147-A177-3AD203B41FA5}">
                      <a16:colId xmlns:a16="http://schemas.microsoft.com/office/drawing/2014/main" val="1583162251"/>
                    </a:ext>
                  </a:extLst>
                </a:gridCol>
              </a:tblGrid>
              <a:tr h="370840">
                <a:tc>
                  <a:txBody>
                    <a:bodyPr/>
                    <a:lstStyle/>
                    <a:p>
                      <a:pPr algn="ctr"/>
                      <a:r>
                        <a:rPr lang="en-US" dirty="0">
                          <a:solidFill>
                            <a:schemeClr val="tx1">
                              <a:lumMod val="95000"/>
                              <a:lumOff val="5000"/>
                            </a:schemeClr>
                          </a:solidFill>
                        </a:rPr>
                        <a:t>Tasks</a:t>
                      </a:r>
                    </a:p>
                  </a:txBody>
                  <a:tcPr/>
                </a:tc>
                <a:tc>
                  <a:txBody>
                    <a:bodyPr/>
                    <a:lstStyle/>
                    <a:p>
                      <a:pPr algn="ctr"/>
                      <a:r>
                        <a:rPr lang="en-US" dirty="0">
                          <a:solidFill>
                            <a:schemeClr val="tx1">
                              <a:lumMod val="95000"/>
                              <a:lumOff val="5000"/>
                            </a:schemeClr>
                          </a:solidFill>
                        </a:rPr>
                        <a:t>Responsibilities</a:t>
                      </a:r>
                    </a:p>
                  </a:txBody>
                  <a:tcPr/>
                </a:tc>
                <a:extLst>
                  <a:ext uri="{0D108BD9-81ED-4DB2-BD59-A6C34878D82A}">
                    <a16:rowId xmlns:a16="http://schemas.microsoft.com/office/drawing/2014/main" val="3468085371"/>
                  </a:ext>
                </a:extLst>
              </a:tr>
              <a:tr h="370840">
                <a:tc>
                  <a:txBody>
                    <a:bodyPr/>
                    <a:lstStyle/>
                    <a:p>
                      <a:r>
                        <a:rPr lang="en-US" dirty="0">
                          <a:solidFill>
                            <a:schemeClr val="tx1">
                              <a:lumMod val="95000"/>
                              <a:lumOff val="5000"/>
                            </a:schemeClr>
                          </a:solidFill>
                        </a:rPr>
                        <a:t>Problem Analysis </a:t>
                      </a:r>
                    </a:p>
                  </a:txBody>
                  <a:tcPr/>
                </a:tc>
                <a:tc>
                  <a:txBody>
                    <a:bodyPr/>
                    <a:lstStyle/>
                    <a:p>
                      <a:r>
                        <a:rPr lang="en-US" dirty="0"/>
                        <a:t>GG, RF, SH, KR</a:t>
                      </a:r>
                    </a:p>
                  </a:txBody>
                  <a:tcPr/>
                </a:tc>
                <a:extLst>
                  <a:ext uri="{0D108BD9-81ED-4DB2-BD59-A6C34878D82A}">
                    <a16:rowId xmlns:a16="http://schemas.microsoft.com/office/drawing/2014/main" val="1302483717"/>
                  </a:ext>
                </a:extLst>
              </a:tr>
              <a:tr h="370840">
                <a:tc>
                  <a:txBody>
                    <a:bodyPr/>
                    <a:lstStyle/>
                    <a:p>
                      <a:r>
                        <a:rPr lang="en-US" dirty="0">
                          <a:solidFill>
                            <a:schemeClr val="tx1">
                              <a:lumMod val="95000"/>
                              <a:lumOff val="5000"/>
                            </a:schemeClr>
                          </a:solidFill>
                        </a:rPr>
                        <a:t>Project proposal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1413638926"/>
                  </a:ext>
                </a:extLst>
              </a:tr>
              <a:tr h="370840">
                <a:tc>
                  <a:txBody>
                    <a:bodyPr/>
                    <a:lstStyle/>
                    <a:p>
                      <a:r>
                        <a:rPr lang="en-US" dirty="0">
                          <a:solidFill>
                            <a:schemeClr val="tx1">
                              <a:lumMod val="95000"/>
                              <a:lumOff val="5000"/>
                            </a:schemeClr>
                          </a:solidFill>
                        </a:rPr>
                        <a:t>Solution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1193111132"/>
                  </a:ext>
                </a:extLst>
              </a:tr>
              <a:tr h="370840">
                <a:tc>
                  <a:txBody>
                    <a:bodyPr/>
                    <a:lstStyle/>
                    <a:p>
                      <a:r>
                        <a:rPr lang="en-US" dirty="0">
                          <a:solidFill>
                            <a:schemeClr val="tx1">
                              <a:lumMod val="95000"/>
                              <a:lumOff val="5000"/>
                            </a:schemeClr>
                          </a:solidFill>
                        </a:rPr>
                        <a:t>Functional Analysis and use case diagram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RF, SH, KR</a:t>
                      </a:r>
                    </a:p>
                  </a:txBody>
                  <a:tcPr/>
                </a:tc>
                <a:extLst>
                  <a:ext uri="{0D108BD9-81ED-4DB2-BD59-A6C34878D82A}">
                    <a16:rowId xmlns:a16="http://schemas.microsoft.com/office/drawing/2014/main" val="2589204129"/>
                  </a:ext>
                </a:extLst>
              </a:tr>
              <a:tr h="370840">
                <a:tc>
                  <a:txBody>
                    <a:bodyPr/>
                    <a:lstStyle/>
                    <a:p>
                      <a:r>
                        <a:rPr lang="en-US" dirty="0">
                          <a:solidFill>
                            <a:schemeClr val="tx1">
                              <a:lumMod val="95000"/>
                              <a:lumOff val="5000"/>
                            </a:schemeClr>
                          </a:solidFill>
                        </a:rPr>
                        <a:t>Video conference analysis research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3414579464"/>
                  </a:ext>
                </a:extLst>
              </a:tr>
              <a:tr h="370840">
                <a:tc>
                  <a:txBody>
                    <a:bodyPr/>
                    <a:lstStyle/>
                    <a:p>
                      <a:r>
                        <a:rPr lang="en-US" dirty="0">
                          <a:solidFill>
                            <a:schemeClr val="tx1">
                              <a:lumMod val="95000"/>
                              <a:lumOff val="5000"/>
                            </a:schemeClr>
                          </a:solidFill>
                        </a:rPr>
                        <a:t>Video conference implementation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 KR</a:t>
                      </a:r>
                    </a:p>
                  </a:txBody>
                  <a:tcPr/>
                </a:tc>
                <a:extLst>
                  <a:ext uri="{0D108BD9-81ED-4DB2-BD59-A6C34878D82A}">
                    <a16:rowId xmlns:a16="http://schemas.microsoft.com/office/drawing/2014/main" val="712392534"/>
                  </a:ext>
                </a:extLst>
              </a:tr>
              <a:tr h="370840">
                <a:tc>
                  <a:txBody>
                    <a:bodyPr/>
                    <a:lstStyle/>
                    <a:p>
                      <a:r>
                        <a:rPr lang="en-US" dirty="0">
                          <a:solidFill>
                            <a:schemeClr val="tx1">
                              <a:lumMod val="95000"/>
                              <a:lumOff val="5000"/>
                            </a:schemeClr>
                          </a:solidFill>
                        </a:rPr>
                        <a:t>Face recognition analysis research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1528993805"/>
                  </a:ext>
                </a:extLst>
              </a:tr>
              <a:tr h="370840">
                <a:tc>
                  <a:txBody>
                    <a:bodyPr/>
                    <a:lstStyle/>
                    <a:p>
                      <a:r>
                        <a:rPr lang="en-US" dirty="0">
                          <a:solidFill>
                            <a:schemeClr val="tx1">
                              <a:lumMod val="95000"/>
                              <a:lumOff val="5000"/>
                            </a:schemeClr>
                          </a:solidFill>
                        </a:rPr>
                        <a:t>Face recognition implementation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 (Ongoing)</a:t>
                      </a:r>
                    </a:p>
                  </a:txBody>
                  <a:tcPr/>
                </a:tc>
                <a:extLst>
                  <a:ext uri="{0D108BD9-81ED-4DB2-BD59-A6C34878D82A}">
                    <a16:rowId xmlns:a16="http://schemas.microsoft.com/office/drawing/2014/main" val="3331434593"/>
                  </a:ext>
                </a:extLst>
              </a:tr>
            </a:tbl>
          </a:graphicData>
        </a:graphic>
      </p:graphicFrame>
    </p:spTree>
    <p:extLst>
      <p:ext uri="{BB962C8B-B14F-4D97-AF65-F5344CB8AC3E}">
        <p14:creationId xmlns:p14="http://schemas.microsoft.com/office/powerpoint/2010/main" val="134107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83579" y="452095"/>
            <a:ext cx="7224863" cy="830997"/>
          </a:xfrm>
          <a:prstGeom prst="rect">
            <a:avLst/>
          </a:prstGeom>
        </p:spPr>
        <p:txBody>
          <a:bodyPr wrap="none">
            <a:spAutoFit/>
          </a:bodyPr>
          <a:lstStyle/>
          <a:p>
            <a:pPr algn="ctr"/>
            <a:r>
              <a:rPr lang="en-US" sz="4800" dirty="0">
                <a:solidFill>
                  <a:srgbClr val="0070C0"/>
                </a:solidFill>
              </a:rPr>
              <a:t>4. Most unique/original Part</a:t>
            </a:r>
          </a:p>
        </p:txBody>
      </p:sp>
      <p:sp>
        <p:nvSpPr>
          <p:cNvPr id="2" name="Rectangle 1">
            <a:extLst>
              <a:ext uri="{FF2B5EF4-FFF2-40B4-BE49-F238E27FC236}">
                <a16:creationId xmlns:a16="http://schemas.microsoft.com/office/drawing/2014/main" id="{71CAD178-4121-194E-A334-B364C3E5FD04}"/>
              </a:ext>
            </a:extLst>
          </p:cNvPr>
          <p:cNvSpPr/>
          <p:nvPr/>
        </p:nvSpPr>
        <p:spPr>
          <a:xfrm>
            <a:off x="752162" y="1805678"/>
            <a:ext cx="11330110" cy="4832092"/>
          </a:xfrm>
          <a:prstGeom prst="rect">
            <a:avLst/>
          </a:prstGeom>
        </p:spPr>
        <p:txBody>
          <a:bodyPr wrap="square">
            <a:spAutoFit/>
          </a:bodyPr>
          <a:lstStyle/>
          <a:p>
            <a:pPr marL="514350" indent="-514350">
              <a:buAutoNum type="alphaUcPeriod"/>
            </a:pPr>
            <a:r>
              <a:rPr lang="en-US" sz="2800" dirty="0"/>
              <a:t>Most unique part of the project is to recognize the faces of the conference members and to monitor the activities of them automatically. No such application provides this solution. We have addressed this solution by providing real time video conferencing and face &amp; activity monitoring. </a:t>
            </a:r>
          </a:p>
          <a:p>
            <a:pPr marL="514350" indent="-514350">
              <a:buAutoNum type="alphaUcPeriod"/>
            </a:pPr>
            <a:endParaRPr lang="en-US" sz="2800" dirty="0"/>
          </a:p>
          <a:p>
            <a:pPr marL="514350" indent="-514350">
              <a:buAutoNum type="alphaUcPeriod"/>
            </a:pPr>
            <a:r>
              <a:rPr lang="en-US" sz="2800" dirty="0"/>
              <a:t>Teamwork helped a lot to find appropriate solution sets of the problems. We need to use open source part solutions for our project. Teamwork helped to research from the huge source of internet and find a considerable solution set.  </a:t>
            </a:r>
          </a:p>
          <a:p>
            <a:pPr marL="514350" indent="-514350">
              <a:buAutoNum type="alphaUcPeriod"/>
            </a:pPr>
            <a:endParaRPr lang="en-US" sz="2800" dirty="0"/>
          </a:p>
        </p:txBody>
      </p:sp>
    </p:spTree>
    <p:extLst>
      <p:ext uri="{BB962C8B-B14F-4D97-AF65-F5344CB8AC3E}">
        <p14:creationId xmlns:p14="http://schemas.microsoft.com/office/powerpoint/2010/main" val="219341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81249" y="452095"/>
            <a:ext cx="3429529" cy="830997"/>
          </a:xfrm>
          <a:prstGeom prst="rect">
            <a:avLst/>
          </a:prstGeom>
        </p:spPr>
        <p:txBody>
          <a:bodyPr wrap="none">
            <a:spAutoFit/>
          </a:bodyPr>
          <a:lstStyle/>
          <a:p>
            <a:pPr algn="ctr"/>
            <a:r>
              <a:rPr lang="en-US" sz="4800" dirty="0">
                <a:solidFill>
                  <a:srgbClr val="0070C0"/>
                </a:solidFill>
              </a:rPr>
              <a:t>5. Used tools</a:t>
            </a:r>
          </a:p>
        </p:txBody>
      </p:sp>
      <p:sp>
        <p:nvSpPr>
          <p:cNvPr id="3" name="Rectangle 2">
            <a:extLst>
              <a:ext uri="{FF2B5EF4-FFF2-40B4-BE49-F238E27FC236}">
                <a16:creationId xmlns:a16="http://schemas.microsoft.com/office/drawing/2014/main" id="{514E985A-301E-2B47-99B5-AE2884180444}"/>
              </a:ext>
            </a:extLst>
          </p:cNvPr>
          <p:cNvSpPr/>
          <p:nvPr/>
        </p:nvSpPr>
        <p:spPr>
          <a:xfrm>
            <a:off x="1333153" y="2549390"/>
            <a:ext cx="9525694" cy="3108543"/>
          </a:xfrm>
          <a:prstGeom prst="rect">
            <a:avLst/>
          </a:prstGeom>
        </p:spPr>
        <p:txBody>
          <a:bodyPr wrap="square">
            <a:spAutoFit/>
          </a:bodyPr>
          <a:lstStyle/>
          <a:p>
            <a:r>
              <a:rPr lang="en-US" sz="2800" dirty="0"/>
              <a:t>Till now, we have used </a:t>
            </a:r>
          </a:p>
          <a:p>
            <a:endParaRPr lang="en-US" sz="2800" dirty="0"/>
          </a:p>
          <a:p>
            <a:pPr marL="457200" indent="-457200">
              <a:buFont typeface="Arial" panose="020B0604020202020204" pitchFamily="34" charset="0"/>
              <a:buChar char="•"/>
            </a:pPr>
            <a:r>
              <a:rPr lang="en-US" sz="2800" dirty="0"/>
              <a:t>Visual Studio Code as code editor</a:t>
            </a:r>
          </a:p>
          <a:p>
            <a:pPr marL="457200" indent="-457200">
              <a:buFont typeface="Arial" panose="020B0604020202020204" pitchFamily="34" charset="0"/>
              <a:buChar char="•"/>
            </a:pPr>
            <a:r>
              <a:rPr lang="en-US" sz="2800" dirty="0"/>
              <a:t>JavaScript </a:t>
            </a:r>
          </a:p>
          <a:p>
            <a:pPr marL="457200" indent="-457200">
              <a:buFont typeface="Arial" panose="020B0604020202020204" pitchFamily="34" charset="0"/>
              <a:buChar char="•"/>
            </a:pPr>
            <a:r>
              <a:rPr lang="en-US" sz="2800" dirty="0"/>
              <a:t>React framework for video conferencing platform and </a:t>
            </a:r>
          </a:p>
          <a:p>
            <a:pPr marL="457200" indent="-457200">
              <a:buFont typeface="Arial" panose="020B0604020202020204" pitchFamily="34" charset="0"/>
              <a:buChar char="•"/>
            </a:pPr>
            <a:r>
              <a:rPr lang="en-US" sz="2800" dirty="0"/>
              <a:t>Google Cloud Vision API for face recognition and object detection.   </a:t>
            </a:r>
          </a:p>
        </p:txBody>
      </p:sp>
    </p:spTree>
    <p:extLst>
      <p:ext uri="{BB962C8B-B14F-4D97-AF65-F5344CB8AC3E}">
        <p14:creationId xmlns:p14="http://schemas.microsoft.com/office/powerpoint/2010/main" val="49233035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3443</TotalTime>
  <Words>542</Words>
  <Application>Microsoft Macintosh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Sharif Hossain</dc:creator>
  <cp:lastModifiedBy>Sharif Hossain</cp:lastModifiedBy>
  <cp:revision>28</cp:revision>
  <dcterms:created xsi:type="dcterms:W3CDTF">2020-01-27T15:02:18Z</dcterms:created>
  <dcterms:modified xsi:type="dcterms:W3CDTF">2021-05-06T04:56:47Z</dcterms:modified>
</cp:coreProperties>
</file>