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7" r:id="rId2"/>
    <p:sldId id="258" r:id="rId3"/>
    <p:sldId id="260" r:id="rId4"/>
    <p:sldId id="264" r:id="rId5"/>
    <p:sldId id="259" r:id="rId6"/>
    <p:sldId id="261"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86"/>
    <p:restoredTop sz="94692"/>
  </p:normalViewPr>
  <p:slideViewPr>
    <p:cSldViewPr snapToGrid="0">
      <p:cViewPr>
        <p:scale>
          <a:sx n="80" d="100"/>
          <a:sy n="80" d="100"/>
        </p:scale>
        <p:origin x="31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E8244C-AD85-44F1-861A-919932CBD22A}"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3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8244C-AD85-44F1-861A-919932CBD22A}"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78045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8244C-AD85-44F1-861A-919932CBD22A}"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59489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8244C-AD85-44F1-861A-919932CBD22A}"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69379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E8244C-AD85-44F1-861A-919932CBD22A}"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82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E8244C-AD85-44F1-861A-919932CBD22A}" type="datetimeFigureOut">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105613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E8244C-AD85-44F1-861A-919932CBD22A}" type="datetimeFigureOut">
              <a:rPr lang="en-US" smtClean="0"/>
              <a:t>4/7/21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29964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E8244C-AD85-44F1-861A-919932CBD22A}" type="datetimeFigureOut">
              <a:rPr lang="en-US" smtClean="0"/>
              <a:t>4/7/21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59284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E8244C-AD85-44F1-861A-919932CBD22A}" type="datetimeFigureOut">
              <a:rPr lang="en-US" smtClean="0"/>
              <a:t>4/7/21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426820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E8244C-AD85-44F1-861A-919932CBD22A}" type="datetimeFigureOut">
              <a:rPr lang="en-US" smtClean="0"/>
              <a:t>4/7/21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3317A5-2E38-42D9-806B-8A0662D5873D}" type="slidenum">
              <a:rPr lang="en-US" smtClean="0"/>
              <a:t>‹#›</a:t>
            </a:fld>
            <a:endParaRPr lang="en-US"/>
          </a:p>
        </p:txBody>
      </p:sp>
    </p:spTree>
    <p:extLst>
      <p:ext uri="{BB962C8B-B14F-4D97-AF65-F5344CB8AC3E}">
        <p14:creationId xmlns:p14="http://schemas.microsoft.com/office/powerpoint/2010/main" val="240153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E8244C-AD85-44F1-861A-919932CBD22A}" type="datetimeFigureOut">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72867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E8244C-AD85-44F1-861A-919932CBD22A}" type="datetimeFigureOut">
              <a:rPr lang="en-US" smtClean="0"/>
              <a:t>4/7/21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3317A5-2E38-42D9-806B-8A0662D5873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852387"/>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5287" y="4616026"/>
            <a:ext cx="3498073" cy="1508105"/>
          </a:xfrm>
          <a:prstGeom prst="rect">
            <a:avLst/>
          </a:prstGeom>
          <a:noFill/>
        </p:spPr>
        <p:txBody>
          <a:bodyPr wrap="none" lIns="91440" tIns="45720" rIns="91440" bIns="45720">
            <a:spAutoFit/>
          </a:bodyPr>
          <a:lstStyle/>
          <a:p>
            <a:pPr algn="ctr"/>
            <a:r>
              <a:rPr lang="en-US" sz="6000" b="0" cap="none" spc="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CSE 499A</a:t>
            </a:r>
          </a:p>
          <a:p>
            <a:pPr algn="ctr"/>
            <a:r>
              <a:rPr lang="en-US" sz="3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Section - 7</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100" y="421072"/>
            <a:ext cx="1756449" cy="2076450"/>
          </a:xfrm>
          <a:prstGeom prst="rect">
            <a:avLst/>
          </a:prstGeom>
        </p:spPr>
      </p:pic>
      <p:sp>
        <p:nvSpPr>
          <p:cNvPr id="4" name="Rectangle 3"/>
          <p:cNvSpPr/>
          <p:nvPr/>
        </p:nvSpPr>
        <p:spPr>
          <a:xfrm>
            <a:off x="339795" y="2345122"/>
            <a:ext cx="11069056" cy="2031325"/>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North South University</a:t>
            </a:r>
          </a:p>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Electrical and Computer Engineering </a:t>
            </a:r>
          </a:p>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Spring, 2021</a:t>
            </a:r>
          </a:p>
        </p:txBody>
      </p:sp>
    </p:spTree>
    <p:extLst>
      <p:ext uri="{BB962C8B-B14F-4D97-AF65-F5344CB8AC3E}">
        <p14:creationId xmlns:p14="http://schemas.microsoft.com/office/powerpoint/2010/main" val="394935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1589" y="447744"/>
            <a:ext cx="4011739" cy="769441"/>
          </a:xfrm>
          <a:prstGeom prst="rect">
            <a:avLst/>
          </a:prstGeom>
          <a:noFill/>
        </p:spPr>
        <p:txBody>
          <a:bodyPr wrap="none" lIns="91440" tIns="45720" rIns="91440" bIns="45720">
            <a:spAutoFit/>
          </a:bodyPr>
          <a:lstStyle/>
          <a:p>
            <a:pPr algn="ctr"/>
            <a:r>
              <a:rPr lang="en-US" sz="4400" b="1" cap="none" spc="0" dirty="0">
                <a:ln w="0"/>
                <a:solidFill>
                  <a:srgbClr val="0070C0"/>
                </a:solidFill>
                <a:effectLst>
                  <a:outerShdw blurRad="38100" dist="19050" dir="2700000" algn="tl" rotWithShape="0">
                    <a:schemeClr val="dk1">
                      <a:alpha val="40000"/>
                    </a:schemeClr>
                  </a:outerShdw>
                </a:effectLst>
              </a:rPr>
              <a:t>Project Proposal</a:t>
            </a:r>
          </a:p>
        </p:txBody>
      </p:sp>
      <p:sp>
        <p:nvSpPr>
          <p:cNvPr id="5" name="Rectangle 4"/>
          <p:cNvSpPr/>
          <p:nvPr/>
        </p:nvSpPr>
        <p:spPr>
          <a:xfrm>
            <a:off x="1772078" y="1681002"/>
            <a:ext cx="6761787" cy="1077218"/>
          </a:xfrm>
          <a:prstGeom prst="rect">
            <a:avLst/>
          </a:prstGeom>
          <a:noFill/>
        </p:spPr>
        <p:txBody>
          <a:bodyPr wrap="none" lIns="91440" tIns="45720" rIns="91440" bIns="45720">
            <a:spAutoFit/>
          </a:bodyPr>
          <a:lstStyle/>
          <a:p>
            <a:r>
              <a:rPr lang="en-US" sz="3200" b="1" cap="none" spc="0" dirty="0">
                <a:ln w="0"/>
                <a:solidFill>
                  <a:srgbClr val="0070C0"/>
                </a:solidFill>
                <a:effectLst>
                  <a:outerShdw blurRad="38100" dist="19050" dir="2700000" algn="tl" rotWithShape="0">
                    <a:schemeClr val="dk1">
                      <a:alpha val="40000"/>
                    </a:schemeClr>
                  </a:outerShdw>
                </a:effectLst>
              </a:rPr>
              <a:t>Submitted to:</a:t>
            </a:r>
          </a:p>
          <a:p>
            <a:r>
              <a:rPr lang="en-US" sz="3200" dirty="0">
                <a:ln w="0"/>
                <a:effectLst>
                  <a:outerShdw blurRad="38100" dist="19050" dir="2700000" algn="tl" rotWithShape="0">
                    <a:schemeClr val="dk1">
                      <a:alpha val="40000"/>
                    </a:schemeClr>
                  </a:outerShdw>
                </a:effectLst>
              </a:rPr>
              <a:t>Mohammad </a:t>
            </a:r>
            <a:r>
              <a:rPr lang="en-US" sz="3200" dirty="0" err="1">
                <a:ln w="0"/>
                <a:effectLst>
                  <a:outerShdw blurRad="38100" dist="19050" dir="2700000" algn="tl" rotWithShape="0">
                    <a:schemeClr val="dk1">
                      <a:alpha val="40000"/>
                    </a:schemeClr>
                  </a:outerShdw>
                </a:effectLst>
              </a:rPr>
              <a:t>Ashrafuzzaman</a:t>
            </a:r>
            <a:r>
              <a:rPr lang="en-US" sz="3200" dirty="0">
                <a:ln w="0"/>
                <a:effectLst>
                  <a:outerShdw blurRad="38100" dist="19050" dir="2700000" algn="tl" rotWithShape="0">
                    <a:schemeClr val="dk1">
                      <a:alpha val="40000"/>
                    </a:schemeClr>
                  </a:outerShdw>
                </a:effectLst>
              </a:rPr>
              <a:t> Khan (</a:t>
            </a:r>
            <a:r>
              <a:rPr lang="en-US" sz="3200" dirty="0" err="1">
                <a:ln w="0"/>
                <a:effectLst>
                  <a:outerShdw blurRad="38100" dist="19050" dir="2700000" algn="tl" rotWithShape="0">
                    <a:schemeClr val="dk1">
                      <a:alpha val="40000"/>
                    </a:schemeClr>
                  </a:outerShdw>
                </a:effectLst>
              </a:rPr>
              <a:t>AzK</a:t>
            </a:r>
            <a:r>
              <a:rPr lang="en-US" sz="3200" dirty="0">
                <a:ln w="0"/>
                <a:effectLst>
                  <a:outerShdw blurRad="38100" dist="19050" dir="2700000" algn="tl" rotWithShape="0">
                    <a:schemeClr val="dk1">
                      <a:alpha val="40000"/>
                    </a:schemeClr>
                  </a:outerShdw>
                </a:effectLst>
              </a:rPr>
              <a:t>)</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1772078" y="2916414"/>
            <a:ext cx="2622193" cy="584775"/>
          </a:xfrm>
          <a:prstGeom prst="rect">
            <a:avLst/>
          </a:prstGeom>
          <a:noFill/>
        </p:spPr>
        <p:txBody>
          <a:bodyPr wrap="none" lIns="91440" tIns="45720" rIns="91440" bIns="45720">
            <a:spAutoFit/>
          </a:bodyPr>
          <a:lstStyle/>
          <a:p>
            <a:r>
              <a:rPr lang="en-US" sz="3200" b="1" cap="none" spc="0" dirty="0">
                <a:ln w="0"/>
                <a:solidFill>
                  <a:srgbClr val="0070C0"/>
                </a:solidFill>
                <a:effectLst>
                  <a:outerShdw blurRad="38100" dist="19050" dir="2700000" algn="tl" rotWithShape="0">
                    <a:schemeClr val="dk1">
                      <a:alpha val="40000"/>
                    </a:schemeClr>
                  </a:outerShdw>
                </a:effectLst>
              </a:rPr>
              <a:t>Group Details:</a:t>
            </a:r>
            <a:endParaRPr lang="en-US" sz="4000" b="1" cap="none" spc="0" dirty="0">
              <a:ln w="0"/>
              <a:solidFill>
                <a:srgbClr val="0070C0"/>
              </a:solidFill>
              <a:effectLst>
                <a:outerShdw blurRad="38100" dist="19050" dir="2700000" algn="tl" rotWithShape="0">
                  <a:schemeClr val="dk1">
                    <a:alpha val="40000"/>
                  </a:schemeClr>
                </a:outerShdw>
              </a:effectLst>
            </a:endParaRPr>
          </a:p>
        </p:txBody>
      </p:sp>
      <p:graphicFrame>
        <p:nvGraphicFramePr>
          <p:cNvPr id="3" name="Table 6">
            <a:extLst>
              <a:ext uri="{FF2B5EF4-FFF2-40B4-BE49-F238E27FC236}">
                <a16:creationId xmlns:a16="http://schemas.microsoft.com/office/drawing/2014/main" id="{9F7FE7CE-71AD-DF48-95DD-65AD29BE3F41}"/>
              </a:ext>
            </a:extLst>
          </p:cNvPr>
          <p:cNvGraphicFramePr>
            <a:graphicFrameLocks noGrp="1"/>
          </p:cNvGraphicFramePr>
          <p:nvPr>
            <p:extLst>
              <p:ext uri="{D42A27DB-BD31-4B8C-83A1-F6EECF244321}">
                <p14:modId xmlns:p14="http://schemas.microsoft.com/office/powerpoint/2010/main" val="1265424304"/>
              </p:ext>
            </p:extLst>
          </p:nvPr>
        </p:nvGraphicFramePr>
        <p:xfrm>
          <a:off x="721896" y="3659383"/>
          <a:ext cx="11263386" cy="2286000"/>
        </p:xfrm>
        <a:graphic>
          <a:graphicData uri="http://schemas.openxmlformats.org/drawingml/2006/table">
            <a:tbl>
              <a:tblPr firstRow="1" bandRow="1">
                <a:tableStyleId>{5C22544A-7EE6-4342-B048-85BDC9FD1C3A}</a:tableStyleId>
              </a:tblPr>
              <a:tblGrid>
                <a:gridCol w="3088894">
                  <a:extLst>
                    <a:ext uri="{9D8B030D-6E8A-4147-A177-3AD203B41FA5}">
                      <a16:colId xmlns:a16="http://schemas.microsoft.com/office/drawing/2014/main" val="800797056"/>
                    </a:ext>
                  </a:extLst>
                </a:gridCol>
                <a:gridCol w="2003835">
                  <a:extLst>
                    <a:ext uri="{9D8B030D-6E8A-4147-A177-3AD203B41FA5}">
                      <a16:colId xmlns:a16="http://schemas.microsoft.com/office/drawing/2014/main" val="3125672720"/>
                    </a:ext>
                  </a:extLst>
                </a:gridCol>
                <a:gridCol w="4926444">
                  <a:extLst>
                    <a:ext uri="{9D8B030D-6E8A-4147-A177-3AD203B41FA5}">
                      <a16:colId xmlns:a16="http://schemas.microsoft.com/office/drawing/2014/main" val="2501972007"/>
                    </a:ext>
                  </a:extLst>
                </a:gridCol>
                <a:gridCol w="1244213">
                  <a:extLst>
                    <a:ext uri="{9D8B030D-6E8A-4147-A177-3AD203B41FA5}">
                      <a16:colId xmlns:a16="http://schemas.microsoft.com/office/drawing/2014/main" val="3986339721"/>
                    </a:ext>
                  </a:extLst>
                </a:gridCol>
              </a:tblGrid>
              <a:tr h="370840">
                <a:tc>
                  <a:txBody>
                    <a:bodyPr/>
                    <a:lstStyle/>
                    <a:p>
                      <a:pPr algn="ctr"/>
                      <a:r>
                        <a:rPr lang="en-US" sz="2400" dirty="0">
                          <a:solidFill>
                            <a:schemeClr val="tx1"/>
                          </a:solidFill>
                        </a:rPr>
                        <a:t>Name</a:t>
                      </a:r>
                    </a:p>
                  </a:txBody>
                  <a:tcPr/>
                </a:tc>
                <a:tc>
                  <a:txBody>
                    <a:bodyPr/>
                    <a:lstStyle/>
                    <a:p>
                      <a:pPr algn="ctr"/>
                      <a:r>
                        <a:rPr lang="en-US" sz="2400" dirty="0">
                          <a:solidFill>
                            <a:schemeClr val="tx1"/>
                          </a:solidFill>
                        </a:rPr>
                        <a:t>ID</a:t>
                      </a:r>
                    </a:p>
                  </a:txBody>
                  <a:tcPr/>
                </a:tc>
                <a:tc>
                  <a:txBody>
                    <a:bodyPr/>
                    <a:lstStyle/>
                    <a:p>
                      <a:pPr algn="ctr"/>
                      <a:r>
                        <a:rPr lang="en-US" sz="2400" dirty="0">
                          <a:solidFill>
                            <a:schemeClr val="tx1"/>
                          </a:solidFill>
                        </a:rPr>
                        <a:t>Email</a:t>
                      </a:r>
                    </a:p>
                  </a:txBody>
                  <a:tcPr/>
                </a:tc>
                <a:tc>
                  <a:txBody>
                    <a:bodyPr/>
                    <a:lstStyle/>
                    <a:p>
                      <a:pPr algn="ctr"/>
                      <a:r>
                        <a:rPr lang="en-US" sz="2400" dirty="0">
                          <a:solidFill>
                            <a:schemeClr val="tx1"/>
                          </a:solidFill>
                        </a:rPr>
                        <a:t>Section</a:t>
                      </a:r>
                    </a:p>
                  </a:txBody>
                  <a:tcPr/>
                </a:tc>
                <a:extLst>
                  <a:ext uri="{0D108BD9-81ED-4DB2-BD59-A6C34878D82A}">
                    <a16:rowId xmlns:a16="http://schemas.microsoft.com/office/drawing/2014/main" val="2773623460"/>
                  </a:ext>
                </a:extLst>
              </a:tr>
              <a:tr h="370840">
                <a:tc>
                  <a:txBody>
                    <a:bodyPr/>
                    <a:lstStyle/>
                    <a:p>
                      <a:pPr algn="ctr"/>
                      <a:r>
                        <a:rPr lang="en-US" sz="2400" dirty="0" err="1"/>
                        <a:t>Galib</a:t>
                      </a:r>
                      <a:r>
                        <a:rPr lang="en-US" sz="2400" dirty="0"/>
                        <a:t> Faruk </a:t>
                      </a:r>
                      <a:r>
                        <a:rPr lang="en-US" sz="2400" dirty="0" err="1"/>
                        <a:t>Gani</a:t>
                      </a:r>
                      <a:r>
                        <a:rPr lang="en-US" sz="2400" dirty="0"/>
                        <a:t> </a:t>
                      </a:r>
                    </a:p>
                  </a:txBody>
                  <a:tcPr/>
                </a:tc>
                <a:tc>
                  <a:txBody>
                    <a:bodyPr/>
                    <a:lstStyle/>
                    <a:p>
                      <a:pPr algn="ctr"/>
                      <a:r>
                        <a:rPr lang="en-US" sz="2400" dirty="0"/>
                        <a:t>1531012642</a:t>
                      </a:r>
                    </a:p>
                  </a:txBody>
                  <a:tcPr/>
                </a:tc>
                <a:tc>
                  <a:txBody>
                    <a:bodyPr/>
                    <a:lstStyle/>
                    <a:p>
                      <a:pPr algn="ctr"/>
                      <a:r>
                        <a:rPr lang="en-US" sz="2400" dirty="0" err="1"/>
                        <a:t>galib.gani@northsouth.edu</a:t>
                      </a:r>
                      <a:endParaRPr lang="en-US" sz="2400" dirty="0"/>
                    </a:p>
                  </a:txBody>
                  <a:tcPr/>
                </a:tc>
                <a:tc>
                  <a:txBody>
                    <a:bodyPr/>
                    <a:lstStyle/>
                    <a:p>
                      <a:pPr algn="ctr"/>
                      <a:r>
                        <a:rPr lang="en-US" sz="2400" dirty="0"/>
                        <a:t>07</a:t>
                      </a:r>
                    </a:p>
                  </a:txBody>
                  <a:tcPr/>
                </a:tc>
                <a:extLst>
                  <a:ext uri="{0D108BD9-81ED-4DB2-BD59-A6C34878D82A}">
                    <a16:rowId xmlns:a16="http://schemas.microsoft.com/office/drawing/2014/main" val="3166412546"/>
                  </a:ext>
                </a:extLst>
              </a:tr>
              <a:tr h="370840">
                <a:tc>
                  <a:txBody>
                    <a:bodyPr/>
                    <a:lstStyle/>
                    <a:p>
                      <a:pPr algn="ctr"/>
                      <a:r>
                        <a:rPr lang="en-US" sz="2400" dirty="0"/>
                        <a:t>Rubaida Ferdous </a:t>
                      </a:r>
                    </a:p>
                  </a:txBody>
                  <a:tcPr/>
                </a:tc>
                <a:tc>
                  <a:txBody>
                    <a:bodyPr/>
                    <a:lstStyle/>
                    <a:p>
                      <a:pPr algn="ctr"/>
                      <a:r>
                        <a:rPr lang="en-US" sz="2400" dirty="0"/>
                        <a:t>1711126042</a:t>
                      </a:r>
                    </a:p>
                  </a:txBody>
                  <a:tcPr/>
                </a:tc>
                <a:tc>
                  <a:txBody>
                    <a:bodyPr/>
                    <a:lstStyle/>
                    <a:p>
                      <a:pPr algn="ctr"/>
                      <a:r>
                        <a:rPr lang="en-US" sz="2400" dirty="0" err="1"/>
                        <a:t>rubaida.ferdous@northsouth.edu</a:t>
                      </a:r>
                      <a:endParaRPr lang="en-US" sz="2400" dirty="0"/>
                    </a:p>
                  </a:txBody>
                  <a:tcPr/>
                </a:tc>
                <a:tc>
                  <a:txBody>
                    <a:bodyPr/>
                    <a:lstStyle/>
                    <a:p>
                      <a:pPr algn="ctr"/>
                      <a:r>
                        <a:rPr lang="en-US" sz="2400" dirty="0"/>
                        <a:t>06</a:t>
                      </a:r>
                    </a:p>
                  </a:txBody>
                  <a:tcPr/>
                </a:tc>
                <a:extLst>
                  <a:ext uri="{0D108BD9-81ED-4DB2-BD59-A6C34878D82A}">
                    <a16:rowId xmlns:a16="http://schemas.microsoft.com/office/drawing/2014/main" val="2146795369"/>
                  </a:ext>
                </a:extLst>
              </a:tr>
              <a:tr h="370840">
                <a:tc>
                  <a:txBody>
                    <a:bodyPr/>
                    <a:lstStyle/>
                    <a:p>
                      <a:pPr algn="ctr"/>
                      <a:r>
                        <a:rPr lang="en-US" sz="2400" dirty="0"/>
                        <a:t>Md Sharif Hossain </a:t>
                      </a:r>
                    </a:p>
                  </a:txBody>
                  <a:tcPr/>
                </a:tc>
                <a:tc>
                  <a:txBody>
                    <a:bodyPr/>
                    <a:lstStyle/>
                    <a:p>
                      <a:pPr algn="ctr"/>
                      <a:r>
                        <a:rPr lang="en-US" sz="2400" dirty="0"/>
                        <a:t>1712336642 </a:t>
                      </a:r>
                    </a:p>
                  </a:txBody>
                  <a:tcPr/>
                </a:tc>
                <a:tc>
                  <a:txBody>
                    <a:bodyPr/>
                    <a:lstStyle/>
                    <a:p>
                      <a:pPr algn="ctr"/>
                      <a:r>
                        <a:rPr lang="en-US" sz="2400" dirty="0"/>
                        <a:t>sharif.hossain02@northsouth.edu</a:t>
                      </a:r>
                    </a:p>
                  </a:txBody>
                  <a:tcPr/>
                </a:tc>
                <a:tc>
                  <a:txBody>
                    <a:bodyPr/>
                    <a:lstStyle/>
                    <a:p>
                      <a:pPr algn="ctr"/>
                      <a:r>
                        <a:rPr lang="en-US" sz="2400" dirty="0"/>
                        <a:t>07</a:t>
                      </a:r>
                    </a:p>
                  </a:txBody>
                  <a:tcPr/>
                </a:tc>
                <a:extLst>
                  <a:ext uri="{0D108BD9-81ED-4DB2-BD59-A6C34878D82A}">
                    <a16:rowId xmlns:a16="http://schemas.microsoft.com/office/drawing/2014/main" val="933322386"/>
                  </a:ext>
                </a:extLst>
              </a:tr>
              <a:tr h="370840">
                <a:tc>
                  <a:txBody>
                    <a:bodyPr/>
                    <a:lstStyle/>
                    <a:p>
                      <a:pPr algn="ctr"/>
                      <a:r>
                        <a:rPr lang="en-US" sz="2400" dirty="0" err="1"/>
                        <a:t>Kazi</a:t>
                      </a:r>
                      <a:r>
                        <a:rPr lang="en-US" sz="2400" dirty="0"/>
                        <a:t> </a:t>
                      </a:r>
                      <a:r>
                        <a:rPr lang="en-US" sz="2400" dirty="0" err="1"/>
                        <a:t>Moshiur</a:t>
                      </a:r>
                      <a:r>
                        <a:rPr lang="en-US" sz="2400" dirty="0"/>
                        <a:t> </a:t>
                      </a:r>
                      <a:r>
                        <a:rPr lang="en-US" sz="2400" dirty="0" err="1"/>
                        <a:t>Rahaman</a:t>
                      </a:r>
                      <a:endParaRPr lang="en-US" sz="2400" dirty="0"/>
                    </a:p>
                  </a:txBody>
                  <a:tcPr/>
                </a:tc>
                <a:tc>
                  <a:txBody>
                    <a:bodyPr/>
                    <a:lstStyle/>
                    <a:p>
                      <a:pPr algn="ctr"/>
                      <a:r>
                        <a:rPr lang="en-US" sz="2400" dirty="0"/>
                        <a:t>1712832642</a:t>
                      </a:r>
                    </a:p>
                  </a:txBody>
                  <a:tcPr/>
                </a:tc>
                <a:tc>
                  <a:txBody>
                    <a:bodyPr/>
                    <a:lstStyle/>
                    <a:p>
                      <a:pPr algn="ctr"/>
                      <a:r>
                        <a:rPr lang="en-US" sz="2400" dirty="0" err="1"/>
                        <a:t>kazi.moshiur@northsouth.edu</a:t>
                      </a:r>
                      <a:endParaRPr lang="en-US" sz="2400" dirty="0"/>
                    </a:p>
                  </a:txBody>
                  <a:tcPr/>
                </a:tc>
                <a:tc>
                  <a:txBody>
                    <a:bodyPr/>
                    <a:lstStyle/>
                    <a:p>
                      <a:pPr algn="ctr"/>
                      <a:r>
                        <a:rPr lang="en-US" sz="2400" dirty="0"/>
                        <a:t>07</a:t>
                      </a:r>
                    </a:p>
                  </a:txBody>
                  <a:tcPr/>
                </a:tc>
                <a:extLst>
                  <a:ext uri="{0D108BD9-81ED-4DB2-BD59-A6C34878D82A}">
                    <a16:rowId xmlns:a16="http://schemas.microsoft.com/office/drawing/2014/main" val="1156810635"/>
                  </a:ext>
                </a:extLst>
              </a:tr>
            </a:tbl>
          </a:graphicData>
        </a:graphic>
      </p:graphicFrame>
    </p:spTree>
    <p:extLst>
      <p:ext uri="{BB962C8B-B14F-4D97-AF65-F5344CB8AC3E}">
        <p14:creationId xmlns:p14="http://schemas.microsoft.com/office/powerpoint/2010/main" val="198748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891" y="374073"/>
            <a:ext cx="11045529" cy="1015663"/>
          </a:xfrm>
          <a:prstGeom prst="rect">
            <a:avLst/>
          </a:prstGeom>
          <a:noFill/>
        </p:spPr>
        <p:txBody>
          <a:bodyPr wrap="square" lIns="91440" tIns="45720" rIns="91440" bIns="45720">
            <a:spAutoFit/>
          </a:bodyPr>
          <a:lstStyle/>
          <a:p>
            <a:pPr algn="ctr"/>
            <a:r>
              <a:rPr lang="en-US" sz="6000" b="1" dirty="0">
                <a:ln w="0"/>
                <a:solidFill>
                  <a:srgbClr val="0070C0"/>
                </a:solidFill>
                <a:effectLst>
                  <a:outerShdw blurRad="38100" dist="19050" dir="2700000" algn="tl" rotWithShape="0">
                    <a:schemeClr val="dk1">
                      <a:alpha val="40000"/>
                    </a:schemeClr>
                  </a:outerShdw>
                </a:effectLst>
              </a:rPr>
              <a:t>Project topic </a:t>
            </a:r>
            <a:endParaRPr lang="en-US" sz="6000" b="1" cap="none" spc="0" dirty="0">
              <a:ln w="0"/>
              <a:solidFill>
                <a:srgbClr val="0070C0"/>
              </a:solidFill>
              <a:effectLst>
                <a:outerShdw blurRad="38100" dist="19050" dir="2700000" algn="tl" rotWithShape="0">
                  <a:schemeClr val="dk1">
                    <a:alpha val="40000"/>
                  </a:schemeClr>
                </a:outerShdw>
              </a:effectLst>
            </a:endParaRPr>
          </a:p>
        </p:txBody>
      </p:sp>
      <p:sp>
        <p:nvSpPr>
          <p:cNvPr id="5" name="Rectangle 4"/>
          <p:cNvSpPr/>
          <p:nvPr/>
        </p:nvSpPr>
        <p:spPr>
          <a:xfrm>
            <a:off x="993736" y="2266222"/>
            <a:ext cx="10221837" cy="707886"/>
          </a:xfrm>
          <a:prstGeom prst="rect">
            <a:avLst/>
          </a:prstGeom>
          <a:noFill/>
        </p:spPr>
        <p:txBody>
          <a:bodyPr wrap="none" lIns="91440" tIns="45720" rIns="91440" bIns="45720">
            <a:spAutoFit/>
          </a:bodyPr>
          <a:lstStyle/>
          <a:p>
            <a:r>
              <a:rPr lang="en-US" sz="4000" dirty="0">
                <a:ln w="0"/>
                <a:effectLst>
                  <a:outerShdw blurRad="38100" dist="19050" dir="2700000" algn="tl" rotWithShape="0">
                    <a:schemeClr val="dk1">
                      <a:alpha val="40000"/>
                    </a:schemeClr>
                  </a:outerShdw>
                </a:effectLst>
              </a:rPr>
              <a:t>Online class and examination monitoring system</a:t>
            </a:r>
          </a:p>
        </p:txBody>
      </p:sp>
    </p:spTree>
    <p:extLst>
      <p:ext uri="{BB962C8B-B14F-4D97-AF65-F5344CB8AC3E}">
        <p14:creationId xmlns:p14="http://schemas.microsoft.com/office/powerpoint/2010/main" val="34689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22653" y="452095"/>
            <a:ext cx="3146694" cy="830997"/>
          </a:xfrm>
          <a:prstGeom prst="rect">
            <a:avLst/>
          </a:prstGeom>
        </p:spPr>
        <p:txBody>
          <a:bodyPr wrap="none">
            <a:spAutoFit/>
          </a:bodyPr>
          <a:lstStyle/>
          <a:p>
            <a:pPr algn="ctr"/>
            <a:r>
              <a:rPr lang="en-US" sz="4800" dirty="0">
                <a:solidFill>
                  <a:srgbClr val="0070C0"/>
                </a:solidFill>
              </a:rPr>
              <a:t>Background</a:t>
            </a:r>
          </a:p>
        </p:txBody>
      </p:sp>
      <p:sp>
        <p:nvSpPr>
          <p:cNvPr id="6" name="Rectangle 5"/>
          <p:cNvSpPr/>
          <p:nvPr/>
        </p:nvSpPr>
        <p:spPr>
          <a:xfrm>
            <a:off x="719658" y="1866038"/>
            <a:ext cx="10890452" cy="4031873"/>
          </a:xfrm>
          <a:prstGeom prst="rect">
            <a:avLst/>
          </a:prstGeom>
          <a:noFill/>
        </p:spPr>
        <p:txBody>
          <a:bodyPr wrap="square" lIns="91440" tIns="45720" rIns="91440" bIns="45720">
            <a:spAutoFit/>
          </a:bodyPr>
          <a:lstStyle/>
          <a:p>
            <a:pPr algn="just"/>
            <a:r>
              <a:rPr lang="en-US" sz="3200" dirty="0">
                <a:ln w="0"/>
                <a:effectLst>
                  <a:outerShdw blurRad="38100" dist="19050" dir="2700000" algn="tl" rotWithShape="0">
                    <a:schemeClr val="dk1">
                      <a:alpha val="40000"/>
                    </a:schemeClr>
                  </a:outerShdw>
                </a:effectLst>
              </a:rPr>
              <a:t>In this pandemic situation, most of the educational institutions and many business organizations are conducting their activities over online meeting platforms like Google Meet or Zoom. </a:t>
            </a:r>
          </a:p>
          <a:p>
            <a:pPr algn="just"/>
            <a:endParaRPr lang="en-US" sz="3200" dirty="0">
              <a:ln w="0"/>
              <a:effectLst>
                <a:outerShdw blurRad="38100" dist="19050" dir="2700000" algn="tl" rotWithShape="0">
                  <a:schemeClr val="dk1">
                    <a:alpha val="40000"/>
                  </a:schemeClr>
                </a:outerShdw>
              </a:effectLst>
            </a:endParaRPr>
          </a:p>
          <a:p>
            <a:pPr algn="just"/>
            <a:r>
              <a:rPr lang="en-US" sz="3200" dirty="0">
                <a:ln w="0"/>
                <a:effectLst>
                  <a:outerShdw blurRad="38100" dist="19050" dir="2700000" algn="tl" rotWithShape="0">
                    <a:schemeClr val="dk1">
                      <a:alpha val="40000"/>
                    </a:schemeClr>
                  </a:outerShdw>
                </a:effectLst>
              </a:rPr>
              <a:t>But these applications only provide meeting platform. The host needs to monitor the members manually. In online examination, teachers need to monitor the activities of the students one to one by themselves. </a:t>
            </a:r>
          </a:p>
        </p:txBody>
      </p:sp>
    </p:spTree>
    <p:extLst>
      <p:ext uri="{BB962C8B-B14F-4D97-AF65-F5344CB8AC3E}">
        <p14:creationId xmlns:p14="http://schemas.microsoft.com/office/powerpoint/2010/main" val="121810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46157" y="452095"/>
            <a:ext cx="3299686" cy="830997"/>
          </a:xfrm>
          <a:prstGeom prst="rect">
            <a:avLst/>
          </a:prstGeom>
        </p:spPr>
        <p:txBody>
          <a:bodyPr wrap="none">
            <a:spAutoFit/>
          </a:bodyPr>
          <a:lstStyle/>
          <a:p>
            <a:pPr algn="ctr"/>
            <a:r>
              <a:rPr lang="en-US" sz="4800" dirty="0">
                <a:solidFill>
                  <a:srgbClr val="0070C0"/>
                </a:solidFill>
              </a:rPr>
              <a:t>Introduction</a:t>
            </a:r>
          </a:p>
        </p:txBody>
      </p:sp>
      <p:sp>
        <p:nvSpPr>
          <p:cNvPr id="6" name="Rectangle 5"/>
          <p:cNvSpPr/>
          <p:nvPr/>
        </p:nvSpPr>
        <p:spPr>
          <a:xfrm>
            <a:off x="650774" y="1745723"/>
            <a:ext cx="10890452" cy="4524315"/>
          </a:xfrm>
          <a:prstGeom prst="rect">
            <a:avLst/>
          </a:prstGeom>
          <a:noFill/>
        </p:spPr>
        <p:txBody>
          <a:bodyPr wrap="square" lIns="91440" tIns="45720" rIns="91440" bIns="45720">
            <a:spAutoFit/>
          </a:bodyPr>
          <a:lstStyle/>
          <a:p>
            <a:pPr algn="just"/>
            <a:r>
              <a:rPr lang="en-US" sz="3200" dirty="0">
                <a:ln w="0"/>
                <a:effectLst>
                  <a:outerShdw blurRad="38100" dist="19050" dir="2700000" algn="tl" rotWithShape="0">
                    <a:schemeClr val="dk1">
                      <a:alpha val="40000"/>
                    </a:schemeClr>
                  </a:outerShdw>
                </a:effectLst>
              </a:rPr>
              <a:t>The purpose of this project is to identify the meeting members by face recognition, monitoring their body gestures and giving a summary to the host. </a:t>
            </a:r>
          </a:p>
          <a:p>
            <a:pPr algn="just"/>
            <a:r>
              <a:rPr lang="en-US" sz="3200" dirty="0">
                <a:ln w="0"/>
                <a:effectLst>
                  <a:outerShdw blurRad="38100" dist="19050" dir="2700000" algn="tl" rotWithShape="0">
                    <a:schemeClr val="dk1">
                      <a:alpha val="40000"/>
                    </a:schemeClr>
                  </a:outerShdw>
                </a:effectLst>
              </a:rPr>
              <a:t>Also, it will give more fair exam policies by object and sound detecting, gestures monitoring and screen freezing during examination.</a:t>
            </a:r>
          </a:p>
          <a:p>
            <a:pPr algn="just"/>
            <a:endParaRPr lang="en-US" sz="3200" dirty="0">
              <a:ln w="0"/>
              <a:effectLst>
                <a:outerShdw blurRad="38100" dist="19050" dir="2700000" algn="tl" rotWithShape="0">
                  <a:schemeClr val="dk1">
                    <a:alpha val="40000"/>
                  </a:schemeClr>
                </a:outerShdw>
              </a:effectLst>
            </a:endParaRPr>
          </a:p>
          <a:p>
            <a:pPr algn="just"/>
            <a:r>
              <a:rPr lang="en-US" sz="3200" dirty="0">
                <a:ln w="0"/>
                <a:effectLst>
                  <a:outerShdw blurRad="38100" dist="19050" dir="2700000" algn="tl" rotWithShape="0">
                    <a:schemeClr val="dk1">
                      <a:alpha val="40000"/>
                    </a:schemeClr>
                  </a:outerShdw>
                </a:effectLst>
              </a:rPr>
              <a:t>This is a totally new self constructed product. No other previous version was launched before.</a:t>
            </a:r>
          </a:p>
        </p:txBody>
      </p:sp>
    </p:spTree>
    <p:extLst>
      <p:ext uri="{BB962C8B-B14F-4D97-AF65-F5344CB8AC3E}">
        <p14:creationId xmlns:p14="http://schemas.microsoft.com/office/powerpoint/2010/main" val="95440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66574" y="524285"/>
            <a:ext cx="3554050" cy="830997"/>
          </a:xfrm>
          <a:prstGeom prst="rect">
            <a:avLst/>
          </a:prstGeom>
        </p:spPr>
        <p:txBody>
          <a:bodyPr wrap="none">
            <a:spAutoFit/>
          </a:bodyPr>
          <a:lstStyle/>
          <a:p>
            <a:pPr algn="ctr"/>
            <a:r>
              <a:rPr lang="en-US" sz="4800" dirty="0">
                <a:solidFill>
                  <a:srgbClr val="0070C0"/>
                </a:solidFill>
              </a:rPr>
              <a:t>Methodology</a:t>
            </a:r>
          </a:p>
        </p:txBody>
      </p:sp>
      <p:sp>
        <p:nvSpPr>
          <p:cNvPr id="6" name="Rectangle 5"/>
          <p:cNvSpPr/>
          <p:nvPr/>
        </p:nvSpPr>
        <p:spPr>
          <a:xfrm>
            <a:off x="387537" y="2018437"/>
            <a:ext cx="11112124" cy="3539430"/>
          </a:xfrm>
          <a:prstGeom prst="rect">
            <a:avLst/>
          </a:prstGeom>
          <a:noFill/>
        </p:spPr>
        <p:txBody>
          <a:bodyPr wrap="square" lIns="91440" tIns="45720" rIns="91440" bIns="45720">
            <a:spAutoFit/>
          </a:bodyPr>
          <a:lstStyle/>
          <a:p>
            <a:pPr marL="1200150" lvl="1" indent="-742950" algn="just">
              <a:buFont typeface="Arial" panose="020B0604020202020204" pitchFamily="34" charset="0"/>
              <a:buChar char="•"/>
            </a:pPr>
            <a:r>
              <a:rPr lang="en-US" sz="3200" dirty="0"/>
              <a:t>Hosts can create a meeting and invite members</a:t>
            </a:r>
          </a:p>
          <a:p>
            <a:pPr marL="1200150" lvl="1" indent="-742950" algn="just">
              <a:buFont typeface="Arial" panose="020B0604020202020204" pitchFamily="34" charset="0"/>
              <a:buChar char="•"/>
            </a:pPr>
            <a:r>
              <a:rPr lang="en-US" sz="3200" dirty="0"/>
              <a:t>Members can join a pre existing meeting</a:t>
            </a:r>
          </a:p>
          <a:p>
            <a:pPr marL="1200150" lvl="1" indent="-742950" algn="just">
              <a:buFont typeface="Arial" panose="020B0604020202020204" pitchFamily="34" charset="0"/>
              <a:buChar char="•"/>
            </a:pPr>
            <a:r>
              <a:rPr lang="en-US" sz="3200" dirty="0"/>
              <a:t>Besides email, each host will be verified by face recognition. </a:t>
            </a:r>
          </a:p>
          <a:p>
            <a:pPr marL="1200150" lvl="1" indent="-742950" algn="just">
              <a:buFont typeface="Arial" panose="020B0604020202020204" pitchFamily="34" charset="0"/>
              <a:buChar char="•"/>
            </a:pPr>
            <a:r>
              <a:rPr lang="en-US" sz="3200" dirty="0"/>
              <a:t>Body gestures of the members will be monitored and a summary of the data will be delivered to the host daily or weekly or monthly.  </a:t>
            </a:r>
          </a:p>
        </p:txBody>
      </p:sp>
    </p:spTree>
    <p:extLst>
      <p:ext uri="{BB962C8B-B14F-4D97-AF65-F5344CB8AC3E}">
        <p14:creationId xmlns:p14="http://schemas.microsoft.com/office/powerpoint/2010/main" val="32077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66574" y="524285"/>
            <a:ext cx="3554050" cy="830997"/>
          </a:xfrm>
          <a:prstGeom prst="rect">
            <a:avLst/>
          </a:prstGeom>
        </p:spPr>
        <p:txBody>
          <a:bodyPr wrap="none">
            <a:spAutoFit/>
          </a:bodyPr>
          <a:lstStyle/>
          <a:p>
            <a:pPr algn="ctr"/>
            <a:r>
              <a:rPr lang="en-US" sz="4800" dirty="0">
                <a:solidFill>
                  <a:srgbClr val="0070C0"/>
                </a:solidFill>
              </a:rPr>
              <a:t>Methodology</a:t>
            </a:r>
          </a:p>
        </p:txBody>
      </p:sp>
      <p:sp>
        <p:nvSpPr>
          <p:cNvPr id="6" name="Rectangle 5"/>
          <p:cNvSpPr/>
          <p:nvPr/>
        </p:nvSpPr>
        <p:spPr>
          <a:xfrm>
            <a:off x="387537" y="2018437"/>
            <a:ext cx="11112124" cy="3539430"/>
          </a:xfrm>
          <a:prstGeom prst="rect">
            <a:avLst/>
          </a:prstGeom>
          <a:noFill/>
        </p:spPr>
        <p:txBody>
          <a:bodyPr wrap="square" lIns="91440" tIns="45720" rIns="91440" bIns="45720">
            <a:spAutoFit/>
          </a:bodyPr>
          <a:lstStyle/>
          <a:p>
            <a:pPr marL="971550" lvl="1" indent="-514350" algn="just">
              <a:buFont typeface="Arial" panose="020B0604020202020204" pitchFamily="34" charset="0"/>
              <a:buChar char="•"/>
            </a:pPr>
            <a:r>
              <a:rPr lang="en-US" sz="3200" dirty="0"/>
              <a:t>During examination, object, noise and gestures detection system will let the host know about using of various external things like mobiles, books or talking to outsiders. </a:t>
            </a:r>
          </a:p>
          <a:p>
            <a:pPr marL="971550" lvl="1" indent="-514350" algn="just">
              <a:buFont typeface="Arial" panose="020B0604020202020204" pitchFamily="34" charset="0"/>
              <a:buChar char="•"/>
            </a:pPr>
            <a:endParaRPr lang="en-US" sz="3200" dirty="0"/>
          </a:p>
          <a:p>
            <a:pPr marL="971550" lvl="1" indent="-514350" algn="just">
              <a:buFont typeface="Arial" panose="020B0604020202020204" pitchFamily="34" charset="0"/>
              <a:buChar char="•"/>
            </a:pPr>
            <a:r>
              <a:rPr lang="en-US" sz="3200" dirty="0"/>
              <a:t>Screen freezing feature will give the facility to freeze the device screen while conducting a exam after giving the question paper. </a:t>
            </a:r>
          </a:p>
        </p:txBody>
      </p:sp>
    </p:spTree>
    <p:extLst>
      <p:ext uri="{BB962C8B-B14F-4D97-AF65-F5344CB8AC3E}">
        <p14:creationId xmlns:p14="http://schemas.microsoft.com/office/powerpoint/2010/main" val="264864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82493" y="524285"/>
            <a:ext cx="4122219" cy="830997"/>
          </a:xfrm>
          <a:prstGeom prst="rect">
            <a:avLst/>
          </a:prstGeom>
        </p:spPr>
        <p:txBody>
          <a:bodyPr wrap="none">
            <a:spAutoFit/>
          </a:bodyPr>
          <a:lstStyle/>
          <a:p>
            <a:pPr algn="ctr"/>
            <a:r>
              <a:rPr lang="en-US" sz="4800" dirty="0">
                <a:solidFill>
                  <a:srgbClr val="0070C0"/>
                </a:solidFill>
              </a:rPr>
              <a:t>Using platforms</a:t>
            </a:r>
          </a:p>
        </p:txBody>
      </p:sp>
      <p:sp>
        <p:nvSpPr>
          <p:cNvPr id="6" name="Rectangle 5"/>
          <p:cNvSpPr/>
          <p:nvPr/>
        </p:nvSpPr>
        <p:spPr>
          <a:xfrm>
            <a:off x="916926" y="2150784"/>
            <a:ext cx="11112124" cy="1569660"/>
          </a:xfrm>
          <a:prstGeom prst="rect">
            <a:avLst/>
          </a:prstGeom>
          <a:noFill/>
        </p:spPr>
        <p:txBody>
          <a:bodyPr wrap="square" lIns="91440" tIns="45720" rIns="91440" bIns="45720">
            <a:spAutoFit/>
          </a:bodyPr>
          <a:lstStyle/>
          <a:p>
            <a:pPr marL="914400" lvl="1" indent="-457200" algn="just">
              <a:buFont typeface="Arial" panose="020B0604020202020204" pitchFamily="34" charset="0"/>
              <a:buChar char="•"/>
            </a:pPr>
            <a:r>
              <a:rPr lang="en-US" sz="3200" dirty="0"/>
              <a:t>Python</a:t>
            </a:r>
          </a:p>
          <a:p>
            <a:pPr marL="914400" lvl="1" indent="-457200" algn="just">
              <a:buFont typeface="Arial" panose="020B0604020202020204" pitchFamily="34" charset="0"/>
              <a:buChar char="•"/>
            </a:pPr>
            <a:r>
              <a:rPr lang="en-US" sz="3200" dirty="0"/>
              <a:t>Django</a:t>
            </a:r>
          </a:p>
          <a:p>
            <a:pPr marL="914400" lvl="1" indent="-457200" algn="just">
              <a:buFont typeface="Arial" panose="020B0604020202020204" pitchFamily="34" charset="0"/>
              <a:buChar char="•"/>
            </a:pPr>
            <a:r>
              <a:rPr lang="en-US" sz="3200" dirty="0"/>
              <a:t>Other platforms of Computer vision (to be fixed </a:t>
            </a:r>
            <a:r>
              <a:rPr lang="en-US" sz="3200" dirty="0" err="1"/>
              <a:t>soonly</a:t>
            </a:r>
            <a:r>
              <a:rPr lang="en-US" sz="3200" dirty="0"/>
              <a:t>)</a:t>
            </a:r>
          </a:p>
        </p:txBody>
      </p:sp>
    </p:spTree>
    <p:extLst>
      <p:ext uri="{BB962C8B-B14F-4D97-AF65-F5344CB8AC3E}">
        <p14:creationId xmlns:p14="http://schemas.microsoft.com/office/powerpoint/2010/main" val="372443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3036</TotalTime>
  <Words>345</Words>
  <Application>Microsoft Macintosh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Sharif Hossain</dc:creator>
  <cp:lastModifiedBy>Sharif Hossain</cp:lastModifiedBy>
  <cp:revision>17</cp:revision>
  <dcterms:created xsi:type="dcterms:W3CDTF">2020-01-27T15:02:18Z</dcterms:created>
  <dcterms:modified xsi:type="dcterms:W3CDTF">2021-04-08T05:42:38Z</dcterms:modified>
</cp:coreProperties>
</file>