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Vazirmatn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azirmatn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Vazirmat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e3e919bf2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e3e919bf2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ce3e919bf2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e3e919bf2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e3e919bf2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ce3e919bf2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e3e919bf2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e3e919bf2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e3e919bf2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e3e919bf2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e3e919bf2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e3e919bf2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e3e919bf2_2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e3e919bf2_2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ce3e919bf2_2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e3b344bc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e3b344bc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e3b344bc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e3b344bc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e3b344bc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ce3b344bc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e3b344bc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e3b344bc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e3b344bc1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3e919bf2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e3e919bf2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ce3e919bf2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e3b344bc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e3b344bc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ce3b344bc1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e3e919bf2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e3e919bf2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e3e919bf2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3e919bf2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e3e919bf2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ce3e919bf2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17" name="Google Shape;17;p2"/>
            <p:cNvSpPr/>
            <p:nvPr/>
          </p:nvSpPr>
          <p:spPr>
            <a:xfrm>
              <a:off x="4000500" y="1087403"/>
              <a:ext cx="8191500" cy="5770597"/>
            </a:xfrm>
            <a:custGeom>
              <a:rect b="b" l="l" r="r" t="t"/>
              <a:pathLst>
                <a:path extrusionOk="0" h="5770597" w="8191500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" name="Google Shape;18;p2"/>
            <p:cNvCxnSpPr/>
            <p:nvPr/>
          </p:nvCxnSpPr>
          <p:spPr>
            <a:xfrm>
              <a:off x="406241" y="183933"/>
              <a:ext cx="0" cy="1597708"/>
            </a:xfrm>
            <a:prstGeom prst="straightConnector1">
              <a:avLst/>
            </a:prstGeom>
            <a:noFill/>
            <a:ln cap="rnd" cmpd="sng" w="127000">
              <a:solidFill>
                <a:schemeClr val="accent4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9" name="Google Shape;19;p2"/>
            <p:cNvSpPr/>
            <p:nvPr/>
          </p:nvSpPr>
          <p:spPr>
            <a:xfrm>
              <a:off x="5292348" y="1"/>
              <a:ext cx="2279742" cy="1267785"/>
            </a:xfrm>
            <a:custGeom>
              <a:rect b="b" l="l" r="r" t="t"/>
              <a:pathLst>
                <a:path extrusionOk="0" h="1267785" w="2279742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08695" y="1"/>
              <a:ext cx="1135066" cy="477997"/>
            </a:xfrm>
            <a:custGeom>
              <a:rect b="b" l="l" r="r" t="t"/>
              <a:pathLst>
                <a:path extrusionOk="0" h="477997" w="1135066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0" y="2949740"/>
              <a:ext cx="1186451" cy="1771650"/>
            </a:xfrm>
            <a:custGeom>
              <a:rect b="b" l="l" r="r" t="t"/>
              <a:pathLst>
                <a:path extrusionOk="0" h="1771650" w="1186451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539683" y="4203427"/>
              <a:ext cx="4083433" cy="408343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rnd" cmpd="sng" w="127000">
              <a:solidFill>
                <a:schemeClr val="accent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5184474" y="2949739"/>
            <a:ext cx="6261291" cy="2396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/>
          <p:nvPr/>
        </p:nvSpPr>
        <p:spPr>
          <a:xfrm flipH="1" rot="10638747">
            <a:off x="7967025" y="2530995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1"/>
          <p:cNvSpPr/>
          <p:nvPr/>
        </p:nvSpPr>
        <p:spPr>
          <a:xfrm flipH="1">
            <a:off x="11764789" y="390570"/>
            <a:ext cx="437721" cy="797078"/>
          </a:xfrm>
          <a:custGeom>
            <a:rect b="b" l="l" r="r" t="t"/>
            <a:pathLst>
              <a:path extrusionOk="0" h="797078" w="437721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838200" y="1825625"/>
            <a:ext cx="69342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2" type="body"/>
          </p:nvPr>
        </p:nvSpPr>
        <p:spPr>
          <a:xfrm>
            <a:off x="7903029" y="1825625"/>
            <a:ext cx="3450771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116" name="Google Shape;116;p13"/>
            <p:cNvSpPr/>
            <p:nvPr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flipH="1">
              <a:off x="530529" y="0"/>
              <a:ext cx="1155142" cy="591009"/>
            </a:xfrm>
            <a:custGeom>
              <a:rect b="b" l="l" r="r" t="t"/>
              <a:pathLst>
                <a:path extrusionOk="0" h="591009" w="1155142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flipH="1">
              <a:off x="3961511" y="-1"/>
              <a:ext cx="1737401" cy="959536"/>
            </a:xfrm>
            <a:custGeom>
              <a:rect b="b" l="l" r="r" t="t"/>
              <a:pathLst>
                <a:path extrusionOk="0" h="959536" w="1737401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flipH="1">
              <a:off x="0" y="2936831"/>
              <a:ext cx="159741" cy="552996"/>
            </a:xfrm>
            <a:custGeom>
              <a:rect b="b" l="l" r="r" t="t"/>
              <a:pathLst>
                <a:path extrusionOk="0" h="552996" w="159741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flipH="1">
              <a:off x="0" y="5835649"/>
              <a:ext cx="1548180" cy="1022351"/>
            </a:xfrm>
            <a:custGeom>
              <a:rect b="b" l="l" r="r" t="t"/>
              <a:pathLst>
                <a:path extrusionOk="0" h="1022351" w="1548180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flipH="1">
              <a:off x="4364198" y="6258755"/>
              <a:ext cx="1565940" cy="599245"/>
            </a:xfrm>
            <a:custGeom>
              <a:rect b="b" l="l" r="r" t="t"/>
              <a:pathLst>
                <a:path extrusionOk="0" h="599245" w="1565940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3"/>
          <p:cNvSpPr txBox="1"/>
          <p:nvPr>
            <p:ph type="title"/>
          </p:nvPr>
        </p:nvSpPr>
        <p:spPr>
          <a:xfrm>
            <a:off x="383876" y="764502"/>
            <a:ext cx="5315035" cy="5328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6605455" y="755171"/>
            <a:ext cx="4619937" cy="531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0" y="1295400"/>
            <a:ext cx="1219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D4C6"/>
              </a:buClr>
              <a:buSzPts val="2800"/>
              <a:buChar char="•"/>
              <a:defRPr>
                <a:solidFill>
                  <a:srgbClr val="3FD4C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D9CD"/>
              </a:buClr>
              <a:buSzPts val="2400"/>
              <a:buChar char="•"/>
              <a:defRPr>
                <a:solidFill>
                  <a:srgbClr val="56D9CD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489189" y="395781"/>
            <a:ext cx="11727797" cy="5343188"/>
            <a:chOff x="489189" y="395781"/>
            <a:chExt cx="11727797" cy="5343188"/>
          </a:xfrm>
        </p:grpSpPr>
        <p:sp>
          <p:nvSpPr>
            <p:cNvPr id="27" name="Google Shape;27;p3"/>
            <p:cNvSpPr/>
            <p:nvPr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1790889">
              <a:off x="8683720" y="941148"/>
              <a:ext cx="2987899" cy="2987899"/>
            </a:xfrm>
            <a:prstGeom prst="arc">
              <a:avLst>
                <a:gd fmla="val 15817365" name="adj1"/>
                <a:gd fmla="val 1781380" name="adj2"/>
              </a:avLst>
            </a:prstGeom>
            <a:noFill/>
            <a:ln cap="rnd" cmpd="sng" w="127000">
              <a:solidFill>
                <a:schemeClr val="accent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609957" y="1119031"/>
            <a:ext cx="4384736" cy="4619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5801708" y="554942"/>
            <a:ext cx="5552091" cy="5768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8200" y="304803"/>
            <a:ext cx="10515600" cy="147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38200" y="1838099"/>
            <a:ext cx="8012113" cy="428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 rot="-5400000">
            <a:off x="-381048" y="5144407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flipH="1" rot="10800000">
            <a:off x="11109434" y="3527042"/>
            <a:ext cx="1082566" cy="1616525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38200" y="1825625"/>
            <a:ext cx="4915163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147896" y="1816916"/>
            <a:ext cx="521208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5" name="Google Shape;45;p5"/>
          <p:cNvGrpSpPr/>
          <p:nvPr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46" name="Google Shape;46;p5"/>
            <p:cNvSpPr/>
            <p:nvPr/>
          </p:nvSpPr>
          <p:spPr>
            <a:xfrm>
              <a:off x="5671336" y="2"/>
              <a:ext cx="849328" cy="357668"/>
            </a:xfrm>
            <a:custGeom>
              <a:rect b="b" l="l" r="r" t="t"/>
              <a:pathLst>
                <a:path extrusionOk="0" h="477997" w="1135066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rect b="b" l="l" r="r" t="t"/>
              <a:pathLst>
                <a:path extrusionOk="0" h="1140095" w="1771609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5400000">
              <a:off x="11328915" y="3872201"/>
              <a:ext cx="1214656" cy="511514"/>
            </a:xfrm>
            <a:custGeom>
              <a:rect b="b" l="l" r="r" t="t"/>
              <a:pathLst>
                <a:path extrusionOk="0" h="477997" w="1135066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577652" y="-1157064"/>
            <a:ext cx="9889793" cy="9130390"/>
            <a:chOff x="577652" y="-1185566"/>
            <a:chExt cx="9889793" cy="9130390"/>
          </a:xfrm>
        </p:grpSpPr>
        <p:sp>
          <p:nvSpPr>
            <p:cNvPr id="55" name="Google Shape;55;p6"/>
            <p:cNvSpPr/>
            <p:nvPr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flipH="1" rot="-1577571">
              <a:off x="2494119" y="-28502"/>
              <a:ext cx="6816262" cy="6816262"/>
            </a:xfrm>
            <a:prstGeom prst="arc">
              <a:avLst>
                <a:gd fmla="val 16200000" name="adj1"/>
                <a:gd fmla="val 20093138" name="adj2"/>
              </a:avLst>
            </a:prstGeom>
            <a:noFill/>
            <a:ln cap="rnd" cmpd="sng" w="127000">
              <a:solidFill>
                <a:schemeClr val="accent4">
                  <a:alpha val="9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6"/>
          <p:cNvSpPr/>
          <p:nvPr/>
        </p:nvSpPr>
        <p:spPr>
          <a:xfrm flipH="1" rot="-5400000">
            <a:off x="936118" y="5508455"/>
            <a:ext cx="1082566" cy="1616525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1494655" y="5270490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6"/>
          <p:cNvSpPr txBox="1"/>
          <p:nvPr>
            <p:ph type="ctrTitle"/>
          </p:nvPr>
        </p:nvSpPr>
        <p:spPr>
          <a:xfrm>
            <a:off x="2815929" y="1349825"/>
            <a:ext cx="6560142" cy="306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2815929" y="4412973"/>
            <a:ext cx="6560142" cy="1935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>
  <p:cSld name="Title and Picture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7" name="Google Shape;67;p7"/>
          <p:cNvSpPr/>
          <p:nvPr/>
        </p:nvSpPr>
        <p:spPr>
          <a:xfrm flipH="1" rot="-1433260">
            <a:off x="2557952" y="-89828"/>
            <a:ext cx="7173200" cy="7173200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8565206" y="4817511"/>
            <a:ext cx="749917" cy="827071"/>
          </a:xfrm>
          <a:custGeom>
            <a:rect b="b" l="l" r="r" t="t"/>
            <a:pathLst>
              <a:path extrusionOk="0" h="827071" w="749917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838201" y="1825625"/>
            <a:ext cx="3108958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661820" y="1816916"/>
            <a:ext cx="6698156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9994966" y="0"/>
            <a:ext cx="1214656" cy="511514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 rot="10800000">
            <a:off x="8097530" y="5590215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8"/>
          <p:cNvCxnSpPr/>
          <p:nvPr/>
        </p:nvCxnSpPr>
        <p:spPr>
          <a:xfrm rot="10800000">
            <a:off x="982378" y="551212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icture">
  <p:cSld name="Content and Pictur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0" y="7458"/>
            <a:ext cx="7083734" cy="6182203"/>
            <a:chOff x="-1" y="7460"/>
            <a:chExt cx="7083734" cy="6182203"/>
          </a:xfrm>
        </p:grpSpPr>
        <p:sp>
          <p:nvSpPr>
            <p:cNvPr id="82" name="Google Shape;82;p9"/>
            <p:cNvSpPr/>
            <p:nvPr/>
          </p:nvSpPr>
          <p:spPr>
            <a:xfrm rot="-5400000">
              <a:off x="-388933" y="4841194"/>
              <a:ext cx="1737401" cy="959536"/>
            </a:xfrm>
            <a:custGeom>
              <a:rect b="b" l="l" r="r" t="t"/>
              <a:pathLst>
                <a:path extrusionOk="0" h="959536" w="1737401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6234405" y="7460"/>
              <a:ext cx="849328" cy="357668"/>
            </a:xfrm>
            <a:custGeom>
              <a:rect b="b" l="l" r="r" t="t"/>
              <a:pathLst>
                <a:path extrusionOk="0" h="477997" w="1135066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9"/>
          <p:cNvSpPr txBox="1"/>
          <p:nvPr>
            <p:ph type="title"/>
          </p:nvPr>
        </p:nvSpPr>
        <p:spPr>
          <a:xfrm>
            <a:off x="838200" y="198437"/>
            <a:ext cx="5257800" cy="2324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838200" y="2657316"/>
            <a:ext cx="5257800" cy="3369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  <a:noFill/>
          <a:ln>
            <a:noFill/>
          </a:ln>
        </p:spPr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able">
  <p:cSld name="Content and 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0"/>
          <p:cNvGrpSpPr/>
          <p:nvPr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92" name="Google Shape;92;p10"/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rect b="b" l="l" r="r" t="t"/>
              <a:pathLst>
                <a:path extrusionOk="0" h="1140095" w="1771609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10494433" y="2"/>
              <a:ext cx="849328" cy="357668"/>
            </a:xfrm>
            <a:custGeom>
              <a:rect b="b" l="l" r="r" t="t"/>
              <a:pathLst>
                <a:path extrusionOk="0" h="477997" w="1135066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838200" y="1825625"/>
            <a:ext cx="2882462" cy="4297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azirmatn"/>
              <a:buNone/>
              <a:defRPr i="0" sz="44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sz="1800">
                <a:latin typeface="Vazirmatn"/>
                <a:ea typeface="Vazirmatn"/>
                <a:cs typeface="Vazirmatn"/>
                <a:sym typeface="Vazirmat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azirmatn"/>
              <a:buChar char="•"/>
              <a:defRPr i="0" sz="2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zirmatn"/>
              <a:buChar char="•"/>
              <a:defRPr i="0" sz="24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zirmatn"/>
              <a:buChar char="•"/>
              <a:defRPr i="0" sz="20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azirmatn"/>
              <a:buChar char="•"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Vazirmatn"/>
              <a:buNone/>
              <a:defRPr i="0" sz="1800" u="none" cap="none" strike="noStrike">
                <a:solidFill>
                  <a:schemeClr val="dk1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1pPr>
            <a:lvl2pPr indent="0" lvl="1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2pPr>
            <a:lvl3pPr indent="0" lvl="2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3pPr>
            <a:lvl4pPr indent="0" lvl="3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4pPr>
            <a:lvl5pPr indent="0" lvl="4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5pPr>
            <a:lvl6pPr indent="0" lvl="5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6pPr>
            <a:lvl7pPr indent="0" lvl="6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7pPr>
            <a:lvl8pPr indent="0" lvl="7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8pPr>
            <a:lvl9pPr indent="0" lvl="8" marL="0" marR="0" rtl="0" algn="r">
              <a:spcBef>
                <a:spcPts val="0"/>
              </a:spcBef>
              <a:buNone/>
              <a:defRPr i="0" sz="1200" u="none" cap="none" strike="noStrike">
                <a:solidFill>
                  <a:srgbClr val="757575"/>
                </a:solidFill>
                <a:latin typeface="Vazirmatn"/>
                <a:ea typeface="Vazirmatn"/>
                <a:cs typeface="Vazirmatn"/>
                <a:sym typeface="Vazirmat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ctrTitle"/>
          </p:nvPr>
        </p:nvSpPr>
        <p:spPr>
          <a:xfrm>
            <a:off x="4696693" y="3202846"/>
            <a:ext cx="7310182" cy="2927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1" lang="en-US" sz="6000"/>
              <a:t>جست‌وجوی سریع</a:t>
            </a:r>
            <a:br>
              <a:rPr b="1" lang="en-US" sz="6000"/>
            </a:br>
            <a:br>
              <a:rPr b="1" lang="en-US" sz="6000"/>
            </a:br>
            <a:r>
              <a:rPr lang="en-US" sz="4000"/>
              <a:t>امیررضا پوراخوان</a:t>
            </a:r>
            <a:br>
              <a:rPr lang="en-US" sz="5400"/>
            </a:br>
            <a:r>
              <a:rPr lang="en-US" sz="2000"/>
              <a:t>فروردین ۱۴۰۳ - دانشگاه صنعتی شریف</a:t>
            </a:r>
            <a:endParaRPr sz="5400"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882" y="394854"/>
            <a:ext cx="3179618" cy="317961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5107133" y="4873335"/>
            <a:ext cx="6489302" cy="2743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6638" l="0" r="0" t="0"/>
          <a:stretch/>
        </p:blipFill>
        <p:spPr>
          <a:xfrm>
            <a:off x="8650475" y="0"/>
            <a:ext cx="1558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کاربردهای معمول جست‌وجوی دودویی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34775" y="1838100"/>
            <a:ext cx="6819000" cy="42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پیدا کردن یک عنصر در آرایهٔ مرتب‌شده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کران پایین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مجموعهٔ مرتب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سوال پودر جادویی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2935200" y="3159600"/>
            <a:ext cx="632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https://codeforces.com/contest/670/problem/D1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ctrTitle"/>
          </p:nvPr>
        </p:nvSpPr>
        <p:spPr>
          <a:xfrm>
            <a:off x="2815929" y="1349825"/>
            <a:ext cx="6560100" cy="30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درخت بازه</a:t>
            </a:r>
            <a:endParaRPr/>
          </a:p>
        </p:txBody>
      </p:sp>
      <p:sp>
        <p:nvSpPr>
          <p:cNvPr id="224" name="Google Shape;224;p26"/>
          <p:cNvSpPr txBox="1"/>
          <p:nvPr>
            <p:ph idx="1" type="subTitle"/>
          </p:nvPr>
        </p:nvSpPr>
        <p:spPr>
          <a:xfrm>
            <a:off x="2815929" y="4412973"/>
            <a:ext cx="6560100" cy="19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سوال زنیا و اعمال بیتی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2935200" y="3159600"/>
            <a:ext cx="632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https://codeforces.com/contest/339/problem/D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ctrTitle"/>
          </p:nvPr>
        </p:nvSpPr>
        <p:spPr>
          <a:xfrm>
            <a:off x="2815929" y="1349825"/>
            <a:ext cx="6560100" cy="30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پرسش و پاسخ</a:t>
            </a:r>
            <a:endParaRPr/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2815929" y="4412973"/>
            <a:ext cx="6560100" cy="19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معرفی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4534775" y="1838100"/>
            <a:ext cx="6819000" cy="42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مدال طلا و نقرهٔ مسابقه ICPC تهران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کسب مقام ۶۲ (۲ ایران) و ۲۴ (۱ ایران) در مسابقهٔ نهایی جهانی ICPC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حائز سطح International Grandmaster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قهرمان المپیاد بالکان ۲۰۲۰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48" y="1358301"/>
            <a:ext cx="4130774" cy="2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231000" y="3351275"/>
            <a:ext cx="2470425" cy="41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معرفی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534775" y="1838100"/>
            <a:ext cx="6819000" cy="42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سابقهٔ هشت سال تدریس برنامه‌نویسی رقابتی، المپیاد و ICPC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دبیر دوره انتخابی تیم ملی المپیاد کامپیوتر ایران از سال  ۹۸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مربی تیم ملی سوریه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چهار بار ارائه‌دهنده در حاشیهٔ مسابقات جهانی ICPC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0" y="3477725"/>
            <a:ext cx="4130774" cy="3098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YsSKQ3Xkxg859pvkULMor1Q43Pz3JDJJi3fBgCpG_nnnX8IBiI1uvMRwD47xQVLr5qt3fl13zpDg757BvZ7EouI_WLiK55zc7x2Z80fsMb2tapWVMH0IESeOrqOu-Ad7eZe5eP1-8BHQ0MlLfDQ_OcyJJNw-eK-l3evFiqlahfLrCA--dfnWnLXPC3e3bEHhVI8RXsaY3HZnffK79PxPHvdOc01BA_gsYrWvL0d3YdaGC7VTHSlJ_mlBSb0EK-pS1_LsBoGXJPk54iXzNZdnvBU89NJ56td3ktTraJ-P-QMz9zu26l1_rTYnEsaL8e27mPCTeXoa_r8ltkOEPTQzzHRfwmdZTRksThQOpOjCSKF2b2szVohHuIz0wzqSmRiNn8InHl8CdKzWW7XRoIKO3Ih0L4Rdm-PV7wIo1e1ySv6j1DhE2PDaaynoW45-QYru9YuvU8CbFoeraYXPebfAcGO2lD_xf995t3dgUvFCzuB9BRDWici-de8QM_xRlNLDAsejCd4zWwheMmIbhGe4QbsYQomMp3pKo46qlAJgcCDfdGEk47CRpdZ5BtbPUY03LTAvAY1ais5OD8Hp8JNigBpgNYG1zVcQABTf4v7HnvFLEcKiXsa8OrCXbvfgOcsJJcsPnThIlTOkXcoK72ygKBpvPMQW8jQvIEFSMCcOZReYe3-AFg2_LBH377fPGm5s3nV5BozOiAxRpnVMyH-8QQhxMaAMmsvkLGElXxqp2aHbJ6Gab8Z75kY0OGyj_fQGmnuRxt6PGlVZUJWzQCw9umKwaiGhs0NNmdgBl9KukKGrokqrgtXvst69zxLksH9NaxYWUxyPGBMeT0HkfM36wBIL6RYl-rNb7MzOoXUvtAo9uYejzKTlvunQyRd2zxEKemNVFWPySO3s_hfr1IRoAC9FwJm8OlU51NnF7xR_fzCZ=w1414-h912-no?authuser=0"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650" y="721574"/>
            <a:ext cx="4130775" cy="26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معرفی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534775" y="1838100"/>
            <a:ext cx="6819000" cy="42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سابقهٔ هشت سال برگزاری مسابقات بین‌المللی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مسئول برگزاری مسابقات کوئرا، هکرارس، کدفرسز و لیت‌کد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داور المپیاد کامپیوتر دختران </a:t>
            </a:r>
            <a:r>
              <a:rPr lang="en-US"/>
              <a:t>اروپا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داور مسابقات فوق‌منطقه‌ای عرب و آفریقا</a:t>
            </a:r>
            <a:endParaRPr/>
          </a:p>
        </p:txBody>
      </p:sp>
      <p:pic>
        <p:nvPicPr>
          <p:cNvPr descr="No alternative text description for this image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50" y="762000"/>
            <a:ext cx="4130776" cy="310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09957" y="1119031"/>
            <a:ext cx="43848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wentieth Century"/>
              <a:buNone/>
            </a:pPr>
            <a:r>
              <a:rPr b="1" lang="en-US" sz="7200"/>
              <a:t>خلاصه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801708" y="554942"/>
            <a:ext cx="5552091" cy="5768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جست‌وجوی دودویی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درخت بازه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+ نکات حاشیه‌ای ویژه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پرسش و پاسخ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2815929" y="1349825"/>
            <a:ext cx="6560100" cy="30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جست‌وجوی دودویی</a:t>
            </a:r>
            <a:endParaRPr/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2815929" y="4412973"/>
            <a:ext cx="6560100" cy="19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سوال QHouse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13" y="1777800"/>
            <a:ext cx="6929775" cy="43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4526250" y="6269000"/>
            <a:ext cx="31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codechef.com/problems/QHOUSE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25" y="1777809"/>
            <a:ext cx="6929750" cy="43590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سوال QHouse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4526250" y="6269000"/>
            <a:ext cx="31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codechef.com/problems/QHOUSE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304803"/>
            <a:ext cx="10515600" cy="14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تابع جست‌وجوی دودویی پذیر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534775" y="1838100"/>
            <a:ext cx="6819000" cy="42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تابع یک‌نوا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نانزولی یا ناصعودی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50" y="1777803"/>
            <a:ext cx="4229973" cy="40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