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56" r:id="rId2"/>
    <p:sldId id="311" r:id="rId3"/>
    <p:sldId id="285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FF29"/>
    <a:srgbClr val="1D3A00"/>
    <a:srgbClr val="003635"/>
    <a:srgbClr val="C80064"/>
    <a:srgbClr val="C33A1F"/>
    <a:srgbClr val="0000CC"/>
    <a:srgbClr val="FF2549"/>
    <a:srgbClr val="007033"/>
    <a:srgbClr val="D6370C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625" autoAdjust="0"/>
  </p:normalViewPr>
  <p:slideViewPr>
    <p:cSldViewPr snapToGrid="0">
      <p:cViewPr varScale="1">
        <p:scale>
          <a:sx n="96" d="100"/>
          <a:sy n="96" d="100"/>
        </p:scale>
        <p:origin x="178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r" rtl="1">
              <a:buFont typeface="+mj-lt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76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58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703" y="1784556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328" y="3694468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2433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555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279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555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279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2286" y="428171"/>
            <a:ext cx="5399314" cy="2351316"/>
          </a:xfrm>
          <a:effectLst/>
        </p:spPr>
        <p:txBody>
          <a:bodyPr anchor="b">
            <a:normAutofit/>
          </a:bodyPr>
          <a:lstStyle/>
          <a:p>
            <a:pPr algn="ctr"/>
            <a:r>
              <a:rPr lang="en-US" sz="4400" b="1" dirty="0" err="1">
                <a:solidFill>
                  <a:srgbClr val="07B8B8"/>
                </a:solidFill>
                <a:latin typeface="Trebuchet MS" panose="020B0603020202020204"/>
              </a:rPr>
              <a:t>VoxCeleb</a:t>
            </a:r>
            <a:r>
              <a:rPr lang="en-US" sz="4400" b="1" dirty="0">
                <a:solidFill>
                  <a:srgbClr val="07B8B8"/>
                </a:solidFill>
                <a:latin typeface="Trebuchet MS" panose="020B0603020202020204"/>
              </a:rPr>
              <a:t> Competition</a:t>
            </a:r>
            <a:endParaRPr lang="en-US" sz="4400" b="1" dirty="0">
              <a:solidFill>
                <a:srgbClr val="07B8B8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07542" y="2984201"/>
            <a:ext cx="4607817" cy="730043"/>
          </a:xfrm>
        </p:spPr>
        <p:txBody>
          <a:bodyPr/>
          <a:lstStyle/>
          <a:p>
            <a:pPr lvl="0" algn="l">
              <a:spcBef>
                <a:spcPts val="0"/>
              </a:spcBef>
            </a:pPr>
            <a:r>
              <a:rPr lang="en-US" sz="1800" dirty="0">
                <a:solidFill>
                  <a:prstClr val="black"/>
                </a:solidFill>
              </a:rPr>
              <a:t>Ali Majlesi</a:t>
            </a:r>
          </a:p>
          <a:p>
            <a:pPr lvl="0" algn="l">
              <a:spcBef>
                <a:spcPts val="0"/>
              </a:spcBef>
            </a:pPr>
            <a:r>
              <a:rPr lang="en-US" sz="1800" b="1" dirty="0">
                <a:solidFill>
                  <a:prstClr val="black"/>
                </a:solidFill>
              </a:rPr>
              <a:t>Date: 1400/05/14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1742C-8B6E-4C4B-BBF9-BEB06224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  <a:effectLst/>
              </a:rPr>
              <a:t>ArcFace</a:t>
            </a:r>
            <a:r>
              <a:rPr lang="en-US" dirty="0">
                <a:solidFill>
                  <a:schemeClr val="tx1"/>
                </a:solidFill>
                <a:effectLst/>
              </a:rPr>
              <a:t> pooling layer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D73244-B326-40F7-8E02-D319F0559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0135" y="1483334"/>
            <a:ext cx="4991533" cy="7392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4886A6-F3BE-4E56-89F2-0FC5B80E93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40"/>
          <a:stretch/>
        </p:blipFill>
        <p:spPr>
          <a:xfrm>
            <a:off x="29496" y="2309508"/>
            <a:ext cx="9003186" cy="283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192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967EA-DF06-4A46-9D80-0395F1A29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96" y="224337"/>
            <a:ext cx="8259098" cy="763526"/>
          </a:xfrm>
        </p:spPr>
        <p:txBody>
          <a:bodyPr>
            <a:normAutofit fontScale="90000"/>
          </a:bodyPr>
          <a:lstStyle/>
          <a:p>
            <a:r>
              <a:rPr lang="en-US" i="1" dirty="0">
                <a:effectLst/>
              </a:rPr>
              <a:t>1.3.2. </a:t>
            </a:r>
            <a:r>
              <a:rPr lang="en-US" i="1" dirty="0" err="1">
                <a:effectLst/>
              </a:rPr>
              <a:t>ResNet</a:t>
            </a:r>
            <a:r>
              <a:rPr lang="en-US" i="1" dirty="0">
                <a:effectLst/>
              </a:rPr>
              <a:t> with BAM</a:t>
            </a:r>
            <a:br>
              <a:rPr lang="en-US" i="1" dirty="0">
                <a:effectLst/>
              </a:rPr>
            </a:br>
            <a:r>
              <a:rPr lang="en-US" b="1" i="1" dirty="0">
                <a:effectLst/>
              </a:rPr>
              <a:t>(</a:t>
            </a:r>
            <a:r>
              <a:rPr lang="en-US" b="1" dirty="0">
                <a:effectLst/>
              </a:rPr>
              <a:t>Bottleneck Attention Module )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489B4A-35A5-481D-A64F-12AC7F8007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51" y="987863"/>
            <a:ext cx="4775914" cy="205460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FF174A-4AF2-49D0-9E38-BFC4EB7C3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80" y="2843928"/>
            <a:ext cx="6449826" cy="22995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FB6798-678F-4428-893C-6AA163F497D5}"/>
              </a:ext>
            </a:extLst>
          </p:cNvPr>
          <p:cNvSpPr txBox="1"/>
          <p:nvPr/>
        </p:nvSpPr>
        <p:spPr>
          <a:xfrm>
            <a:off x="6949440" y="3993714"/>
            <a:ext cx="700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:BAM</a:t>
            </a:r>
          </a:p>
        </p:txBody>
      </p:sp>
    </p:spTree>
    <p:extLst>
      <p:ext uri="{BB962C8B-B14F-4D97-AF65-F5344CB8AC3E}">
        <p14:creationId xmlns:p14="http://schemas.microsoft.com/office/powerpoint/2010/main" val="220459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61CBC-C726-463D-9CF8-B60847349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effectLst/>
              </a:rPr>
              <a:t>1.3.3. ECAPA-TDNN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D476F-B895-4003-9D34-F9E2BD76E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1024 feature channels </a:t>
            </a:r>
          </a:p>
          <a:p>
            <a:r>
              <a:rPr lang="en-US" dirty="0"/>
              <a:t>The dimension of the bottleneck in the</a:t>
            </a:r>
            <a:br>
              <a:rPr lang="en-US" dirty="0"/>
            </a:br>
            <a:r>
              <a:rPr lang="en-US" dirty="0"/>
              <a:t>SE-Block is set to 256. </a:t>
            </a:r>
          </a:p>
          <a:p>
            <a:r>
              <a:rPr lang="en-US" dirty="0"/>
              <a:t>attentive statistics pooling (ASP)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157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B5F1A-B81B-4F3D-BD92-78A3C82FF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DKU-</a:t>
            </a:r>
            <a:r>
              <a:rPr lang="en-US" dirty="0" err="1">
                <a:effectLst/>
              </a:rPr>
              <a:t>DukeECE</a:t>
            </a:r>
            <a:r>
              <a:rPr lang="en-US" dirty="0">
                <a:effectLst/>
              </a:rPr>
              <a:t> Team Report</a:t>
            </a:r>
            <a:r>
              <a:rPr lang="en-US" dirty="0"/>
              <a:t>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BA33378-498F-4565-8D40-4DD25F8F88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046135"/>
              </p:ext>
            </p:extLst>
          </p:nvPr>
        </p:nvGraphicFramePr>
        <p:xfrm>
          <a:off x="856760" y="1869583"/>
          <a:ext cx="8287244" cy="22173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85584">
                  <a:extLst>
                    <a:ext uri="{9D8B030D-6E8A-4147-A177-3AD203B41FA5}">
                      <a16:colId xmlns:a16="http://schemas.microsoft.com/office/drawing/2014/main" val="4103335077"/>
                    </a:ext>
                  </a:extLst>
                </a:gridCol>
                <a:gridCol w="860332">
                  <a:extLst>
                    <a:ext uri="{9D8B030D-6E8A-4147-A177-3AD203B41FA5}">
                      <a16:colId xmlns:a16="http://schemas.microsoft.com/office/drawing/2014/main" val="3179565568"/>
                    </a:ext>
                  </a:extLst>
                </a:gridCol>
                <a:gridCol w="860332">
                  <a:extLst>
                    <a:ext uri="{9D8B030D-6E8A-4147-A177-3AD203B41FA5}">
                      <a16:colId xmlns:a16="http://schemas.microsoft.com/office/drawing/2014/main" val="2819935444"/>
                    </a:ext>
                  </a:extLst>
                </a:gridCol>
                <a:gridCol w="1006634">
                  <a:extLst>
                    <a:ext uri="{9D8B030D-6E8A-4147-A177-3AD203B41FA5}">
                      <a16:colId xmlns:a16="http://schemas.microsoft.com/office/drawing/2014/main" val="176662544"/>
                    </a:ext>
                  </a:extLst>
                </a:gridCol>
                <a:gridCol w="714030">
                  <a:extLst>
                    <a:ext uri="{9D8B030D-6E8A-4147-A177-3AD203B41FA5}">
                      <a16:colId xmlns:a16="http://schemas.microsoft.com/office/drawing/2014/main" val="3802894037"/>
                    </a:ext>
                  </a:extLst>
                </a:gridCol>
                <a:gridCol w="860332">
                  <a:extLst>
                    <a:ext uri="{9D8B030D-6E8A-4147-A177-3AD203B41FA5}">
                      <a16:colId xmlns:a16="http://schemas.microsoft.com/office/drawing/2014/main" val="230092646"/>
                    </a:ext>
                  </a:extLst>
                </a:gridCol>
              </a:tblGrid>
              <a:tr h="4385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competition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9" marR="5459" marT="54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rank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9" marR="5459" marT="545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DCF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9" marR="5459" marT="545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ERR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9" marR="5459" marT="545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Best DCF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9" marR="5459" marT="545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Best ERR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9" marR="5459" marT="5459" marB="0" anchor="ctr"/>
                </a:tc>
                <a:extLst>
                  <a:ext uri="{0D108BD9-81ED-4DB2-BD59-A6C34878D82A}">
                    <a16:rowId xmlns:a16="http://schemas.microsoft.com/office/drawing/2014/main" val="71398101"/>
                  </a:ext>
                </a:extLst>
              </a:tr>
              <a:tr h="46317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The </a:t>
                      </a:r>
                      <a:r>
                        <a:rPr lang="en-US" sz="1400" u="none" strike="noStrike" dirty="0" err="1">
                          <a:effectLst/>
                        </a:rPr>
                        <a:t>VoxCeleb</a:t>
                      </a:r>
                      <a:r>
                        <a:rPr lang="en-US" sz="1400" u="none" strike="noStrike" dirty="0">
                          <a:effectLst/>
                        </a:rPr>
                        <a:t> Speaker Recognition Challenge 2020 - Track 1 (Verification fully supervised, closed)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9" marR="5459" marT="54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9" marR="5459" marT="5459" marB="0" anchor="ctr">
                    <a:solidFill>
                      <a:srgbClr val="9EFF2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0.2041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9" marR="5459" marT="545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3.962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9" marR="5459" marT="5459" marB="0" anchor="ctr">
                    <a:solidFill>
                      <a:srgbClr val="9EFF2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0.167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9" marR="5459" marT="545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3.187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9" marR="5459" marT="5459" marB="0" anchor="ctr">
                    <a:solidFill>
                      <a:srgbClr val="9EFF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298653"/>
                  </a:ext>
                </a:extLst>
              </a:tr>
              <a:tr h="4385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The VoxCeleb Speaker Recognition Challenge 2020 - Track 2 (Verification fully supervised, open)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9" marR="5459" marT="54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9" marR="5459" marT="545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0.2045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9" marR="5459" marT="545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4.301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9" marR="5459" marT="545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0.1667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9" marR="5459" marT="545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3.104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9" marR="5459" marT="5459" marB="0" anchor="ctr"/>
                </a:tc>
                <a:extLst>
                  <a:ext uri="{0D108BD9-81ED-4DB2-BD59-A6C34878D82A}">
                    <a16:rowId xmlns:a16="http://schemas.microsoft.com/office/drawing/2014/main" val="3772805551"/>
                  </a:ext>
                </a:extLst>
              </a:tr>
              <a:tr h="4385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The VoxCeleb Speaker Recognition Challenge 2020 - Track 3 (Verification self supervised, closed)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9" marR="5459" marT="54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9" marR="5459" marT="5459" marB="0" anchor="ctr">
                    <a:solidFill>
                      <a:srgbClr val="9EFF2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0.5976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9" marR="5459" marT="545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12.415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9" marR="5459" marT="545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0.3447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9" marR="5459" marT="545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7.205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9" marR="5459" marT="5459" marB="0" anchor="ctr"/>
                </a:tc>
                <a:extLst>
                  <a:ext uri="{0D108BD9-81ED-4DB2-BD59-A6C34878D82A}">
                    <a16:rowId xmlns:a16="http://schemas.microsoft.com/office/drawing/2014/main" val="2485096232"/>
                  </a:ext>
                </a:extLst>
              </a:tr>
              <a:tr h="4385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The </a:t>
                      </a:r>
                      <a:r>
                        <a:rPr lang="en-US" sz="1400" u="none" strike="noStrike" dirty="0" err="1">
                          <a:effectLst/>
                        </a:rPr>
                        <a:t>VoxCeleb</a:t>
                      </a:r>
                      <a:r>
                        <a:rPr lang="en-US" sz="1400" u="none" strike="noStrike" dirty="0">
                          <a:effectLst/>
                        </a:rPr>
                        <a:t> Speaker Recognition Challenge 2020 - Track 4 (</a:t>
                      </a:r>
                      <a:r>
                        <a:rPr lang="en-US" sz="1400" u="none" strike="noStrike" dirty="0" err="1">
                          <a:effectLst/>
                        </a:rPr>
                        <a:t>Diarisation</a:t>
                      </a:r>
                      <a:r>
                        <a:rPr lang="en-US" sz="1400" u="none" strike="noStrike" dirty="0">
                          <a:effectLst/>
                        </a:rPr>
                        <a:t>, open)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9" marR="5459" marT="54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9" marR="5459" marT="545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9.7879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9" marR="5459" marT="545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20.6747(JER)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9" marR="5459" marT="545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6.2308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9" marR="5459" marT="545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18.3487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59" marR="5459" marT="5459" marB="0" anchor="ctr"/>
                </a:tc>
                <a:extLst>
                  <a:ext uri="{0D108BD9-81ED-4DB2-BD59-A6C34878D82A}">
                    <a16:rowId xmlns:a16="http://schemas.microsoft.com/office/drawing/2014/main" val="367098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140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4D796-B849-40E5-8737-43777E1D4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437" y="116975"/>
            <a:ext cx="7912563" cy="94900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effectLst/>
              </a:rPr>
              <a:t>End-to-end framework for speech recognition</a:t>
            </a:r>
            <a:endParaRPr lang="en-US" dirty="0">
              <a:effectLst/>
              <a:cs typeface="B Nazanin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DB0109-7D5A-4637-8833-E9E5EE545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63" y="899988"/>
            <a:ext cx="8762337" cy="334352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AE40D74-260C-4D48-9DE2-493818203FFE}"/>
              </a:ext>
            </a:extLst>
          </p:cNvPr>
          <p:cNvSpPr/>
          <p:nvPr/>
        </p:nvSpPr>
        <p:spPr>
          <a:xfrm>
            <a:off x="1562430" y="4243511"/>
            <a:ext cx="70249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NimbusRomNo9L-Medi"/>
              </a:rPr>
              <a:t>Exploring the Encoding Layer and Loss Function in End-to-End</a:t>
            </a:r>
            <a:br>
              <a:rPr lang="en-US" dirty="0">
                <a:solidFill>
                  <a:srgbClr val="000000"/>
                </a:solidFill>
                <a:latin typeface="NimbusRomNo9L-Medi"/>
              </a:rPr>
            </a:br>
            <a:r>
              <a:rPr lang="en-US" dirty="0">
                <a:solidFill>
                  <a:srgbClr val="000000"/>
                </a:solidFill>
                <a:latin typeface="NimbusRomNo9L-Medi"/>
              </a:rPr>
              <a:t>Speaker and Language Recognition System</a:t>
            </a:r>
            <a:r>
              <a:rPr lang="en-US" dirty="0"/>
              <a:t> ,</a:t>
            </a:r>
          </a:p>
          <a:p>
            <a:r>
              <a:rPr lang="en-US" sz="1200" i="1" dirty="0"/>
              <a:t>Weicheng Cai</a:t>
            </a:r>
            <a:r>
              <a:rPr lang="en-US" sz="1200" dirty="0"/>
              <a:t>2</a:t>
            </a:r>
            <a:r>
              <a:rPr lang="en-US" sz="1200" i="1" dirty="0"/>
              <a:t>, </a:t>
            </a:r>
            <a:r>
              <a:rPr lang="en-US" sz="1200" i="1" dirty="0" err="1"/>
              <a:t>Jinkun</a:t>
            </a:r>
            <a:r>
              <a:rPr lang="en-US" sz="1200" i="1" dirty="0"/>
              <a:t> Chen</a:t>
            </a:r>
            <a:r>
              <a:rPr lang="en-US" sz="1200" dirty="0"/>
              <a:t>2 </a:t>
            </a:r>
            <a:r>
              <a:rPr lang="en-US" sz="1200" i="1" dirty="0"/>
              <a:t>and Ming Li</a:t>
            </a:r>
            <a:r>
              <a:rPr lang="en-US" sz="1200" dirty="0"/>
              <a:t> </a:t>
            </a:r>
            <a:br>
              <a:rPr lang="en-US" sz="1200" dirty="0"/>
            </a:br>
            <a:br>
              <a:rPr lang="en-US" sz="1200" dirty="0"/>
            </a:b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64260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2EE72-BA0B-4109-907D-CBD484916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1. System Descriptions for Track 1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C06A0-F1A8-475C-9690-06A9E9C68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1.1. Data </a:t>
            </a:r>
            <a:br>
              <a:rPr lang="en-US" dirty="0"/>
            </a:br>
            <a:r>
              <a:rPr lang="en-US" dirty="0"/>
              <a:t>training Data:  VoxCeleb2</a:t>
            </a:r>
          </a:p>
          <a:p>
            <a:r>
              <a:rPr lang="en-US" dirty="0"/>
              <a:t>test :</a:t>
            </a:r>
            <a:br>
              <a:rPr lang="en-US" dirty="0"/>
            </a:br>
            <a:r>
              <a:rPr lang="en-US" i="1" dirty="0" err="1"/>
              <a:t>Voxceleb</a:t>
            </a:r>
            <a:r>
              <a:rPr lang="en-US" i="1" dirty="0"/>
              <a:t> 1-E </a:t>
            </a:r>
            <a:r>
              <a:rPr lang="en-US" dirty="0"/>
              <a:t>test set </a:t>
            </a:r>
          </a:p>
          <a:p>
            <a:r>
              <a:rPr lang="en-US" i="1" dirty="0" err="1"/>
              <a:t>Voxceleb</a:t>
            </a:r>
            <a:r>
              <a:rPr lang="en-US" i="1" dirty="0"/>
              <a:t> 1-H </a:t>
            </a:r>
            <a:r>
              <a:rPr lang="en-US" dirty="0"/>
              <a:t>test set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710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5D379-39F5-47F6-BB71-7D091E28C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1.2. Data Augmentation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2C268-9255-4425-AFAF-9A97B627D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4804" y="1268361"/>
            <a:ext cx="6539370" cy="346860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MUSAN Dataset</a:t>
            </a:r>
            <a:endParaRPr lang="fa-IR" dirty="0"/>
          </a:p>
          <a:p>
            <a:pPr lvl="1"/>
            <a:r>
              <a:rPr lang="en-US" dirty="0"/>
              <a:t>ambient noise </a:t>
            </a:r>
            <a:endParaRPr lang="fa-IR" dirty="0"/>
          </a:p>
          <a:p>
            <a:pPr lvl="1"/>
            <a:r>
              <a:rPr lang="en-US" dirty="0"/>
              <a:t>music </a:t>
            </a:r>
            <a:endParaRPr lang="fa-IR" dirty="0"/>
          </a:p>
          <a:p>
            <a:pPr lvl="1"/>
            <a:r>
              <a:rPr lang="en-US" dirty="0"/>
              <a:t>television (one music file and one speech file ) </a:t>
            </a:r>
            <a:endParaRPr lang="fa-IR" dirty="0"/>
          </a:p>
          <a:p>
            <a:pPr lvl="1"/>
            <a:r>
              <a:rPr lang="en-US" dirty="0"/>
              <a:t>babble noise (mixing three to eight speech file )</a:t>
            </a:r>
          </a:p>
          <a:p>
            <a:pPr lvl="1"/>
            <a:r>
              <a:rPr lang="en-US" dirty="0"/>
              <a:t>reverberation (convolution with room response MUSAN )</a:t>
            </a:r>
          </a:p>
          <a:p>
            <a:pPr lvl="1"/>
            <a:r>
              <a:rPr lang="en-US" dirty="0"/>
              <a:t>peed perturbation using sox by 0.9 or 1.1 times </a:t>
            </a:r>
            <a:br>
              <a:rPr lang="en-US" dirty="0"/>
            </a:br>
            <a:r>
              <a:rPr lang="en-US" dirty="0"/>
              <a:t> ( new speaker generation) </a:t>
            </a:r>
            <a:br>
              <a:rPr lang="en-US" dirty="0"/>
            </a:br>
            <a:endParaRPr lang="fa-IR" dirty="0"/>
          </a:p>
          <a:p>
            <a:r>
              <a:rPr lang="en-US" dirty="0"/>
              <a:t>online data augmentation </a:t>
            </a:r>
          </a:p>
          <a:p>
            <a:pPr lvl="1"/>
            <a:r>
              <a:rPr lang="en-US" dirty="0"/>
              <a:t>On-the-Fly Data Loader </a:t>
            </a:r>
          </a:p>
          <a:p>
            <a:pPr lvl="1"/>
            <a:r>
              <a:rPr lang="en-US" dirty="0"/>
              <a:t>a frequency-domain data augmentation can be performed directly on the extracted feature sequence </a:t>
            </a:r>
          </a:p>
        </p:txBody>
      </p:sp>
    </p:spTree>
    <p:extLst>
      <p:ext uri="{BB962C8B-B14F-4D97-AF65-F5344CB8AC3E}">
        <p14:creationId xmlns:p14="http://schemas.microsoft.com/office/powerpoint/2010/main" val="1147839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7FA79-05CF-4A9B-A1F2-B704B5E85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DBEB8E-7C72-49C9-96F9-5C74386C1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82" y="873382"/>
            <a:ext cx="8746435" cy="339673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4C71463-825F-4A56-8FEE-EBA91C3DA9B9}"/>
              </a:ext>
            </a:extLst>
          </p:cNvPr>
          <p:cNvSpPr/>
          <p:nvPr/>
        </p:nvSpPr>
        <p:spPr>
          <a:xfrm>
            <a:off x="1697603" y="4182965"/>
            <a:ext cx="744639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021"/>
                </a:solidFill>
                <a:latin typeface="Times-Roman"/>
              </a:rPr>
              <a:t>On-the-Fly Data Loader and Utterance-Level Aggregation for Speaker and Language Recognition</a:t>
            </a:r>
            <a:r>
              <a:rPr lang="en-US" dirty="0"/>
              <a:t> </a:t>
            </a:r>
            <a:br>
              <a:rPr lang="en-US" dirty="0"/>
            </a:br>
            <a:r>
              <a:rPr lang="en-US" sz="1200" dirty="0"/>
              <a:t>Weicheng Cai</a:t>
            </a:r>
            <a:r>
              <a:rPr lang="en-US" sz="1200" i="1" dirty="0"/>
              <a:t>, Student Member, IEEE</a:t>
            </a:r>
            <a:r>
              <a:rPr lang="en-US" sz="1200" dirty="0"/>
              <a:t>, </a:t>
            </a:r>
            <a:r>
              <a:rPr lang="en-US" sz="1200" dirty="0" err="1"/>
              <a:t>Jinkun</a:t>
            </a:r>
            <a:r>
              <a:rPr lang="en-US" sz="1200" dirty="0"/>
              <a:t> Chen, Jun Zhang, and Ming Li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65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FDAC1-EAC4-4235-91B6-11EBB9BE5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724" y="186984"/>
            <a:ext cx="6283782" cy="1081377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1.3. Deep Speaker Embedding Model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92732-E2A4-4F02-AE88-89A723609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different speaker verification systems 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ResNet</a:t>
            </a:r>
            <a:r>
              <a:rPr lang="en-US" dirty="0"/>
              <a:t>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ResNet</a:t>
            </a:r>
            <a:r>
              <a:rPr lang="en-US" dirty="0"/>
              <a:t>-BAM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ECAPA-TDNN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747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D6242B-4457-492A-B522-60824FA896C4}"/>
              </a:ext>
            </a:extLst>
          </p:cNvPr>
          <p:cNvSpPr/>
          <p:nvPr/>
        </p:nvSpPr>
        <p:spPr>
          <a:xfrm>
            <a:off x="435861" y="58963"/>
            <a:ext cx="1287891" cy="37986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EF7690-B7F9-4870-8B31-8F9D47DF4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dirty="0"/>
              <a:t>ResNet34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EDAE6-4AE9-49A7-875D-A82A17C17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26365" y="1200151"/>
            <a:ext cx="6460435" cy="339447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widths (number of channels) of residual blocks are {32, 64, 128, 256} </a:t>
            </a:r>
          </a:p>
          <a:p>
            <a:r>
              <a:rPr lang="en-US" dirty="0">
                <a:solidFill>
                  <a:schemeClr val="bg1"/>
                </a:solidFill>
              </a:rPr>
              <a:t>global statistical pooling (GSP)(mean and standard) – for fixed length feature</a:t>
            </a:r>
          </a:p>
          <a:p>
            <a:r>
              <a:rPr lang="en-US" dirty="0" err="1">
                <a:solidFill>
                  <a:schemeClr val="bg1"/>
                </a:solidFill>
              </a:rPr>
              <a:t>ArcFace</a:t>
            </a:r>
            <a:r>
              <a:rPr lang="en-US" dirty="0">
                <a:solidFill>
                  <a:schemeClr val="bg1"/>
                </a:solidFill>
              </a:rPr>
              <a:t> pooling layer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53702E-CF07-43A3-B6BD-43A8C75BFC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884"/>
          <a:stretch/>
        </p:blipFill>
        <p:spPr>
          <a:xfrm>
            <a:off x="457200" y="58963"/>
            <a:ext cx="1242168" cy="36662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290D64-80AF-4773-B38D-8A6EB1B83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76" y="3857611"/>
            <a:ext cx="1333616" cy="122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92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32883-DD8A-478C-AEC0-0B2644A3B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  <a:effectLst/>
              </a:rPr>
              <a:t>ArcFace</a:t>
            </a:r>
            <a:r>
              <a:rPr lang="en-US" dirty="0">
                <a:solidFill>
                  <a:schemeClr val="tx1"/>
                </a:solidFill>
                <a:effectLst/>
              </a:rPr>
              <a:t> pooling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B4E9F-427D-424A-B0FA-5F59DEE45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 max: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0D3AE4-0026-47BA-B657-5A6E051B35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582"/>
          <a:stretch/>
        </p:blipFill>
        <p:spPr>
          <a:xfrm>
            <a:off x="2372226" y="1006802"/>
            <a:ext cx="4410237" cy="11659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F4E090-9F66-4EBB-86CC-792637B034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4544"/>
          <a:stretch/>
        </p:blipFill>
        <p:spPr>
          <a:xfrm>
            <a:off x="4894027" y="2385333"/>
            <a:ext cx="1888436" cy="19679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4E6A4B-AC5A-4E05-89D4-6AACE32B0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223" y="2431950"/>
            <a:ext cx="4122777" cy="18746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1DB578-1587-4147-8AAE-3AFB41D42B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597"/>
          <a:stretch/>
        </p:blipFill>
        <p:spPr>
          <a:xfrm>
            <a:off x="7013936" y="2385333"/>
            <a:ext cx="2032882" cy="196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325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</Words>
  <Application>Microsoft Office PowerPoint</Application>
  <PresentationFormat>On-screen Show (16:9)</PresentationFormat>
  <Paragraphs>73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NimbusRomNo9L-Medi</vt:lpstr>
      <vt:lpstr>Times-Roman</vt:lpstr>
      <vt:lpstr>Trebuchet MS</vt:lpstr>
      <vt:lpstr>Office Theme</vt:lpstr>
      <vt:lpstr>VoxCeleb Competition</vt:lpstr>
      <vt:lpstr>DKU-DukeECE Team Report </vt:lpstr>
      <vt:lpstr>End-to-end framework for speech recognition</vt:lpstr>
      <vt:lpstr>1. System Descriptions for Track 1 </vt:lpstr>
      <vt:lpstr>1.2. Data Augmentation </vt:lpstr>
      <vt:lpstr>PowerPoint Presentation</vt:lpstr>
      <vt:lpstr>1.3. Deep Speaker Embedding Model </vt:lpstr>
      <vt:lpstr>ResNet34 </vt:lpstr>
      <vt:lpstr>ArcFace pooling layer</vt:lpstr>
      <vt:lpstr>ArcFace pooling layer</vt:lpstr>
      <vt:lpstr>1.3.2. ResNet with BAM (Bottleneck Attention Module ) </vt:lpstr>
      <vt:lpstr>1.3.3. ECAPA-TDNN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2021-08-05T11:44:12Z</dcterms:modified>
</cp:coreProperties>
</file>