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8/30/2022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53CDE-D733-469E-AAF6-3B816CDC72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735106"/>
            <a:ext cx="8791575" cy="699247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2"/>
                </a:solidFill>
              </a:rPr>
              <a:t>Introduction to ECG signal processing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1E7BEE-408D-4A00-831F-C1A99B1686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2411506"/>
            <a:ext cx="8791575" cy="3711388"/>
          </a:xfrm>
        </p:spPr>
        <p:txBody>
          <a:bodyPr/>
          <a:lstStyle/>
          <a:p>
            <a:r>
              <a:rPr lang="en-US" dirty="0"/>
              <a:t>Supervisor professor : Dr. </a:t>
            </a:r>
            <a:r>
              <a:rPr lang="en-US" dirty="0" err="1"/>
              <a:t>Khalaj</a:t>
            </a:r>
            <a:endParaRPr lang="en-US" dirty="0"/>
          </a:p>
          <a:p>
            <a:r>
              <a:rPr lang="en-US" dirty="0"/>
              <a:t>Research supervisor : </a:t>
            </a:r>
            <a:r>
              <a:rPr lang="en-US" dirty="0" err="1"/>
              <a:t>mr.</a:t>
            </a:r>
            <a:r>
              <a:rPr lang="en-US" dirty="0"/>
              <a:t> </a:t>
            </a:r>
            <a:r>
              <a:rPr lang="en-US" dirty="0" err="1"/>
              <a:t>fahim</a:t>
            </a:r>
            <a:endParaRPr lang="en-US" dirty="0"/>
          </a:p>
          <a:p>
            <a:r>
              <a:rPr lang="en-US" dirty="0"/>
              <a:t>Author : Mahdi </a:t>
            </a:r>
            <a:r>
              <a:rPr lang="en-US" dirty="0" err="1"/>
              <a:t>siami</a:t>
            </a:r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Summer 1401</a:t>
            </a:r>
          </a:p>
        </p:txBody>
      </p:sp>
    </p:spTree>
    <p:extLst>
      <p:ext uri="{BB962C8B-B14F-4D97-AF65-F5344CB8AC3E}">
        <p14:creationId xmlns:p14="http://schemas.microsoft.com/office/powerpoint/2010/main" val="1992940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6EF51-A534-44A8-8998-EC0233916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10282"/>
          </a:xfrm>
        </p:spPr>
        <p:txBody>
          <a:bodyPr/>
          <a:lstStyle/>
          <a:p>
            <a:r>
              <a:rPr lang="en-US" dirty="0"/>
              <a:t>Related papers and researches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BB85D-3451-4E7C-AAE4-0A44BAADA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28800"/>
            <a:ext cx="9905999" cy="112955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Driver Identification System Using Normalized Electrocardiogram Based on Adaptive Threshold Filter for Intelligent Vehicles [and references]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EAA4AA-6992-4CA0-9708-59930E905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1" y="2958353"/>
            <a:ext cx="5453585" cy="31092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20DB339-140E-468A-8E7D-279906C62B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7594" y="2958352"/>
            <a:ext cx="4695512" cy="3109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990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C678-183A-44F1-AA09-DA1710E36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689715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Thank for your attention </a:t>
            </a:r>
          </a:p>
        </p:txBody>
      </p:sp>
    </p:spTree>
    <p:extLst>
      <p:ext uri="{BB962C8B-B14F-4D97-AF65-F5344CB8AC3E}">
        <p14:creationId xmlns:p14="http://schemas.microsoft.com/office/powerpoint/2010/main" val="1144648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23689-C9B0-44B2-89DA-D4546ECC6E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540591"/>
            <a:ext cx="8791575" cy="1313610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What is </a:t>
            </a:r>
            <a:r>
              <a:rPr lang="en-US" dirty="0" err="1">
                <a:solidFill>
                  <a:schemeClr val="bg2"/>
                </a:solidFill>
              </a:rPr>
              <a:t>ecg</a:t>
            </a:r>
            <a:r>
              <a:rPr lang="en-US" dirty="0">
                <a:solidFill>
                  <a:schemeClr val="bg2"/>
                </a:solidFill>
              </a:rPr>
              <a:t> 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7A89BC-F73B-4F4F-94AA-142DB18819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1945342"/>
            <a:ext cx="8791575" cy="1210235"/>
          </a:xfrm>
        </p:spPr>
        <p:txBody>
          <a:bodyPr/>
          <a:lstStyle/>
          <a:p>
            <a:r>
              <a:rPr lang="en-US" b="1" dirty="0"/>
              <a:t>An electrocardiogram (ECG) is a simple test that can be used to check your heart's rhythm and electrical activity.</a:t>
            </a:r>
          </a:p>
          <a:p>
            <a:endParaRPr lang="en-US" b="1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76A85D-17E6-4260-AD53-55094A09A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9083" y="2945559"/>
            <a:ext cx="6786282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548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0E087-E700-4CAD-A50E-C83756B04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66847"/>
          </a:xfrm>
        </p:spPr>
        <p:txBody>
          <a:bodyPr>
            <a:normAutofit/>
          </a:bodyPr>
          <a:lstStyle/>
          <a:p>
            <a:r>
              <a:rPr lang="en-US" sz="2800" dirty="0"/>
              <a:t>What are an </a:t>
            </a:r>
            <a:r>
              <a:rPr lang="en-US" sz="2800" dirty="0" err="1"/>
              <a:t>Ecg</a:t>
            </a:r>
            <a:r>
              <a:rPr lang="en-US" sz="2800" dirty="0"/>
              <a:t> morphological signal features?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9460A-39F2-4306-9301-B9D1F07A0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01906"/>
            <a:ext cx="9905999" cy="1999129"/>
          </a:xfrm>
        </p:spPr>
        <p:txBody>
          <a:bodyPr/>
          <a:lstStyle/>
          <a:p>
            <a:r>
              <a:rPr lang="en-US" sz="1600" dirty="0"/>
              <a:t>P wave : </a:t>
            </a:r>
            <a:r>
              <a:rPr lang="en-US" sz="1600" dirty="0">
                <a:solidFill>
                  <a:schemeClr val="bg2"/>
                </a:solidFill>
              </a:rPr>
              <a:t>The sinoatrial node (SA) is the pacemaker of the heart and produces the P wave. The P wave in an ECG complex indicates atrial depolarization.</a:t>
            </a:r>
          </a:p>
          <a:p>
            <a:r>
              <a:rPr lang="en-US" sz="1600" dirty="0"/>
              <a:t>QRS wave : </a:t>
            </a:r>
            <a:r>
              <a:rPr lang="en-US" sz="1600" dirty="0">
                <a:solidFill>
                  <a:schemeClr val="bg2"/>
                </a:solidFill>
              </a:rPr>
              <a:t>The QRS wave is produced by the atrioventricular node (AV).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2"/>
                </a:solidFill>
              </a:rPr>
              <a:t>The QRS is responsible for ventricular depolarization</a:t>
            </a:r>
          </a:p>
          <a:p>
            <a:r>
              <a:rPr lang="en-US" sz="1600" dirty="0"/>
              <a:t>T wave : </a:t>
            </a:r>
            <a:r>
              <a:rPr lang="en-US" sz="1600" dirty="0">
                <a:solidFill>
                  <a:schemeClr val="bg2"/>
                </a:solidFill>
              </a:rPr>
              <a:t>T wave is ventricular repolarization.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5755C5-E06C-4FD4-BDC9-4CB9DCDA6F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2937" y="3917576"/>
            <a:ext cx="4922947" cy="2501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259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24221-4E42-4573-9C46-A8E9EB9891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797578"/>
            <a:ext cx="8791575" cy="802622"/>
          </a:xfrm>
        </p:spPr>
        <p:txBody>
          <a:bodyPr>
            <a:normAutofit/>
          </a:bodyPr>
          <a:lstStyle/>
          <a:p>
            <a:r>
              <a:rPr lang="en-US" sz="4000" dirty="0"/>
              <a:t>How do we process </a:t>
            </a:r>
            <a:r>
              <a:rPr lang="en-US" sz="4000" dirty="0" err="1"/>
              <a:t>ecg</a:t>
            </a:r>
            <a:r>
              <a:rPr lang="en-US" sz="4000" dirty="0"/>
              <a:t> signals?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E6D0C1-9825-4DAD-A6BB-2B28E4095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6555" y="2169529"/>
            <a:ext cx="8451312" cy="355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678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73CF0-786C-4061-9ADE-321AF4AD24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4707" y="735105"/>
            <a:ext cx="8791575" cy="1483939"/>
          </a:xfrm>
        </p:spPr>
        <p:txBody>
          <a:bodyPr/>
          <a:lstStyle/>
          <a:p>
            <a:r>
              <a:rPr lang="en-US" dirty="0"/>
              <a:t>Preprocessing</a:t>
            </a:r>
            <a:br>
              <a:rPr lang="en-US" dirty="0"/>
            </a:br>
            <a:r>
              <a:rPr lang="en-US" sz="4000" dirty="0">
                <a:solidFill>
                  <a:schemeClr val="bg1"/>
                </a:solidFill>
              </a:rPr>
              <a:t>1. denoising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D9A63A-7108-43CC-A05E-88D4799AD4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2384611"/>
            <a:ext cx="8791575" cy="3263153"/>
          </a:xfrm>
        </p:spPr>
        <p:txBody>
          <a:bodyPr/>
          <a:lstStyle/>
          <a:p>
            <a:pPr marL="457200" indent="-457200">
              <a:buAutoNum type="alphaLcParenR"/>
            </a:pPr>
            <a:r>
              <a:rPr lang="en-US" dirty="0"/>
              <a:t>High frequencies</a:t>
            </a:r>
          </a:p>
          <a:p>
            <a:pPr marL="457200" indent="-457200">
              <a:buAutoNum type="alphaLcParenR"/>
            </a:pPr>
            <a:r>
              <a:rPr lang="en-US" dirty="0"/>
              <a:t>City electricity noise </a:t>
            </a:r>
          </a:p>
          <a:p>
            <a:pPr marL="457200" indent="-457200">
              <a:buAutoNum type="alphaLcParenR"/>
            </a:pPr>
            <a:r>
              <a:rPr lang="en-US" dirty="0"/>
              <a:t>…</a:t>
            </a:r>
          </a:p>
          <a:p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we Usually use frequency filters for this section</a:t>
            </a:r>
          </a:p>
        </p:txBody>
      </p:sp>
    </p:spTree>
    <p:extLst>
      <p:ext uri="{BB962C8B-B14F-4D97-AF65-F5344CB8AC3E}">
        <p14:creationId xmlns:p14="http://schemas.microsoft.com/office/powerpoint/2010/main" val="270071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862DE-EA1B-4106-933F-0643CDC2B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Preprocessing</a:t>
            </a:r>
            <a:br>
              <a:rPr lang="en-US" dirty="0"/>
            </a:br>
            <a:r>
              <a:rPr lang="en-US" sz="4000" dirty="0">
                <a:solidFill>
                  <a:schemeClr val="bg1"/>
                </a:solidFill>
              </a:rPr>
              <a:t>2. baseline wander removal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99827-18EA-4ED8-8004-4212AB617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3003175"/>
            <a:ext cx="9905999" cy="2788025"/>
          </a:xfrm>
        </p:spPr>
        <p:txBody>
          <a:bodyPr/>
          <a:lstStyle/>
          <a:p>
            <a:r>
              <a:rPr lang="en-US" dirty="0"/>
              <a:t>Base line wander :</a:t>
            </a:r>
          </a:p>
          <a:p>
            <a:pPr marL="0" indent="0">
              <a:buNone/>
            </a:pPr>
            <a:r>
              <a:rPr lang="en-US" dirty="0"/>
              <a:t>Baseline wander is </a:t>
            </a:r>
            <a:r>
              <a:rPr lang="en-US" b="1" dirty="0"/>
              <a:t>a low frequency artifact in the ECG that arises from breathing, electrically charged electrodes, or subject movement</a:t>
            </a:r>
            <a:r>
              <a:rPr lang="en-US" dirty="0"/>
              <a:t> and can hinder the detection of these ST changes because of the varying electrical isoline</a:t>
            </a:r>
          </a:p>
        </p:txBody>
      </p:sp>
    </p:spTree>
    <p:extLst>
      <p:ext uri="{BB962C8B-B14F-4D97-AF65-F5344CB8AC3E}">
        <p14:creationId xmlns:p14="http://schemas.microsoft.com/office/powerpoint/2010/main" val="3608693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6A450-2DDB-46A1-94C8-183BE73EF6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917109"/>
            <a:ext cx="8791575" cy="937092"/>
          </a:xfrm>
        </p:spPr>
        <p:txBody>
          <a:bodyPr/>
          <a:lstStyle/>
          <a:p>
            <a:r>
              <a:rPr lang="en-US" dirty="0"/>
              <a:t>Peak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B4D32F-5D95-464F-8813-C4DD73D76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2061881"/>
            <a:ext cx="8791575" cy="355898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One common way to do this:</a:t>
            </a:r>
          </a:p>
          <a:p>
            <a:r>
              <a:rPr lang="en-US" dirty="0">
                <a:solidFill>
                  <a:schemeClr val="bg1"/>
                </a:solidFill>
              </a:rPr>
              <a:t>Initially an appropriate choice of the wavelet coefficients is done for R peak detection. After the detection of R peak, five point differentiation is done on the reconstructed wave produced by suitable selection of coefficients for Q and S points. Then the appropriate coefficients are recognized for T and P wave peak detection. Once the peak is identified, onset and offset of these waves are captured. Therefore, all five peaks (P, Q, R, S and T) are detected using discrete wavelet transform method</a:t>
            </a:r>
          </a:p>
        </p:txBody>
      </p:sp>
    </p:spTree>
    <p:extLst>
      <p:ext uri="{BB962C8B-B14F-4D97-AF65-F5344CB8AC3E}">
        <p14:creationId xmlns:p14="http://schemas.microsoft.com/office/powerpoint/2010/main" val="2911613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488F1-2B09-46E2-BDDB-424D51804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83388"/>
          </a:xfrm>
        </p:spPr>
        <p:txBody>
          <a:bodyPr/>
          <a:lstStyle/>
          <a:p>
            <a:r>
              <a:rPr lang="en-US" dirty="0"/>
              <a:t>Feature detection and feature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5E516-CA4A-40FE-A887-D30FC4EA5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79157"/>
            <a:ext cx="9905999" cy="107641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We extract statistical, morphological and frequency features for our network and select proper features which gave us best results from them.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9EF61F-7B8E-4B06-96E3-806272120076}"/>
              </a:ext>
            </a:extLst>
          </p:cNvPr>
          <p:cNvSpPr txBox="1"/>
          <p:nvPr/>
        </p:nvSpPr>
        <p:spPr>
          <a:xfrm>
            <a:off x="1210235" y="3343835"/>
            <a:ext cx="94577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NORMALIZATION AND NETWORK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880B81-FB6C-4121-9BF5-7F37EBD7A7B9}"/>
              </a:ext>
            </a:extLst>
          </p:cNvPr>
          <p:cNvSpPr txBox="1"/>
          <p:nvPr/>
        </p:nvSpPr>
        <p:spPr>
          <a:xfrm>
            <a:off x="1299882" y="4329952"/>
            <a:ext cx="853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We build our network based on normalized features and classify our data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28435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F6E67-1F3E-4DBC-B6E6-8806362A8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20635"/>
          </a:xfrm>
        </p:spPr>
        <p:txBody>
          <a:bodyPr/>
          <a:lstStyle/>
          <a:p>
            <a:r>
              <a:rPr lang="en-US" dirty="0"/>
              <a:t>How can we use </a:t>
            </a:r>
            <a:r>
              <a:rPr lang="en-US" dirty="0" err="1"/>
              <a:t>ecg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C9033-8421-4B8D-9F58-8A0AC3C251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10216"/>
            <a:ext cx="10019647" cy="16187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The existing studies on ECGs have proved that </a:t>
            </a:r>
            <a:r>
              <a:rPr lang="en-US" b="1" dirty="0">
                <a:solidFill>
                  <a:schemeClr val="bg1"/>
                </a:solidFill>
              </a:rPr>
              <a:t>the ECGs are quite unique by nature among different individuals, </a:t>
            </a:r>
            <a:r>
              <a:rPr lang="en-US" dirty="0">
                <a:solidFill>
                  <a:schemeClr val="bg1"/>
                </a:solidFill>
              </a:rPr>
              <a:t>so we can use it to identify people.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53DCB6-72D6-4ABC-9ABB-E053817BF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8279" y="3114579"/>
            <a:ext cx="5895441" cy="3345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8381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496</TotalTime>
  <Words>406</Words>
  <Application>Microsoft Office PowerPoint</Application>
  <PresentationFormat>Widescreen</PresentationFormat>
  <Paragraphs>37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Tw Cen MT</vt:lpstr>
      <vt:lpstr>Circuit</vt:lpstr>
      <vt:lpstr>Introduction to ECG signal processing </vt:lpstr>
      <vt:lpstr>What is ecg ?</vt:lpstr>
      <vt:lpstr>What are an Ecg morphological signal features?</vt:lpstr>
      <vt:lpstr>How do we process ecg signals?</vt:lpstr>
      <vt:lpstr>Preprocessing 1. denoising</vt:lpstr>
      <vt:lpstr>Preprocessing 2. baseline wander removal</vt:lpstr>
      <vt:lpstr>Peak detection</vt:lpstr>
      <vt:lpstr>Feature detection and feature selection</vt:lpstr>
      <vt:lpstr>How can we use ecg?</vt:lpstr>
      <vt:lpstr>Related papers and researches</vt:lpstr>
      <vt:lpstr>Thank for your attention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ECG signals</dc:title>
  <dc:creator>Asus</dc:creator>
  <cp:lastModifiedBy>Asus</cp:lastModifiedBy>
  <cp:revision>17</cp:revision>
  <dcterms:created xsi:type="dcterms:W3CDTF">2022-08-29T08:02:33Z</dcterms:created>
  <dcterms:modified xsi:type="dcterms:W3CDTF">2022-08-30T21:01:46Z</dcterms:modified>
</cp:coreProperties>
</file>