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Vazirmatn"/>
      <p:regular r:id="rId22"/>
      <p:bold r:id="rId23"/>
    </p:embeddedFont>
    <p:embeddedFont>
      <p:font typeface="Vazirmatn ExtraBold"/>
      <p:bold r:id="rId24"/>
    </p:embeddedFont>
    <p:embeddedFont>
      <p:font typeface="Vazirmatn Medium"/>
      <p:regular r:id="rId25"/>
      <p:bold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Vazirmatn-regular.fntdata"/><Relationship Id="rId21" Type="http://schemas.openxmlformats.org/officeDocument/2006/relationships/font" Target="fonts/Roboto-boldItalic.fntdata"/><Relationship Id="rId24" Type="http://schemas.openxmlformats.org/officeDocument/2006/relationships/font" Target="fonts/VazirmatnExtraBold-bold.fntdata"/><Relationship Id="rId23" Type="http://schemas.openxmlformats.org/officeDocument/2006/relationships/font" Target="fonts/Vazirmatn-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VazirmatnMedium-bold.fntdata"/><Relationship Id="rId25" Type="http://schemas.openxmlformats.org/officeDocument/2006/relationships/font" Target="fonts/VazirmatnMedium-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2bac1ef9b8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2bac1ef9b8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2bac1ef9b8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2bac1ef9b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e982ed658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e982ed658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a9a394c6f2_0_1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a9a394c6f2_0_1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2bac1ef9b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2bac1ef9b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2bac1ef9b8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2bac1ef9b8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2bac1ef9b8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2bac1ef9b8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a9b3fbd130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a9b3fbd130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e982ed658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e982ed658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a9a394c6f2_0_1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a9a394c6f2_0_1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2bac1ef9b8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2bac1ef9b8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image" Target="../media/image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955988"/>
            <a:ext cx="8222100" cy="933600"/>
          </a:xfrm>
          <a:prstGeom prst="rect">
            <a:avLst/>
          </a:prstGeom>
        </p:spPr>
        <p:txBody>
          <a:bodyPr anchorCtr="0" anchor="b" bIns="91425" lIns="91425" spcFirstLastPara="1" rIns="91425" wrap="square" tIns="91425">
            <a:normAutofit/>
          </a:bodyPr>
          <a:lstStyle/>
          <a:p>
            <a:pPr indent="0" lvl="0" marL="0" rtl="1" algn="ctr">
              <a:spcBef>
                <a:spcPts val="0"/>
              </a:spcBef>
              <a:spcAft>
                <a:spcPts val="0"/>
              </a:spcAft>
              <a:buSzPts val="990"/>
              <a:buNone/>
            </a:pPr>
            <a:r>
              <a:rPr lang="en" sz="4120">
                <a:latin typeface="Vazirmatn ExtraBold"/>
                <a:ea typeface="Vazirmatn ExtraBold"/>
                <a:cs typeface="Vazirmatn ExtraBold"/>
                <a:sym typeface="Vazirmatn ExtraBold"/>
              </a:rPr>
              <a:t>معرفی پروتکل Ethernet</a:t>
            </a:r>
            <a:endParaRPr sz="4120">
              <a:latin typeface="Vazirmatn ExtraBold"/>
              <a:ea typeface="Vazirmatn ExtraBold"/>
              <a:cs typeface="Vazirmatn ExtraBold"/>
              <a:sym typeface="Vazirmatn ExtraBold"/>
            </a:endParaRPr>
          </a:p>
        </p:txBody>
      </p:sp>
      <p:sp>
        <p:nvSpPr>
          <p:cNvPr id="68" name="Google Shape;68;p13"/>
          <p:cNvSpPr txBox="1"/>
          <p:nvPr>
            <p:ph idx="1" type="subTitle"/>
          </p:nvPr>
        </p:nvSpPr>
        <p:spPr>
          <a:xfrm>
            <a:off x="390525" y="3087125"/>
            <a:ext cx="8222100" cy="1924200"/>
          </a:xfrm>
          <a:prstGeom prst="rect">
            <a:avLst/>
          </a:prstGeom>
          <a:effectLst>
            <a:reflection blurRad="0" dir="5400000" dist="38100" endA="0" fadeDir="5400012" kx="0" rotWithShape="0" algn="bl" stPos="0" sy="-100000" ky="0"/>
          </a:effectLst>
        </p:spPr>
        <p:txBody>
          <a:bodyPr anchorCtr="0" anchor="t" bIns="91425" lIns="91425" spcFirstLastPara="1" rIns="91425" wrap="square" tIns="91425">
            <a:normAutofit/>
          </a:bodyPr>
          <a:lstStyle/>
          <a:p>
            <a:pPr indent="0" lvl="0" marL="0" rtl="1" algn="ctr">
              <a:lnSpc>
                <a:spcPct val="80000"/>
              </a:lnSpc>
              <a:spcBef>
                <a:spcPts val="0"/>
              </a:spcBef>
              <a:spcAft>
                <a:spcPts val="0"/>
              </a:spcAft>
              <a:buSzPts val="935"/>
              <a:buNone/>
            </a:pPr>
            <a:r>
              <a:rPr lang="en" sz="2130">
                <a:latin typeface="Vazirmatn Medium"/>
                <a:ea typeface="Vazirmatn Medium"/>
                <a:cs typeface="Vazirmatn Medium"/>
                <a:sym typeface="Vazirmatn Medium"/>
              </a:rPr>
              <a:t>سید علی طیب</a:t>
            </a:r>
            <a:endParaRPr sz="2130">
              <a:latin typeface="Vazirmatn Medium"/>
              <a:ea typeface="Vazirmatn Medium"/>
              <a:cs typeface="Vazirmatn Medium"/>
              <a:sym typeface="Vazirmatn Medium"/>
            </a:endParaRPr>
          </a:p>
          <a:p>
            <a:pPr indent="0" lvl="0" marL="0" rtl="1" algn="ctr">
              <a:lnSpc>
                <a:spcPct val="80000"/>
              </a:lnSpc>
              <a:spcBef>
                <a:spcPts val="0"/>
              </a:spcBef>
              <a:spcAft>
                <a:spcPts val="0"/>
              </a:spcAft>
              <a:buSzPts val="935"/>
              <a:buNone/>
            </a:pPr>
            <a:r>
              <a:t/>
            </a:r>
            <a:endParaRPr sz="1430">
              <a:latin typeface="Vazirmatn Medium"/>
              <a:ea typeface="Vazirmatn Medium"/>
              <a:cs typeface="Vazirmatn Medium"/>
              <a:sym typeface="Vazirmatn Medium"/>
            </a:endParaRPr>
          </a:p>
          <a:p>
            <a:pPr indent="0" lvl="0" marL="0" rtl="1" algn="ctr">
              <a:lnSpc>
                <a:spcPct val="80000"/>
              </a:lnSpc>
              <a:spcBef>
                <a:spcPts val="0"/>
              </a:spcBef>
              <a:spcAft>
                <a:spcPts val="0"/>
              </a:spcAft>
              <a:buSzPts val="935"/>
              <a:buNone/>
            </a:pPr>
            <a:r>
              <a:t/>
            </a:r>
            <a:endParaRPr sz="1430">
              <a:latin typeface="Vazirmatn Medium"/>
              <a:ea typeface="Vazirmatn Medium"/>
              <a:cs typeface="Vazirmatn Medium"/>
              <a:sym typeface="Vazirmatn Medium"/>
            </a:endParaRPr>
          </a:p>
          <a:p>
            <a:pPr indent="0" lvl="0" marL="0" rtl="1" algn="ctr">
              <a:lnSpc>
                <a:spcPct val="80000"/>
              </a:lnSpc>
              <a:spcBef>
                <a:spcPts val="0"/>
              </a:spcBef>
              <a:spcAft>
                <a:spcPts val="0"/>
              </a:spcAft>
              <a:buSzPts val="935"/>
              <a:buNone/>
            </a:pPr>
            <a:r>
              <a:rPr lang="en" sz="1200">
                <a:latin typeface="Vazirmatn"/>
                <a:ea typeface="Vazirmatn"/>
                <a:cs typeface="Vazirmatn"/>
                <a:sym typeface="Vazirmatn"/>
              </a:rPr>
              <a:t>استاد:</a:t>
            </a:r>
            <a:endParaRPr sz="1200">
              <a:latin typeface="Vazirmatn"/>
              <a:ea typeface="Vazirmatn"/>
              <a:cs typeface="Vazirmatn"/>
              <a:sym typeface="Vazirmatn"/>
            </a:endParaRPr>
          </a:p>
          <a:p>
            <a:pPr indent="0" lvl="0" marL="0" rtl="1" algn="ctr">
              <a:lnSpc>
                <a:spcPct val="80000"/>
              </a:lnSpc>
              <a:spcBef>
                <a:spcPts val="0"/>
              </a:spcBef>
              <a:spcAft>
                <a:spcPts val="0"/>
              </a:spcAft>
              <a:buSzPts val="935"/>
              <a:buNone/>
            </a:pPr>
            <a:r>
              <a:rPr lang="en" sz="1904">
                <a:latin typeface="Vazirmatn"/>
                <a:ea typeface="Vazirmatn"/>
                <a:cs typeface="Vazirmatn"/>
                <a:sym typeface="Vazirmatn"/>
              </a:rPr>
              <a:t>امین فصحتی</a:t>
            </a:r>
            <a:endParaRPr sz="1090">
              <a:latin typeface="Vazirmatn"/>
              <a:ea typeface="Vazirmatn"/>
              <a:cs typeface="Vazirmatn"/>
              <a:sym typeface="Vazirmatn"/>
            </a:endParaRPr>
          </a:p>
          <a:p>
            <a:pPr indent="0" lvl="0" marL="0" rtl="1" algn="ctr">
              <a:lnSpc>
                <a:spcPct val="95000"/>
              </a:lnSpc>
              <a:spcBef>
                <a:spcPts val="0"/>
              </a:spcBef>
              <a:spcAft>
                <a:spcPts val="0"/>
              </a:spcAft>
              <a:buSzPts val="935"/>
              <a:buNone/>
            </a:pPr>
            <a:r>
              <a:t/>
            </a:r>
            <a:endParaRPr sz="750">
              <a:latin typeface="Vazirmatn"/>
              <a:ea typeface="Vazirmatn"/>
              <a:cs typeface="Vazirmatn"/>
              <a:sym typeface="Vazirmatn"/>
            </a:endParaRPr>
          </a:p>
          <a:p>
            <a:pPr indent="0" lvl="0" marL="0" rtl="1" algn="ctr">
              <a:lnSpc>
                <a:spcPct val="95000"/>
              </a:lnSpc>
              <a:spcBef>
                <a:spcPts val="0"/>
              </a:spcBef>
              <a:spcAft>
                <a:spcPts val="0"/>
              </a:spcAft>
              <a:buSzPts val="935"/>
              <a:buNone/>
            </a:pPr>
            <a:r>
              <a:t/>
            </a:r>
            <a:endParaRPr sz="750">
              <a:latin typeface="Vazirmatn"/>
              <a:ea typeface="Vazirmatn"/>
              <a:cs typeface="Vazirmatn"/>
              <a:sym typeface="Vazirmatn"/>
            </a:endParaRPr>
          </a:p>
          <a:p>
            <a:pPr indent="0" lvl="0" marL="0" rtl="1" algn="ctr">
              <a:lnSpc>
                <a:spcPct val="95000"/>
              </a:lnSpc>
              <a:spcBef>
                <a:spcPts val="0"/>
              </a:spcBef>
              <a:spcAft>
                <a:spcPts val="0"/>
              </a:spcAft>
              <a:buSzPts val="935"/>
              <a:buNone/>
            </a:pPr>
            <a:r>
              <a:rPr lang="en" sz="1200">
                <a:latin typeface="Vazirmatn"/>
                <a:ea typeface="Vazirmatn"/>
                <a:cs typeface="Vazirmatn"/>
                <a:sym typeface="Vazirmatn"/>
              </a:rPr>
              <a:t>پاییز ۱۴۰۳</a:t>
            </a:r>
            <a:endParaRPr sz="1200">
              <a:latin typeface="Vazirmatn Medium"/>
              <a:ea typeface="Vazirmatn Medium"/>
              <a:cs typeface="Vazirmatn Medium"/>
              <a:sym typeface="Vazirmatn Medium"/>
            </a:endParaRPr>
          </a:p>
        </p:txBody>
      </p:sp>
      <p:pic>
        <p:nvPicPr>
          <p:cNvPr id="69" name="Google Shape;69;p13"/>
          <p:cNvPicPr preferRelativeResize="0"/>
          <p:nvPr/>
        </p:nvPicPr>
        <p:blipFill>
          <a:blip r:embed="rId3">
            <a:alphaModFix/>
          </a:blip>
          <a:stretch>
            <a:fillRect/>
          </a:stretch>
        </p:blipFill>
        <p:spPr>
          <a:xfrm>
            <a:off x="3845032" y="733550"/>
            <a:ext cx="1313086" cy="1315551"/>
          </a:xfrm>
          <a:prstGeom prst="rect">
            <a:avLst/>
          </a:prstGeom>
          <a:noFill/>
          <a:ln>
            <a:noFill/>
          </a:ln>
        </p:spPr>
      </p:pic>
      <p:sp>
        <p:nvSpPr>
          <p:cNvPr id="70" name="Google Shape;70;p13"/>
          <p:cNvSpPr txBox="1"/>
          <p:nvPr>
            <p:ph idx="1" type="subTitle"/>
          </p:nvPr>
        </p:nvSpPr>
        <p:spPr>
          <a:xfrm>
            <a:off x="3168225" y="166650"/>
            <a:ext cx="2666700" cy="371400"/>
          </a:xfrm>
          <a:prstGeom prst="rect">
            <a:avLst/>
          </a:prstGeom>
        </p:spPr>
        <p:txBody>
          <a:bodyPr anchorCtr="0" anchor="t" bIns="91425" lIns="91425" spcFirstLastPara="1" rIns="91425" wrap="square" tIns="91425">
            <a:noAutofit/>
          </a:bodyPr>
          <a:lstStyle/>
          <a:p>
            <a:pPr indent="0" lvl="0" marL="0" rtl="1" algn="ctr">
              <a:lnSpc>
                <a:spcPct val="115000"/>
              </a:lnSpc>
              <a:spcBef>
                <a:spcPts val="0"/>
              </a:spcBef>
              <a:spcAft>
                <a:spcPts val="0"/>
              </a:spcAft>
              <a:buNone/>
            </a:pPr>
            <a:r>
              <a:rPr lang="en" sz="1300">
                <a:latin typeface="Vazirmatn"/>
                <a:ea typeface="Vazirmatn"/>
                <a:cs typeface="Vazirmatn"/>
                <a:sym typeface="Vazirmatn"/>
              </a:rPr>
              <a:t>بسم الله الرحمن الرحیم</a:t>
            </a:r>
            <a:endParaRPr sz="1300">
              <a:latin typeface="Vazirmatn"/>
              <a:ea typeface="Vazirmatn"/>
              <a:cs typeface="Vazirmatn"/>
              <a:sym typeface="Vazirmat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1" algn="r">
              <a:spcBef>
                <a:spcPts val="0"/>
              </a:spcBef>
              <a:spcAft>
                <a:spcPts val="0"/>
              </a:spcAft>
              <a:buNone/>
            </a:pPr>
            <a:r>
              <a:rPr b="1" lang="en" sz="1900">
                <a:latin typeface="Vazirmatn"/>
                <a:ea typeface="Vazirmatn"/>
                <a:cs typeface="Vazirmatn"/>
                <a:sym typeface="Vazirmatn"/>
              </a:rPr>
              <a:t>تشخیص خطا </a:t>
            </a:r>
            <a:r>
              <a:rPr b="1" lang="en" sz="1900">
                <a:latin typeface="Vazirmatn"/>
                <a:ea typeface="Vazirmatn"/>
                <a:cs typeface="Vazirmatn"/>
                <a:sym typeface="Vazirmatn"/>
              </a:rPr>
              <a:t>در Ethernet</a:t>
            </a:r>
            <a:endParaRPr b="1" sz="1900">
              <a:latin typeface="Vazirmatn"/>
              <a:ea typeface="Vazirmatn"/>
              <a:cs typeface="Vazirmatn"/>
              <a:sym typeface="Vazirmatn"/>
            </a:endParaRPr>
          </a:p>
        </p:txBody>
      </p:sp>
      <p:sp>
        <p:nvSpPr>
          <p:cNvPr id="138" name="Google Shape;138;p2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39" name="Google Shape;139;p22"/>
          <p:cNvSpPr txBox="1"/>
          <p:nvPr/>
        </p:nvSpPr>
        <p:spPr>
          <a:xfrm>
            <a:off x="5090950" y="1614375"/>
            <a:ext cx="3713700" cy="3401400"/>
          </a:xfrm>
          <a:prstGeom prst="rect">
            <a:avLst/>
          </a:prstGeom>
          <a:noFill/>
          <a:ln>
            <a:noFill/>
          </a:ln>
        </p:spPr>
        <p:txBody>
          <a:bodyPr anchorCtr="0" anchor="t" bIns="91425" lIns="91425" spcFirstLastPara="1" rIns="91425" wrap="square" tIns="91425">
            <a:noAutofit/>
          </a:bodyPr>
          <a:lstStyle/>
          <a:p>
            <a:pPr indent="0" lvl="0" marL="0" rtl="1" algn="just">
              <a:lnSpc>
                <a:spcPct val="115000"/>
              </a:lnSpc>
              <a:spcBef>
                <a:spcPts val="0"/>
              </a:spcBef>
              <a:spcAft>
                <a:spcPts val="0"/>
              </a:spcAft>
              <a:buNone/>
            </a:pPr>
            <a:r>
              <a:rPr lang="en" sz="1500">
                <a:latin typeface="Vazirmatn Medium"/>
                <a:ea typeface="Vazirmatn Medium"/>
                <a:cs typeface="Vazirmatn Medium"/>
                <a:sym typeface="Vazirmatn Medium"/>
              </a:rPr>
              <a:t>مواردی تشخیص خطا در Ethernet:</a:t>
            </a:r>
            <a:endParaRPr sz="1500">
              <a:latin typeface="Vazirmatn Medium"/>
              <a:ea typeface="Vazirmatn Medium"/>
              <a:cs typeface="Vazirmatn Medium"/>
              <a:sym typeface="Vazirmatn Medium"/>
            </a:endParaRPr>
          </a:p>
          <a:p>
            <a:pPr indent="-323850" lvl="0" marL="457200" rtl="1" algn="just">
              <a:lnSpc>
                <a:spcPct val="115000"/>
              </a:lnSpc>
              <a:spcBef>
                <a:spcPts val="0"/>
              </a:spcBef>
              <a:spcAft>
                <a:spcPts val="0"/>
              </a:spcAft>
              <a:buSzPts val="1500"/>
              <a:buFont typeface="Vazirmatn Medium"/>
              <a:buChar char="●"/>
            </a:pPr>
            <a:r>
              <a:rPr lang="en" sz="1500">
                <a:latin typeface="Vazirmatn Medium"/>
                <a:ea typeface="Vazirmatn Medium"/>
                <a:cs typeface="Vazirmatn Medium"/>
                <a:sym typeface="Vazirmatn Medium"/>
              </a:rPr>
              <a:t>کشف سطح سیگنال غیرمجاز</a:t>
            </a:r>
            <a:endParaRPr sz="1500">
              <a:latin typeface="Vazirmatn Medium"/>
              <a:ea typeface="Vazirmatn Medium"/>
              <a:cs typeface="Vazirmatn Medium"/>
              <a:sym typeface="Vazirmatn Medium"/>
            </a:endParaRPr>
          </a:p>
          <a:p>
            <a:pPr indent="-323850" lvl="0" marL="457200" rtl="1" algn="just">
              <a:lnSpc>
                <a:spcPct val="115000"/>
              </a:lnSpc>
              <a:spcBef>
                <a:spcPts val="0"/>
              </a:spcBef>
              <a:spcAft>
                <a:spcPts val="0"/>
              </a:spcAft>
              <a:buSzPts val="1500"/>
              <a:buFont typeface="Vazirmatn Medium"/>
              <a:buChar char="●"/>
            </a:pPr>
            <a:r>
              <a:rPr lang="en" sz="1500">
                <a:latin typeface="Vazirmatn Medium"/>
                <a:ea typeface="Vazirmatn Medium"/>
                <a:cs typeface="Vazirmatn Medium"/>
                <a:sym typeface="Vazirmatn Medium"/>
              </a:rPr>
              <a:t>کشف از دست رفتن سیگنال</a:t>
            </a:r>
            <a:endParaRPr sz="1500">
              <a:latin typeface="Vazirmatn Medium"/>
              <a:ea typeface="Vazirmatn Medium"/>
              <a:cs typeface="Vazirmatn Medium"/>
              <a:sym typeface="Vazirmatn Medium"/>
            </a:endParaRPr>
          </a:p>
          <a:p>
            <a:pPr indent="-323850" lvl="0" marL="457200" rtl="1" algn="just">
              <a:lnSpc>
                <a:spcPct val="115000"/>
              </a:lnSpc>
              <a:spcBef>
                <a:spcPts val="0"/>
              </a:spcBef>
              <a:spcAft>
                <a:spcPts val="0"/>
              </a:spcAft>
              <a:buSzPts val="1500"/>
              <a:buFont typeface="Vazirmatn Medium"/>
              <a:buChar char="●"/>
            </a:pPr>
            <a:r>
              <a:rPr lang="en" sz="1500">
                <a:latin typeface="Vazirmatn Medium"/>
                <a:ea typeface="Vazirmatn Medium"/>
                <a:cs typeface="Vazirmatn Medium"/>
                <a:sym typeface="Vazirmatn Medium"/>
              </a:rPr>
              <a:t>وجود Frame Check Sequence </a:t>
            </a:r>
            <a:endParaRPr sz="1500">
              <a:latin typeface="Vazirmatn Medium"/>
              <a:ea typeface="Vazirmatn Medium"/>
              <a:cs typeface="Vazirmatn Medium"/>
              <a:sym typeface="Vazirmatn Medium"/>
            </a:endParaRPr>
          </a:p>
          <a:p>
            <a:pPr indent="0" lvl="0" marL="0" rtl="1" algn="just">
              <a:lnSpc>
                <a:spcPct val="115000"/>
              </a:lnSpc>
              <a:spcBef>
                <a:spcPts val="0"/>
              </a:spcBef>
              <a:spcAft>
                <a:spcPts val="0"/>
              </a:spcAft>
              <a:buNone/>
            </a:pPr>
            <a:r>
              <a:t/>
            </a:r>
            <a:endParaRPr sz="1500">
              <a:latin typeface="Vazirmatn Medium"/>
              <a:ea typeface="Vazirmatn Medium"/>
              <a:cs typeface="Vazirmatn Medium"/>
              <a:sym typeface="Vazirmatn Medium"/>
            </a:endParaRPr>
          </a:p>
          <a:p>
            <a:pPr indent="0" lvl="0" marL="0" rtl="1" algn="just">
              <a:lnSpc>
                <a:spcPct val="115000"/>
              </a:lnSpc>
              <a:spcBef>
                <a:spcPts val="0"/>
              </a:spcBef>
              <a:spcAft>
                <a:spcPts val="0"/>
              </a:spcAft>
              <a:buNone/>
            </a:pPr>
            <a:r>
              <a:rPr lang="en" sz="1500">
                <a:latin typeface="Vazirmatn Medium"/>
                <a:ea typeface="Vazirmatn Medium"/>
                <a:cs typeface="Vazirmatn Medium"/>
                <a:sym typeface="Vazirmatn Medium"/>
              </a:rPr>
              <a:t>لازم به ذکر است که Ethernet صرفا مجهز به سیستم تشخیص خطا است و کاری برای تصحیح خطا نمی‌تواند انجام دهد.</a:t>
            </a:r>
            <a:endParaRPr sz="1500">
              <a:latin typeface="Vazirmatn Medium"/>
              <a:ea typeface="Vazirmatn Medium"/>
              <a:cs typeface="Vazirmatn Medium"/>
              <a:sym typeface="Vazirmatn Medium"/>
            </a:endParaRPr>
          </a:p>
        </p:txBody>
      </p:sp>
      <p:pic>
        <p:nvPicPr>
          <p:cNvPr id="140" name="Google Shape;140;p22"/>
          <p:cNvPicPr preferRelativeResize="0"/>
          <p:nvPr/>
        </p:nvPicPr>
        <p:blipFill>
          <a:blip r:embed="rId3">
            <a:alphaModFix/>
          </a:blip>
          <a:stretch>
            <a:fillRect/>
          </a:stretch>
        </p:blipFill>
        <p:spPr>
          <a:xfrm>
            <a:off x="197450" y="1327100"/>
            <a:ext cx="4475250" cy="2989238"/>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1" algn="r">
              <a:spcBef>
                <a:spcPts val="0"/>
              </a:spcBef>
              <a:spcAft>
                <a:spcPts val="0"/>
              </a:spcAft>
              <a:buNone/>
            </a:pPr>
            <a:r>
              <a:rPr b="1" lang="en" sz="1900">
                <a:latin typeface="Vazirmatn"/>
                <a:ea typeface="Vazirmatn"/>
                <a:cs typeface="Vazirmatn"/>
                <a:sym typeface="Vazirmatn"/>
              </a:rPr>
              <a:t>فرمت فریم‌ها در Ethernet</a:t>
            </a:r>
            <a:endParaRPr b="1" sz="1900">
              <a:latin typeface="Vazirmatn"/>
              <a:ea typeface="Vazirmatn"/>
              <a:cs typeface="Vazirmatn"/>
              <a:sym typeface="Vazirmatn"/>
            </a:endParaRPr>
          </a:p>
        </p:txBody>
      </p:sp>
      <p:sp>
        <p:nvSpPr>
          <p:cNvPr id="146" name="Google Shape;146;p2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47" name="Google Shape;147;p23"/>
          <p:cNvPicPr preferRelativeResize="0"/>
          <p:nvPr/>
        </p:nvPicPr>
        <p:blipFill rotWithShape="1">
          <a:blip r:embed="rId3">
            <a:alphaModFix/>
          </a:blip>
          <a:srcRect b="0" l="0" r="0" t="24437"/>
          <a:stretch/>
        </p:blipFill>
        <p:spPr>
          <a:xfrm>
            <a:off x="444075" y="1476588"/>
            <a:ext cx="8255849" cy="21903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153" name="Google Shape;153;p24"/>
          <p:cNvSpPr txBox="1"/>
          <p:nvPr>
            <p:ph type="title"/>
          </p:nvPr>
        </p:nvSpPr>
        <p:spPr>
          <a:xfrm>
            <a:off x="1704900" y="1665250"/>
            <a:ext cx="5734200" cy="1479900"/>
          </a:xfrm>
          <a:prstGeom prst="rect">
            <a:avLst/>
          </a:prstGeom>
        </p:spPr>
        <p:txBody>
          <a:bodyPr anchorCtr="0" anchor="ctr" bIns="91425" lIns="91425" spcFirstLastPara="1" rIns="91425" wrap="square" tIns="91425">
            <a:noAutofit/>
          </a:bodyPr>
          <a:lstStyle/>
          <a:p>
            <a:pPr indent="0" lvl="0" marL="0" rtl="1" algn="ctr">
              <a:spcBef>
                <a:spcPts val="0"/>
              </a:spcBef>
              <a:spcAft>
                <a:spcPts val="0"/>
              </a:spcAft>
              <a:buNone/>
            </a:pPr>
            <a:r>
              <a:rPr b="1" lang="en" sz="4000">
                <a:latin typeface="Vazirmatn"/>
                <a:ea typeface="Vazirmatn"/>
                <a:cs typeface="Vazirmatn"/>
                <a:sym typeface="Vazirmatn"/>
              </a:rPr>
              <a:t>پایان</a:t>
            </a:r>
            <a:endParaRPr b="1" sz="4000">
              <a:latin typeface="Vazirmatn"/>
              <a:ea typeface="Vazirmatn"/>
              <a:cs typeface="Vazirmatn"/>
              <a:sym typeface="Vazirmat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4"/>
          <p:cNvSpPr txBox="1"/>
          <p:nvPr/>
        </p:nvSpPr>
        <p:spPr>
          <a:xfrm>
            <a:off x="4780050" y="1742025"/>
            <a:ext cx="4144800" cy="3401400"/>
          </a:xfrm>
          <a:prstGeom prst="rect">
            <a:avLst/>
          </a:prstGeom>
          <a:noFill/>
          <a:ln>
            <a:noFill/>
          </a:ln>
        </p:spPr>
        <p:txBody>
          <a:bodyPr anchorCtr="0" anchor="t" bIns="91425" lIns="91425" spcFirstLastPara="1" rIns="91425" wrap="square" tIns="91425">
            <a:noAutofit/>
          </a:bodyPr>
          <a:lstStyle/>
          <a:p>
            <a:pPr indent="0" lvl="0" marL="0" rtl="1" algn="just">
              <a:lnSpc>
                <a:spcPct val="115000"/>
              </a:lnSpc>
              <a:spcBef>
                <a:spcPts val="0"/>
              </a:spcBef>
              <a:spcAft>
                <a:spcPts val="0"/>
              </a:spcAft>
              <a:buNone/>
            </a:pPr>
            <a:r>
              <a:rPr lang="en" sz="1500">
                <a:latin typeface="Vazirmatn Medium"/>
                <a:ea typeface="Vazirmatn Medium"/>
                <a:cs typeface="Vazirmatn Medium"/>
                <a:sym typeface="Vazirmatn Medium"/>
              </a:rPr>
              <a:t>این پروتکل در دهه ۱۹۷۰ توسط شرکت زیراکس (Xerox) و با همکاری باب متکالف (Bob Metcalfe) توسعه یافت و به‌تدریج به استانداردی جهانی تبدیل شد.</a:t>
            </a:r>
            <a:endParaRPr sz="1500">
              <a:latin typeface="Vazirmatn Medium"/>
              <a:ea typeface="Vazirmatn Medium"/>
              <a:cs typeface="Vazirmatn Medium"/>
              <a:sym typeface="Vazirmatn Medium"/>
            </a:endParaRPr>
          </a:p>
          <a:p>
            <a:pPr indent="0" lvl="0" marL="0" rtl="1" algn="just">
              <a:lnSpc>
                <a:spcPct val="115000"/>
              </a:lnSpc>
              <a:spcBef>
                <a:spcPts val="0"/>
              </a:spcBef>
              <a:spcAft>
                <a:spcPts val="0"/>
              </a:spcAft>
              <a:buNone/>
            </a:pPr>
            <a:r>
              <a:rPr lang="en" sz="1500">
                <a:latin typeface="Vazirmatn Medium"/>
                <a:ea typeface="Vazirmatn Medium"/>
                <a:cs typeface="Vazirmatn Medium"/>
                <a:sym typeface="Vazirmatn Medium"/>
              </a:rPr>
              <a:t>اترنت یک روش بسته‌محور و غیرمتمرکز برای تبادل پیام است و از رقبای قبلی خود ساده‌تر و ارزان‌تر است.</a:t>
            </a:r>
            <a:endParaRPr sz="1500">
              <a:latin typeface="Vazirmatn Medium"/>
              <a:ea typeface="Vazirmatn Medium"/>
              <a:cs typeface="Vazirmatn Medium"/>
              <a:sym typeface="Vazirmatn Medium"/>
            </a:endParaRPr>
          </a:p>
          <a:p>
            <a:pPr indent="0" lvl="0" marL="0" rtl="1" algn="just">
              <a:lnSpc>
                <a:spcPct val="115000"/>
              </a:lnSpc>
              <a:spcBef>
                <a:spcPts val="0"/>
              </a:spcBef>
              <a:spcAft>
                <a:spcPts val="0"/>
              </a:spcAft>
              <a:buNone/>
            </a:pPr>
            <a:r>
              <a:t/>
            </a:r>
            <a:endParaRPr sz="1500">
              <a:latin typeface="Vazirmatn Medium"/>
              <a:ea typeface="Vazirmatn Medium"/>
              <a:cs typeface="Vazirmatn Medium"/>
              <a:sym typeface="Vazirmatn Medium"/>
            </a:endParaRPr>
          </a:p>
          <a:p>
            <a:pPr indent="0" lvl="0" marL="0" rtl="1" algn="just">
              <a:lnSpc>
                <a:spcPct val="115000"/>
              </a:lnSpc>
              <a:spcBef>
                <a:spcPts val="0"/>
              </a:spcBef>
              <a:spcAft>
                <a:spcPts val="0"/>
              </a:spcAft>
              <a:buNone/>
            </a:pPr>
            <a:r>
              <a:t/>
            </a:r>
            <a:endParaRPr sz="1500">
              <a:latin typeface="Vazirmatn Medium"/>
              <a:ea typeface="Vazirmatn Medium"/>
              <a:cs typeface="Vazirmatn Medium"/>
              <a:sym typeface="Vazirmatn Medium"/>
            </a:endParaRPr>
          </a:p>
        </p:txBody>
      </p:sp>
      <p:sp>
        <p:nvSpPr>
          <p:cNvPr id="76" name="Google Shape;76;p14"/>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1" algn="r">
              <a:spcBef>
                <a:spcPts val="0"/>
              </a:spcBef>
              <a:spcAft>
                <a:spcPts val="0"/>
              </a:spcAft>
              <a:buNone/>
            </a:pPr>
            <a:r>
              <a:rPr b="1" lang="en" sz="1900">
                <a:latin typeface="Vazirmatn"/>
                <a:ea typeface="Vazirmatn"/>
                <a:cs typeface="Vazirmatn"/>
                <a:sym typeface="Vazirmatn"/>
              </a:rPr>
              <a:t>کاربرد و چرایی توسعه پروتکل Ethernet</a:t>
            </a:r>
            <a:endParaRPr b="1" sz="1900">
              <a:latin typeface="Vazirmatn"/>
              <a:ea typeface="Vazirmatn"/>
              <a:cs typeface="Vazirmatn"/>
              <a:sym typeface="Vazirmatn"/>
            </a:endParaRPr>
          </a:p>
        </p:txBody>
      </p:sp>
      <p:sp>
        <p:nvSpPr>
          <p:cNvPr id="77" name="Google Shape;77;p1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78" name="Google Shape;78;p14"/>
          <p:cNvPicPr preferRelativeResize="0"/>
          <p:nvPr/>
        </p:nvPicPr>
        <p:blipFill>
          <a:blip r:embed="rId3">
            <a:alphaModFix/>
          </a:blip>
          <a:stretch>
            <a:fillRect/>
          </a:stretch>
        </p:blipFill>
        <p:spPr>
          <a:xfrm>
            <a:off x="585000" y="1297075"/>
            <a:ext cx="3889375" cy="317151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5"/>
          <p:cNvSpPr txBox="1"/>
          <p:nvPr/>
        </p:nvSpPr>
        <p:spPr>
          <a:xfrm>
            <a:off x="4780050" y="1742025"/>
            <a:ext cx="4144800" cy="3401400"/>
          </a:xfrm>
          <a:prstGeom prst="rect">
            <a:avLst/>
          </a:prstGeom>
          <a:noFill/>
          <a:ln>
            <a:noFill/>
          </a:ln>
        </p:spPr>
        <p:txBody>
          <a:bodyPr anchorCtr="0" anchor="t" bIns="91425" lIns="91425" spcFirstLastPara="1" rIns="91425" wrap="square" tIns="91425">
            <a:noAutofit/>
          </a:bodyPr>
          <a:lstStyle/>
          <a:p>
            <a:pPr indent="0" lvl="0" marL="0" rtl="1" algn="just">
              <a:lnSpc>
                <a:spcPct val="115000"/>
              </a:lnSpc>
              <a:spcBef>
                <a:spcPts val="0"/>
              </a:spcBef>
              <a:spcAft>
                <a:spcPts val="0"/>
              </a:spcAft>
              <a:buNone/>
            </a:pPr>
            <a:r>
              <a:rPr lang="en" sz="1500">
                <a:latin typeface="Vazirmatn Medium"/>
                <a:ea typeface="Vazirmatn Medium"/>
                <a:cs typeface="Vazirmatn Medium"/>
                <a:sym typeface="Vazirmatn Medium"/>
              </a:rPr>
              <a:t>در قرن ۱۹ میلادی می‌پنداشتند واسطه گسیل نور محیط واسطه‌ای به نام اتر است که فضا را پر می‌کند. بر اساس این نظریه، نور آشوب اتر محسوب می‌شد که به موجب آن، اتم‌هایش به طرز خاصی مرتعش شده و موجب گسیل نور می‌شوند. </a:t>
            </a:r>
            <a:r>
              <a:rPr lang="en" sz="1500">
                <a:latin typeface="Vazirmatn Medium"/>
                <a:ea typeface="Vazirmatn Medium"/>
                <a:cs typeface="Vazirmatn Medium"/>
                <a:sym typeface="Vazirmatn Medium"/>
              </a:rPr>
              <a:t>امروزه دیگر این نظریه که وجود محیط اتری برای انتشار پرتو الکترومغناطیس لازم است، پذیرفتنی نیست.</a:t>
            </a:r>
            <a:endParaRPr sz="1500">
              <a:latin typeface="Vazirmatn Medium"/>
              <a:ea typeface="Vazirmatn Medium"/>
              <a:cs typeface="Vazirmatn Medium"/>
              <a:sym typeface="Vazirmatn Medium"/>
            </a:endParaRPr>
          </a:p>
        </p:txBody>
      </p:sp>
      <p:sp>
        <p:nvSpPr>
          <p:cNvPr id="84" name="Google Shape;84;p15"/>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1" algn="r">
              <a:spcBef>
                <a:spcPts val="0"/>
              </a:spcBef>
              <a:spcAft>
                <a:spcPts val="0"/>
              </a:spcAft>
              <a:buNone/>
            </a:pPr>
            <a:r>
              <a:rPr b="1" lang="en" sz="1900">
                <a:latin typeface="Vazirmatn"/>
                <a:ea typeface="Vazirmatn"/>
                <a:cs typeface="Vazirmatn"/>
                <a:sym typeface="Vazirmatn"/>
              </a:rPr>
              <a:t>منشأ کلمه Ethernet</a:t>
            </a:r>
            <a:endParaRPr b="1" sz="1900">
              <a:latin typeface="Vazirmatn"/>
              <a:ea typeface="Vazirmatn"/>
              <a:cs typeface="Vazirmatn"/>
              <a:sym typeface="Vazirmatn"/>
            </a:endParaRPr>
          </a:p>
        </p:txBody>
      </p:sp>
      <p:sp>
        <p:nvSpPr>
          <p:cNvPr id="85" name="Google Shape;85;p1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86" name="Google Shape;86;p15"/>
          <p:cNvPicPr preferRelativeResize="0"/>
          <p:nvPr/>
        </p:nvPicPr>
        <p:blipFill>
          <a:blip r:embed="rId3">
            <a:alphaModFix/>
          </a:blip>
          <a:stretch>
            <a:fillRect/>
          </a:stretch>
        </p:blipFill>
        <p:spPr>
          <a:xfrm>
            <a:off x="753100" y="1582400"/>
            <a:ext cx="3536800" cy="2630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nvSpPr>
        <p:spPr>
          <a:xfrm>
            <a:off x="4780050" y="1742025"/>
            <a:ext cx="4144800" cy="3401400"/>
          </a:xfrm>
          <a:prstGeom prst="rect">
            <a:avLst/>
          </a:prstGeom>
          <a:noFill/>
          <a:ln>
            <a:noFill/>
          </a:ln>
        </p:spPr>
        <p:txBody>
          <a:bodyPr anchorCtr="0" anchor="t" bIns="91425" lIns="91425" spcFirstLastPara="1" rIns="91425" wrap="square" tIns="91425">
            <a:noAutofit/>
          </a:bodyPr>
          <a:lstStyle/>
          <a:p>
            <a:pPr indent="0" lvl="0" marL="0" rtl="1" algn="just">
              <a:lnSpc>
                <a:spcPct val="115000"/>
              </a:lnSpc>
              <a:spcBef>
                <a:spcPts val="0"/>
              </a:spcBef>
              <a:spcAft>
                <a:spcPts val="0"/>
              </a:spcAft>
              <a:buNone/>
            </a:pPr>
            <a:r>
              <a:rPr lang="en" sz="1500">
                <a:latin typeface="Vazirmatn Medium"/>
                <a:ea typeface="Vazirmatn Medium"/>
                <a:cs typeface="Vazirmatn Medium"/>
                <a:sym typeface="Vazirmatn Medium"/>
              </a:rPr>
              <a:t>اترنت از کانکتور‌های 8P8C معروف به RJ45 استفاده می‌کند. لایه فیزیکی این پروتکل از ۴ جفت سیم برهم‌تابیده استفاده می‌کند. جفت بودن سیم‌ها به دلیل سیگنالینگ تفاضلی است.</a:t>
            </a:r>
            <a:endParaRPr sz="1500">
              <a:latin typeface="Vazirmatn Medium"/>
              <a:ea typeface="Vazirmatn Medium"/>
              <a:cs typeface="Vazirmatn Medium"/>
              <a:sym typeface="Vazirmatn Medium"/>
            </a:endParaRPr>
          </a:p>
        </p:txBody>
      </p:sp>
      <p:sp>
        <p:nvSpPr>
          <p:cNvPr id="92" name="Google Shape;92;p1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1" algn="r">
              <a:spcBef>
                <a:spcPts val="0"/>
              </a:spcBef>
              <a:spcAft>
                <a:spcPts val="0"/>
              </a:spcAft>
              <a:buNone/>
            </a:pPr>
            <a:r>
              <a:rPr b="1" lang="en" sz="1900">
                <a:latin typeface="Vazirmatn"/>
                <a:ea typeface="Vazirmatn"/>
                <a:cs typeface="Vazirmatn"/>
                <a:sym typeface="Vazirmatn"/>
              </a:rPr>
              <a:t>اتصالات فیزیکی</a:t>
            </a:r>
            <a:endParaRPr b="1" sz="1900">
              <a:latin typeface="Vazirmatn"/>
              <a:ea typeface="Vazirmatn"/>
              <a:cs typeface="Vazirmatn"/>
              <a:sym typeface="Vazirmatn"/>
            </a:endParaRPr>
          </a:p>
        </p:txBody>
      </p:sp>
      <p:sp>
        <p:nvSpPr>
          <p:cNvPr id="93" name="Google Shape;93;p1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94" name="Google Shape;94;p16"/>
          <p:cNvPicPr preferRelativeResize="0"/>
          <p:nvPr/>
        </p:nvPicPr>
        <p:blipFill>
          <a:blip r:embed="rId3">
            <a:alphaModFix/>
          </a:blip>
          <a:stretch>
            <a:fillRect/>
          </a:stretch>
        </p:blipFill>
        <p:spPr>
          <a:xfrm>
            <a:off x="643988" y="1404125"/>
            <a:ext cx="3928014" cy="261867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nvSpPr>
        <p:spPr>
          <a:xfrm>
            <a:off x="4780050" y="1742025"/>
            <a:ext cx="4144800" cy="3401400"/>
          </a:xfrm>
          <a:prstGeom prst="rect">
            <a:avLst/>
          </a:prstGeom>
          <a:noFill/>
          <a:ln>
            <a:noFill/>
          </a:ln>
        </p:spPr>
        <p:txBody>
          <a:bodyPr anchorCtr="0" anchor="t" bIns="91425" lIns="91425" spcFirstLastPara="1" rIns="91425" wrap="square" tIns="91425">
            <a:noAutofit/>
          </a:bodyPr>
          <a:lstStyle/>
          <a:p>
            <a:pPr indent="0" lvl="0" marL="0" rtl="1" algn="just">
              <a:lnSpc>
                <a:spcPct val="115000"/>
              </a:lnSpc>
              <a:spcBef>
                <a:spcPts val="0"/>
              </a:spcBef>
              <a:spcAft>
                <a:spcPts val="0"/>
              </a:spcAft>
              <a:buNone/>
            </a:pPr>
            <a:r>
              <a:rPr lang="en" sz="1500">
                <a:latin typeface="Vazirmatn Medium"/>
                <a:ea typeface="Vazirmatn Medium"/>
                <a:cs typeface="Vazirmatn Medium"/>
                <a:sym typeface="Vazirmatn Medium"/>
              </a:rPr>
              <a:t>دو نوع pinout برای RJ45 وجود دارد. این تفاوت برای این است که دو نوع کابل </a:t>
            </a:r>
            <a:r>
              <a:rPr lang="en" sz="1500">
                <a:latin typeface="Vazirmatn Medium"/>
                <a:ea typeface="Vazirmatn Medium"/>
                <a:cs typeface="Vazirmatn Medium"/>
                <a:sym typeface="Vazirmatn Medium"/>
              </a:rPr>
              <a:t>straight</a:t>
            </a:r>
            <a:r>
              <a:rPr lang="en" sz="1500">
                <a:latin typeface="Vazirmatn Medium"/>
                <a:ea typeface="Vazirmatn Medium"/>
                <a:cs typeface="Vazirmatn Medium"/>
                <a:sym typeface="Vazirmatn Medium"/>
              </a:rPr>
              <a:t>-</a:t>
            </a:r>
            <a:r>
              <a:rPr lang="en" sz="1500">
                <a:latin typeface="Vazirmatn Medium"/>
                <a:ea typeface="Vazirmatn Medium"/>
                <a:cs typeface="Vazirmatn Medium"/>
                <a:sym typeface="Vazirmatn Medium"/>
              </a:rPr>
              <a:t>through و crossover داشته باشیم. این دو نوع برای اتصال دستگاه‌های مختلف به هم به کار می‌روند.</a:t>
            </a:r>
            <a:endParaRPr sz="1500">
              <a:latin typeface="Vazirmatn Medium"/>
              <a:ea typeface="Vazirmatn Medium"/>
              <a:cs typeface="Vazirmatn Medium"/>
              <a:sym typeface="Vazirmatn Medium"/>
            </a:endParaRPr>
          </a:p>
          <a:p>
            <a:pPr indent="0" lvl="0" marL="0" rtl="1" algn="just">
              <a:lnSpc>
                <a:spcPct val="115000"/>
              </a:lnSpc>
              <a:spcBef>
                <a:spcPts val="0"/>
              </a:spcBef>
              <a:spcAft>
                <a:spcPts val="0"/>
              </a:spcAft>
              <a:buNone/>
            </a:pPr>
            <a:r>
              <a:rPr lang="en" sz="1500">
                <a:latin typeface="Vazirmatn Medium"/>
                <a:ea typeface="Vazirmatn Medium"/>
                <a:cs typeface="Vazirmatn Medium"/>
                <a:sym typeface="Vazirmatn Medium"/>
              </a:rPr>
              <a:t>در نسخه‌های اولیه اترنت از سیم‌های نارنجی و سبز برای ارسال و دریافت اطلاعات استفاده می‌شود. لذا باید این دو را جابه‌جا کرد تا Tx مبدا به Rx مقصد متصل باشد و بالعکس.</a:t>
            </a:r>
            <a:endParaRPr sz="1500">
              <a:latin typeface="Vazirmatn Medium"/>
              <a:ea typeface="Vazirmatn Medium"/>
              <a:cs typeface="Vazirmatn Medium"/>
              <a:sym typeface="Vazirmatn Medium"/>
            </a:endParaRPr>
          </a:p>
        </p:txBody>
      </p:sp>
      <p:sp>
        <p:nvSpPr>
          <p:cNvPr id="100" name="Google Shape;100;p17"/>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1" algn="r">
              <a:spcBef>
                <a:spcPts val="0"/>
              </a:spcBef>
              <a:spcAft>
                <a:spcPts val="0"/>
              </a:spcAft>
              <a:buNone/>
            </a:pPr>
            <a:r>
              <a:rPr b="1" lang="en" sz="1900">
                <a:latin typeface="Vazirmatn"/>
                <a:ea typeface="Vazirmatn"/>
                <a:cs typeface="Vazirmatn"/>
                <a:sym typeface="Vazirmatn"/>
              </a:rPr>
              <a:t>اتصالات فیزیکی</a:t>
            </a:r>
            <a:endParaRPr b="1" sz="1900">
              <a:latin typeface="Vazirmatn"/>
              <a:ea typeface="Vazirmatn"/>
              <a:cs typeface="Vazirmatn"/>
              <a:sym typeface="Vazirmatn"/>
            </a:endParaRPr>
          </a:p>
        </p:txBody>
      </p:sp>
      <p:sp>
        <p:nvSpPr>
          <p:cNvPr id="101" name="Google Shape;101;p1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02" name="Google Shape;102;p17"/>
          <p:cNvPicPr preferRelativeResize="0"/>
          <p:nvPr/>
        </p:nvPicPr>
        <p:blipFill>
          <a:blip r:embed="rId3">
            <a:alphaModFix/>
          </a:blip>
          <a:stretch>
            <a:fillRect/>
          </a:stretch>
        </p:blipFill>
        <p:spPr>
          <a:xfrm>
            <a:off x="685525" y="1742025"/>
            <a:ext cx="3810000" cy="23812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1" algn="r">
              <a:spcBef>
                <a:spcPts val="0"/>
              </a:spcBef>
              <a:spcAft>
                <a:spcPts val="0"/>
              </a:spcAft>
              <a:buNone/>
            </a:pPr>
            <a:r>
              <a:rPr b="1" lang="en" sz="1900">
                <a:latin typeface="Vazirmatn"/>
                <a:ea typeface="Vazirmatn"/>
                <a:cs typeface="Vazirmatn"/>
                <a:sym typeface="Vazirmatn"/>
              </a:rPr>
              <a:t>اتصالات فیزیکی</a:t>
            </a:r>
            <a:endParaRPr b="1" sz="1900">
              <a:latin typeface="Vazirmatn"/>
              <a:ea typeface="Vazirmatn"/>
              <a:cs typeface="Vazirmatn"/>
              <a:sym typeface="Vazirmatn"/>
            </a:endParaRPr>
          </a:p>
        </p:txBody>
      </p:sp>
      <p:sp>
        <p:nvSpPr>
          <p:cNvPr id="108" name="Google Shape;108;p1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09" name="Google Shape;109;p18"/>
          <p:cNvPicPr preferRelativeResize="0"/>
          <p:nvPr/>
        </p:nvPicPr>
        <p:blipFill>
          <a:blip r:embed="rId3">
            <a:alphaModFix/>
          </a:blip>
          <a:stretch>
            <a:fillRect/>
          </a:stretch>
        </p:blipFill>
        <p:spPr>
          <a:xfrm>
            <a:off x="152400" y="966575"/>
            <a:ext cx="8839200" cy="372903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1" algn="r">
              <a:spcBef>
                <a:spcPts val="0"/>
              </a:spcBef>
              <a:spcAft>
                <a:spcPts val="0"/>
              </a:spcAft>
              <a:buNone/>
            </a:pPr>
            <a:r>
              <a:rPr b="1" lang="en" sz="1900">
                <a:latin typeface="Vazirmatn"/>
                <a:ea typeface="Vazirmatn"/>
                <a:cs typeface="Vazirmatn"/>
                <a:sym typeface="Vazirmatn"/>
              </a:rPr>
              <a:t>انکودینگ‌های مختلف Ethernet</a:t>
            </a:r>
            <a:endParaRPr b="1" sz="1900">
              <a:latin typeface="Vazirmatn"/>
              <a:ea typeface="Vazirmatn"/>
              <a:cs typeface="Vazirmatn"/>
              <a:sym typeface="Vazirmatn"/>
            </a:endParaRPr>
          </a:p>
        </p:txBody>
      </p:sp>
      <p:sp>
        <p:nvSpPr>
          <p:cNvPr id="115" name="Google Shape;115;p1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16" name="Google Shape;116;p19"/>
          <p:cNvPicPr preferRelativeResize="0"/>
          <p:nvPr/>
        </p:nvPicPr>
        <p:blipFill>
          <a:blip r:embed="rId3">
            <a:alphaModFix/>
          </a:blip>
          <a:stretch>
            <a:fillRect/>
          </a:stretch>
        </p:blipFill>
        <p:spPr>
          <a:xfrm>
            <a:off x="367925" y="1146100"/>
            <a:ext cx="8408149" cy="34226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1" algn="r">
              <a:spcBef>
                <a:spcPts val="0"/>
              </a:spcBef>
              <a:spcAft>
                <a:spcPts val="0"/>
              </a:spcAft>
              <a:buNone/>
            </a:pPr>
            <a:r>
              <a:rPr b="1" lang="en" sz="1900">
                <a:latin typeface="Vazirmatn"/>
                <a:ea typeface="Vazirmatn"/>
                <a:cs typeface="Vazirmatn"/>
                <a:sym typeface="Vazirmatn"/>
              </a:rPr>
              <a:t>اترنت روی فیبر نوری</a:t>
            </a:r>
            <a:endParaRPr b="1" sz="1900">
              <a:latin typeface="Vazirmatn"/>
              <a:ea typeface="Vazirmatn"/>
              <a:cs typeface="Vazirmatn"/>
              <a:sym typeface="Vazirmatn"/>
            </a:endParaRPr>
          </a:p>
        </p:txBody>
      </p:sp>
      <p:sp>
        <p:nvSpPr>
          <p:cNvPr id="122" name="Google Shape;122;p2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23" name="Google Shape;123;p20"/>
          <p:cNvPicPr preferRelativeResize="0"/>
          <p:nvPr/>
        </p:nvPicPr>
        <p:blipFill>
          <a:blip r:embed="rId3">
            <a:alphaModFix/>
          </a:blip>
          <a:stretch>
            <a:fillRect/>
          </a:stretch>
        </p:blipFill>
        <p:spPr>
          <a:xfrm>
            <a:off x="282783" y="1585825"/>
            <a:ext cx="3464091" cy="2586575"/>
          </a:xfrm>
          <a:prstGeom prst="rect">
            <a:avLst/>
          </a:prstGeom>
          <a:noFill/>
          <a:ln>
            <a:noFill/>
          </a:ln>
        </p:spPr>
      </p:pic>
      <p:pic>
        <p:nvPicPr>
          <p:cNvPr id="124" name="Google Shape;124;p20"/>
          <p:cNvPicPr preferRelativeResize="0"/>
          <p:nvPr/>
        </p:nvPicPr>
        <p:blipFill>
          <a:blip r:embed="rId4">
            <a:alphaModFix/>
          </a:blip>
          <a:stretch>
            <a:fillRect/>
          </a:stretch>
        </p:blipFill>
        <p:spPr>
          <a:xfrm>
            <a:off x="3904575" y="1580263"/>
            <a:ext cx="4929101" cy="2592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1"/>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1" algn="r">
              <a:spcBef>
                <a:spcPts val="0"/>
              </a:spcBef>
              <a:spcAft>
                <a:spcPts val="0"/>
              </a:spcAft>
              <a:buNone/>
            </a:pPr>
            <a:r>
              <a:rPr b="1" lang="en" sz="1900">
                <a:latin typeface="Vazirmatn"/>
                <a:ea typeface="Vazirmatn"/>
                <a:cs typeface="Vazirmatn"/>
                <a:sym typeface="Vazirmatn"/>
              </a:rPr>
              <a:t>مدیریت جریان داده (Flow control) در Ethernet</a:t>
            </a:r>
            <a:endParaRPr b="1" sz="1900">
              <a:latin typeface="Vazirmatn"/>
              <a:ea typeface="Vazirmatn"/>
              <a:cs typeface="Vazirmatn"/>
              <a:sym typeface="Vazirmatn"/>
            </a:endParaRPr>
          </a:p>
        </p:txBody>
      </p:sp>
      <p:sp>
        <p:nvSpPr>
          <p:cNvPr id="130" name="Google Shape;130;p2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31" name="Google Shape;131;p21"/>
          <p:cNvPicPr preferRelativeResize="0"/>
          <p:nvPr/>
        </p:nvPicPr>
        <p:blipFill>
          <a:blip r:embed="rId3">
            <a:alphaModFix/>
          </a:blip>
          <a:stretch>
            <a:fillRect/>
          </a:stretch>
        </p:blipFill>
        <p:spPr>
          <a:xfrm>
            <a:off x="307875" y="1548700"/>
            <a:ext cx="4370076" cy="2618674"/>
          </a:xfrm>
          <a:prstGeom prst="rect">
            <a:avLst/>
          </a:prstGeom>
          <a:noFill/>
          <a:ln>
            <a:noFill/>
          </a:ln>
        </p:spPr>
      </p:pic>
      <p:sp>
        <p:nvSpPr>
          <p:cNvPr id="132" name="Google Shape;132;p21"/>
          <p:cNvSpPr txBox="1"/>
          <p:nvPr/>
        </p:nvSpPr>
        <p:spPr>
          <a:xfrm>
            <a:off x="4780050" y="1742025"/>
            <a:ext cx="4144800" cy="3401400"/>
          </a:xfrm>
          <a:prstGeom prst="rect">
            <a:avLst/>
          </a:prstGeom>
          <a:noFill/>
          <a:ln>
            <a:noFill/>
          </a:ln>
        </p:spPr>
        <p:txBody>
          <a:bodyPr anchorCtr="0" anchor="t" bIns="91425" lIns="91425" spcFirstLastPara="1" rIns="91425" wrap="square" tIns="91425">
            <a:noAutofit/>
          </a:bodyPr>
          <a:lstStyle/>
          <a:p>
            <a:pPr indent="0" lvl="0" marL="0" rtl="1" algn="just">
              <a:lnSpc>
                <a:spcPct val="115000"/>
              </a:lnSpc>
              <a:spcBef>
                <a:spcPts val="0"/>
              </a:spcBef>
              <a:spcAft>
                <a:spcPts val="0"/>
              </a:spcAft>
              <a:buNone/>
            </a:pPr>
            <a:r>
              <a:rPr lang="en" sz="1500">
                <a:latin typeface="Vazirmatn Medium"/>
                <a:ea typeface="Vazirmatn Medium"/>
                <a:cs typeface="Vazirmatn Medium"/>
                <a:sym typeface="Vazirmatn Medium"/>
              </a:rPr>
              <a:t>دو روش کلی وجود دارد.</a:t>
            </a:r>
            <a:endParaRPr sz="1500">
              <a:latin typeface="Vazirmatn Medium"/>
              <a:ea typeface="Vazirmatn Medium"/>
              <a:cs typeface="Vazirmatn Medium"/>
              <a:sym typeface="Vazirmatn Medium"/>
            </a:endParaRPr>
          </a:p>
          <a:p>
            <a:pPr indent="0" lvl="0" marL="0" rtl="1" algn="just">
              <a:lnSpc>
                <a:spcPct val="115000"/>
              </a:lnSpc>
              <a:spcBef>
                <a:spcPts val="0"/>
              </a:spcBef>
              <a:spcAft>
                <a:spcPts val="0"/>
              </a:spcAft>
              <a:buNone/>
            </a:pPr>
            <a:r>
              <a:rPr lang="en" sz="1500">
                <a:latin typeface="Vazirmatn Medium"/>
                <a:ea typeface="Vazirmatn Medium"/>
                <a:cs typeface="Vazirmatn Medium"/>
                <a:sym typeface="Vazirmatn Medium"/>
              </a:rPr>
              <a:t>روش اول که قدیمی است عبارت‌ است از ایجاد برخورد (Collision) تصنعی توسط گیرنده.</a:t>
            </a:r>
            <a:endParaRPr sz="1500">
              <a:latin typeface="Vazirmatn Medium"/>
              <a:ea typeface="Vazirmatn Medium"/>
              <a:cs typeface="Vazirmatn Medium"/>
              <a:sym typeface="Vazirmatn Medium"/>
            </a:endParaRPr>
          </a:p>
          <a:p>
            <a:pPr indent="0" lvl="0" marL="0" rtl="1" algn="just">
              <a:lnSpc>
                <a:spcPct val="115000"/>
              </a:lnSpc>
              <a:spcBef>
                <a:spcPts val="0"/>
              </a:spcBef>
              <a:spcAft>
                <a:spcPts val="0"/>
              </a:spcAft>
              <a:buNone/>
            </a:pPr>
            <a:r>
              <a:rPr lang="en" sz="1500">
                <a:latin typeface="Vazirmatn Medium"/>
                <a:ea typeface="Vazirmatn Medium"/>
                <a:cs typeface="Vazirmatn Medium"/>
                <a:sym typeface="Vazirmatn Medium"/>
              </a:rPr>
              <a:t>روش دوم که اکنون کاربردی است، ارسال فریم PAUSE توسط گیرنده است.</a:t>
            </a:r>
            <a:endParaRPr sz="1500">
              <a:latin typeface="Vazirmatn Medium"/>
              <a:ea typeface="Vazirmatn Medium"/>
              <a:cs typeface="Vazirmatn Medium"/>
              <a:sym typeface="Vazirmatn Medium"/>
            </a:endParaRPr>
          </a:p>
          <a:p>
            <a:pPr indent="0" lvl="0" marL="0" rtl="1" algn="just">
              <a:lnSpc>
                <a:spcPct val="115000"/>
              </a:lnSpc>
              <a:spcBef>
                <a:spcPts val="0"/>
              </a:spcBef>
              <a:spcAft>
                <a:spcPts val="0"/>
              </a:spcAft>
              <a:buNone/>
            </a:pPr>
            <a:r>
              <a:t/>
            </a:r>
            <a:endParaRPr sz="1500">
              <a:latin typeface="Vazirmatn Medium"/>
              <a:ea typeface="Vazirmatn Medium"/>
              <a:cs typeface="Vazirmatn Medium"/>
              <a:sym typeface="Vazirmatn Medium"/>
            </a:endParaRPr>
          </a:p>
          <a:p>
            <a:pPr indent="0" lvl="0" marL="0" rtl="1" algn="just">
              <a:lnSpc>
                <a:spcPct val="115000"/>
              </a:lnSpc>
              <a:spcBef>
                <a:spcPts val="0"/>
              </a:spcBef>
              <a:spcAft>
                <a:spcPts val="0"/>
              </a:spcAft>
              <a:buNone/>
            </a:pPr>
            <a:r>
              <a:t/>
            </a:r>
            <a:endParaRPr sz="1500">
              <a:latin typeface="Vazirmatn Medium"/>
              <a:ea typeface="Vazirmatn Medium"/>
              <a:cs typeface="Vazirmatn Medium"/>
              <a:sym typeface="Vazirmatn Medium"/>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