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96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3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7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0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0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D54A-C084-4E34-A42A-74B12CDDA65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43EF5-251D-4723-BE9E-52EC99B5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1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9744-3476-4A40-B78D-ED6CA7130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پروتکل </a:t>
            </a:r>
            <a:r>
              <a:rPr lang="en-US" dirty="0">
                <a:latin typeface="Calibri" panose="020F0502020204030204" pitchFamily="34" charset="0"/>
                <a:cs typeface="B Nazanin" panose="00000400000000000000" pitchFamily="2" charset="-78"/>
              </a:rPr>
              <a:t>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18E9-2E41-4741-9881-DFB28E150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ارائه‌دهنده: امیرحسین میرداریان 401106606</a:t>
            </a:r>
          </a:p>
          <a:p>
            <a:pPr algn="r" rtl="1"/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درس: مدارهای واسط</a:t>
            </a:r>
          </a:p>
          <a:p>
            <a:pPr algn="r" rtl="1"/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استاد درس: استاد فصحتی</a:t>
            </a:r>
            <a:endParaRPr lang="en-US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08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ED62-F70F-4F1D-8540-E56520C6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روش اتصال در پروتکل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6B86-8F1C-45EB-ADCE-A6EF7367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روش اتصال نقطه‌به‌نقطه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(Point-to-Point)</a:t>
            </a:r>
          </a:p>
          <a:p>
            <a:pPr marL="0" indent="0" algn="r" rtl="1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   </a:t>
            </a:r>
            <a:r>
              <a:rPr lang="fa-IR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رایج‌ترین روش اتصال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   </a:t>
            </a:r>
            <a:r>
              <a:rPr lang="fa-IR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اتصال مستقیم هر دستگاه به یک کنترلر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ea typeface="Calibri" panose="020F0502020204030204" pitchFamily="34" charset="0"/>
                <a:cs typeface="B Nazanin" panose="00000400000000000000" pitchFamily="2" charset="-78"/>
              </a:rPr>
              <a:t>    </a:t>
            </a:r>
            <a:r>
              <a:rPr lang="ar-SA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امکان اتصال دو دستگاه (یک کنترلر و یک دستگاه) </a:t>
            </a:r>
            <a:endParaRPr lang="fa-IR" sz="2000" dirty="0">
              <a:effectLst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روش اتصال چندقطبی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(Multidrop)</a:t>
            </a:r>
          </a:p>
          <a:p>
            <a:pPr marL="0" indent="0" algn="r" rtl="1">
              <a:buNone/>
            </a:pPr>
            <a:r>
              <a:rPr lang="en-US" sz="2000" b="1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   </a:t>
            </a:r>
            <a:r>
              <a:rPr lang="fa-IR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اتصال چ</a:t>
            </a:r>
            <a:r>
              <a:rPr lang="ar-SA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ندین دستگاه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HART 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 یک خط ارتباطی مشترک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   </a:t>
            </a:r>
            <a:r>
              <a:rPr lang="ar-SA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همه دستگاه‌ها به طور موازی روی دو سیم مشترک قرار می‌گیرند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marL="0" indent="0" algn="r" rtl="1">
              <a:buNone/>
            </a:pPr>
            <a:r>
              <a:rPr lang="en-US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   </a:t>
            </a:r>
            <a:r>
              <a:rPr lang="ar-SA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حداکثر </a:t>
            </a:r>
            <a:r>
              <a:rPr lang="fa-IR" sz="2000" b="1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۱۵ </a:t>
            </a:r>
            <a:r>
              <a:rPr lang="ar-SA" sz="20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دستگاه را می‌توان به یک خط متصل کرد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5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BA9D-ACB5-41D3-AF66-291B66F1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تشخیص و تصحیح خطا 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BB16-3881-4E14-9349-12AA2F0F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B Nazanin" panose="00000400000000000000" pitchFamily="2" charset="-78"/>
              </a:rPr>
              <a:t>دارای تشخیص خطا</a:t>
            </a:r>
          </a:p>
          <a:p>
            <a:pPr algn="r" rtl="1"/>
            <a:r>
              <a:rPr lang="fa-IR" sz="3600" dirty="0">
                <a:latin typeface="Calibri" panose="020F0502020204030204" pitchFamily="34" charset="0"/>
                <a:cs typeface="B Nazanin" panose="00000400000000000000" pitchFamily="2" charset="-78"/>
              </a:rPr>
              <a:t>فاقد مکانیزم پیچیده برای تصحیح خطا</a:t>
            </a:r>
          </a:p>
          <a:p>
            <a:pPr algn="r" rtl="1"/>
            <a:r>
              <a:rPr lang="fa-IR" sz="3600" dirty="0">
                <a:latin typeface="Calibri" panose="020F0502020204030204" pitchFamily="34" charset="0"/>
                <a:cs typeface="B Nazanin" panose="00000400000000000000" pitchFamily="2" charset="-78"/>
              </a:rPr>
              <a:t>استفاده از ارسال دوباره داده</a:t>
            </a:r>
            <a:endParaRPr lang="en-US" sz="3600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80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0AE8-02D1-4B4F-8AA6-F10F518B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روش‌های تشخیص خطا در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HART</a:t>
            </a:r>
            <a:endParaRPr lang="en-US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85E0-251C-4E28-A03D-050F7875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1. استفاده از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Checksum </a:t>
            </a:r>
            <a:r>
              <a:rPr lang="ar-S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(بررسی مجموع)</a:t>
            </a:r>
            <a:endParaRPr lang="fa-I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        </a:t>
            </a:r>
            <a:r>
              <a:rPr lang="ar-SA" sz="20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گیرنده پس از دریافت پیام، مقدار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Checksum </a:t>
            </a:r>
            <a:r>
              <a:rPr lang="ar-S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را محاسبه و بررسی می‌کند که آیا مطابق مقدار دریافتی است یا نه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fa-I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        </a:t>
            </a:r>
            <a:r>
              <a:rPr lang="ar-SA" sz="20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اگر مقدار محاسبه‌شده با مقدار دریافت‌شده مطابقت نداشته باشد، پیام دارای خطا است و باید دوباره ارسال شود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2. بررسی فریم و تاییدیه پیام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(Message Acknowledgment)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        </a:t>
            </a:r>
            <a:r>
              <a:rPr lang="ar-SA" sz="20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پس از دریافت هر پیام، گیرنده یک پیام تأییدیه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(ACK) </a:t>
            </a:r>
            <a:r>
              <a:rPr lang="ar-S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یا خطا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(NAK) </a:t>
            </a:r>
            <a:r>
              <a:rPr lang="ar-S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به فرستنده ارسال می‌کند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64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DCBA-8A53-4142-96A4-F6D9626B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فرمت پیام در پروتکل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A753-3A6A-4F05-B955-57BA9F9F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۱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r>
              <a:rPr lang="fa-IR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فرمت پیام درخواست</a:t>
            </a:r>
            <a:r>
              <a:rPr lang="en-US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(Request Message - Master to Slave)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ctr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---------------------------------------------------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ctr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| Preamble | Start | Address | Command | Byte Count | Data | Checksum |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ctr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---------------------------------------------------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400000000000000" pitchFamily="2" charset="-78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5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A9DB-28DF-44FF-B1B2-A65BD14A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8" cy="1478570"/>
          </a:xfrm>
        </p:spPr>
        <p:txBody>
          <a:bodyPr/>
          <a:lstStyle/>
          <a:p>
            <a:pPr algn="r" rtl="1"/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فرمت پیام در پروتکل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HART</a:t>
            </a:r>
            <a:endParaRPr lang="en-US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7018-EED8-448B-BA51-B961C4C9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2</a:t>
            </a:r>
            <a:r>
              <a:rPr lang="en-US" dirty="0"/>
              <a:t> </a:t>
            </a:r>
            <a:r>
              <a:rPr lang="en-US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r>
              <a:rPr lang="fa-IR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فرمت پیام پاسخ  </a:t>
            </a:r>
            <a:r>
              <a:rPr lang="en-US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(Response Message - Slave to Master)</a:t>
            </a:r>
            <a:endParaRPr lang="fa-IR" b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-----------------------------------------------------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| Preamble | Start | Address | Status | Byte Count | Data | Checksum |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-----------------------------------------------------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ctr" rtl="1">
              <a:buNone/>
            </a:pP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54EC-2BB6-4BB3-988F-D432238F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فرمت پیام در پروتکل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HART</a:t>
            </a:r>
            <a:endParaRPr lang="en-US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665F-E66B-4071-905A-465E2B00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3</a:t>
            </a:r>
            <a:r>
              <a:rPr lang="en-US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r>
              <a:rPr lang="fa-IR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فرمت پیام تأیید یا خطا  </a:t>
            </a:r>
            <a:r>
              <a:rPr lang="en-US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(ACK/NAK Message)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-----------------------------------------------------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| Preamble | Start | Address | Status | Byte Count | Error Code | Checksum |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-----------------------------------------------------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400000000000000" pitchFamily="2" charset="-78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EFC2-8CA1-47E1-A85E-3C16CCC2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6000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پایان</a:t>
            </a:r>
            <a:endParaRPr lang="en-US" sz="6000" dirty="0">
              <a:solidFill>
                <a:srgbClr val="FFFF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D663-4205-4620-9747-908C562A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5400" dirty="0">
                <a:cs typeface="B Nazanin" panose="00000400000000000000" pitchFamily="2" charset="-78"/>
              </a:rPr>
              <a:t>تشکر از همراهی و توجه شما</a:t>
            </a:r>
            <a:endParaRPr lang="en-US" sz="5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71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2F1F-20AE-42AF-AA41-BBADAB53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اهداف اصلی ارائه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399A-8D6D-4D08-B74C-9A54D370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200" dirty="0">
                <a:latin typeface="Calibri" panose="020F0502020204030204" pitchFamily="34" charset="0"/>
                <a:cs typeface="B Nazanin" panose="00000400000000000000" pitchFamily="2" charset="-78"/>
              </a:rPr>
              <a:t>معرفی پروتکل </a:t>
            </a:r>
            <a:r>
              <a:rPr lang="en-US" sz="3200" dirty="0">
                <a:latin typeface="Calibri" panose="020F0502020204030204" pitchFamily="34" charset="0"/>
                <a:cs typeface="B Nazanin" panose="00000400000000000000" pitchFamily="2" charset="-78"/>
              </a:rPr>
              <a:t>HART</a:t>
            </a:r>
            <a:endParaRPr lang="fa-IR" sz="32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latin typeface="Calibri" panose="020F0502020204030204" pitchFamily="34" charset="0"/>
                <a:cs typeface="B Nazanin" panose="00000400000000000000" pitchFamily="2" charset="-78"/>
              </a:rPr>
              <a:t>چرایی توسعه</a:t>
            </a:r>
          </a:p>
          <a:p>
            <a:pPr algn="r" rtl="1"/>
            <a:r>
              <a:rPr lang="fa-IR" sz="3200" dirty="0">
                <a:latin typeface="Calibri" panose="020F0502020204030204" pitchFamily="34" charset="0"/>
                <a:cs typeface="B Nazanin" panose="00000400000000000000" pitchFamily="2" charset="-78"/>
              </a:rPr>
              <a:t>کاربردهای اصلی</a:t>
            </a:r>
          </a:p>
          <a:p>
            <a:pPr algn="r" rtl="1"/>
            <a:r>
              <a:rPr lang="fa-IR" sz="3200" dirty="0">
                <a:latin typeface="Calibri" panose="020F0502020204030204" pitchFamily="34" charset="0"/>
                <a:cs typeface="B Nazanin" panose="00000400000000000000" pitchFamily="2" charset="-78"/>
              </a:rPr>
              <a:t>ویژگی‌های پروتکل</a:t>
            </a:r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8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DD79-4604-4015-ABD4-9C5FA848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معرفی پروتکل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9232-EE32-41F5-B620-FA4FE470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یک پروتکل ارتباطی صنعتی است</a:t>
            </a:r>
            <a:r>
              <a:rPr lang="fa-I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sz="2800" dirty="0"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</a:t>
            </a:r>
            <a:r>
              <a:rPr lang="ar-S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برای ارتباط با ابزار دقیق هوشمند</a:t>
            </a:r>
            <a:endParaRPr lang="fa-IR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</a:t>
            </a:r>
            <a:r>
              <a:rPr lang="ar-S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ترکیبی از سیگنال‌های آنالوگ و دیجیتال را برای ارسال و دریافت داده‌ها</a:t>
            </a:r>
            <a:endParaRPr lang="fa-IR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ar-S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امکان نظارت و پیکربندی تجهیزات را از راه دور</a:t>
            </a:r>
            <a:endParaRPr lang="en-US" sz="2800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6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BCC5-DB49-4328-902A-A77BA967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چرایی توسعه پروتکل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9848-3073-4D0E-85FA-0BC04FDCB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۱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r>
              <a:rPr lang="fa-I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نیاز به ارتباط دیجیتال در کنار سیگنال‌های آنالوگ</a:t>
            </a:r>
            <a:endParaRPr lang="fa-IR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۲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r>
              <a:rPr lang="fa-I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سازگاری با تجهیزات قدیمی</a:t>
            </a:r>
            <a:endParaRPr lang="fa-IR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۳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r>
              <a:rPr lang="fa-I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قابلیت ارتباط دوطرفه و تشخیص خطا</a:t>
            </a:r>
            <a:endParaRPr lang="fa-IR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۴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r>
              <a:rPr lang="fa-I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کاهش هزینه‌های تعمیر و نگهداری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422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8DCE-1B23-4954-96BE-BDF1F2E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کاربردهای اصلی پروتکل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63C1-6016-4547-810E-650987C8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اندازه‌گیری و کنترل فرآیندها </a:t>
            </a:r>
            <a:endParaRPr lang="en-US" sz="2800" dirty="0">
              <a:effectLst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ar-SA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کالیبراسیون و تنظیم تجهیزات </a:t>
            </a:r>
            <a:endParaRPr lang="en-US" sz="2800" dirty="0"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ar-SA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تشخیص و عیب‌یابی پیشرفته </a:t>
            </a:r>
            <a:endParaRPr lang="en-US" sz="2800" dirty="0">
              <a:effectLst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ar-SA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یکپارچه‌سازی با سیستم‌های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SCADA </a:t>
            </a:r>
            <a:r>
              <a:rPr lang="ar-S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و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DCS 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ar-SA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افزایش بهره‌وری و کاهش زمان توقف سیستم‌ها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482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A26C-CB0A-49E8-ACDB-3C38E71C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مدار لایه فیزیکی پروتکل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BC0D-AC58-4A05-A5BB-CB321F71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اتصال سری</a:t>
            </a:r>
            <a:r>
              <a:rPr lang="ar-S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منبع جریان با یک مقاومت </a:t>
            </a: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۲۵۰</a:t>
            </a:r>
            <a:r>
              <a:rPr lang="ar-S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اهمی و دستگاه اندازه‌گیری (مانند ترانسمیتر) </a:t>
            </a:r>
            <a:endParaRPr lang="fa-I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از مدولاسیون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FSK </a:t>
            </a:r>
            <a:r>
              <a:rPr lang="fa-IR" sz="2000" dirty="0"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و سوار شدن سیگنال دیجیتال</a:t>
            </a:r>
            <a:r>
              <a:rPr lang="ar-S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بر روی سیگنال آنالوگ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BD1B2-0B4A-4542-A4E6-DF12CFB24C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1497" y="3540968"/>
            <a:ext cx="591058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5469-F4BF-458D-87FA-560F4E41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ارتباط در پروتکل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HART </a:t>
            </a:r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  <a:r>
              <a:rPr lang="fa-IR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سریال یا موازی؟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3989-B32D-4F80-9940-20E96391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یک پروتکل سریال است</a:t>
            </a:r>
            <a:endParaRPr lang="fa-IR" sz="3200" dirty="0"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</a:t>
            </a:r>
            <a:r>
              <a:rPr lang="ar-SA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از روش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FSK (Frequency Shift Keying)</a:t>
            </a:r>
            <a:r>
              <a:rPr lang="fa-I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 </a:t>
            </a:r>
            <a:r>
              <a:rPr lang="ar-SA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برای ارسال داده‌های دیجیتال روی سیگنال آنالوگ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462F-AFF4-43EE-8257-9A5811ED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نوع انکودینگ پروتکل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774F-0730-4EDD-9C9A-28F8F7B4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داده‌های دیجیتال با دو فرکانس متفاوت کدگذاری می‌شوند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✅</a:t>
            </a:r>
            <a:r>
              <a:rPr lang="fa-IR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۱۲۰۰ </a:t>
            </a:r>
            <a:r>
              <a:rPr lang="ar-SA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هرتز → نمایش بیت ‘</a:t>
            </a:r>
            <a:r>
              <a:rPr lang="fa-I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۱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’</a:t>
            </a:r>
            <a:b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  </a:t>
            </a:r>
            <a:r>
              <a:rPr lang="en-US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✅</a:t>
            </a:r>
            <a:r>
              <a:rPr lang="fa-I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 ۲۲۰۰ </a:t>
            </a:r>
            <a:r>
              <a:rPr lang="ar-SA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هرتز → نمایش بیت '</a:t>
            </a:r>
            <a:r>
              <a:rPr lang="fa-I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۰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’</a:t>
            </a:r>
            <a:endParaRPr lang="fa-I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1AEFE-8BEB-4069-B2F6-E5EB20864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7461" y="3291217"/>
            <a:ext cx="4721290" cy="27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9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A9FF-7288-4316-899A-0E669450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روش انتقال: همزمان یا ناهمزمان؟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AC09-1623-4A50-88B5-A4F12822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روش انتقال ناهمزمان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(Asynchronous Transmission) </a:t>
            </a:r>
            <a:endParaRPr lang="fa-IR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ارسال داده‌ها در فریم‌های مجزا</a:t>
            </a:r>
            <a:endParaRPr lang="fa-IR" sz="2800" dirty="0"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بیت شروع و توقف در هر فریم</a:t>
            </a:r>
            <a:endParaRPr lang="fa-IR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عدم </a:t>
            </a:r>
            <a:r>
              <a:rPr lang="ar-SA" sz="2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نیاز به هماهنگی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(Clock Signal) </a:t>
            </a:r>
            <a:r>
              <a:rPr lang="ar-S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بین فرستنده و گیرنده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239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359</TotalTime>
  <Words>568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 Emoji</vt:lpstr>
      <vt:lpstr>Times New Roman</vt:lpstr>
      <vt:lpstr>Tw Cen MT</vt:lpstr>
      <vt:lpstr>Circuit</vt:lpstr>
      <vt:lpstr>پروتکل HART</vt:lpstr>
      <vt:lpstr>اهداف اصلی ارائه</vt:lpstr>
      <vt:lpstr>معرفی پروتکل HART</vt:lpstr>
      <vt:lpstr>چرایی توسعه پروتکل HART</vt:lpstr>
      <vt:lpstr>کاربردهای اصلی پروتکل HART</vt:lpstr>
      <vt:lpstr>مدار لایه فیزیکی پروتکل HART</vt:lpstr>
      <vt:lpstr>ارتباط در پروتکلHART  : سریال یا موازی؟</vt:lpstr>
      <vt:lpstr>نوع انکودینگ پروتکل HART</vt:lpstr>
      <vt:lpstr>روش انتقال: همزمان یا ناهمزمان؟</vt:lpstr>
      <vt:lpstr>روش اتصال در پروتکل HART</vt:lpstr>
      <vt:lpstr>تشخیص و تصحیح خطا </vt:lpstr>
      <vt:lpstr>روش‌های تشخیص خطا در HART</vt:lpstr>
      <vt:lpstr>فرمت پیام در پروتکل HART</vt:lpstr>
      <vt:lpstr>فرمت پیام در پروتکل HART</vt:lpstr>
      <vt:lpstr>فرمت پیام در پروتکل HART</vt:lpstr>
      <vt:lpstr>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پروتکل HART</dc:title>
  <dc:creator>Amirhosein</dc:creator>
  <cp:lastModifiedBy>Amirhosein</cp:lastModifiedBy>
  <cp:revision>3</cp:revision>
  <dcterms:created xsi:type="dcterms:W3CDTF">2025-01-31T17:55:50Z</dcterms:created>
  <dcterms:modified xsi:type="dcterms:W3CDTF">2025-02-01T18:15:57Z</dcterms:modified>
</cp:coreProperties>
</file>