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47" r:id="rId3"/>
    <p:sldId id="257" r:id="rId4"/>
    <p:sldId id="549" r:id="rId5"/>
    <p:sldId id="550" r:id="rId6"/>
    <p:sldId id="548" r:id="rId7"/>
    <p:sldId id="551" r:id="rId8"/>
    <p:sldId id="552" r:id="rId9"/>
    <p:sldId id="553" r:id="rId10"/>
    <p:sldId id="554" r:id="rId11"/>
    <p:sldId id="557" r:id="rId12"/>
    <p:sldId id="558" r:id="rId13"/>
    <p:sldId id="559" r:id="rId14"/>
    <p:sldId id="555" r:id="rId15"/>
    <p:sldId id="5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E510D"/>
    <a:srgbClr val="08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5118" autoAdjust="0"/>
  </p:normalViewPr>
  <p:slideViewPr>
    <p:cSldViewPr snapToGrid="0">
      <p:cViewPr varScale="1">
        <p:scale>
          <a:sx n="104" d="100"/>
          <a:sy n="10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C87A6-9974-4080-8687-0F2729AF097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50A1-8B9B-45E3-815B-510EEF8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50A1-8B9B-45E3-815B-510EEF82A5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350B2-A988-7842-3503-6E70D62A8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B9ED6-C1D0-C417-3CA4-E9AF4B628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D618D-BC21-183F-EAF1-84EF89F6D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C3A5-3EB6-572C-D7BF-E019F65A1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50A1-8B9B-45E3-815B-510EEF82A5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E34B-8A41-44F8-AC22-03B9BE11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737D-6D82-4F51-901A-1307EFC13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22C3-ABBA-4170-AF3F-01E205FB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E484-4C02-4AB3-9A86-4117071E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EC5D-66CF-48FF-A54F-B0AFD5F8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8A4D-A5CF-4520-9CCA-73DED322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3D9F9-893A-46EB-89E8-1C64CCFB4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260D-C72D-418A-B077-9FB620BF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C011-CE13-483A-8414-D1B74094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7DB1-3846-4AE7-8812-E5E01273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3C4E0-50BC-4B77-9E73-8D1BE7CB1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8384-E3C3-43B8-B9AE-76838CF15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58A9-8D65-44CB-A2C2-D2377915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12C9-3B84-47DA-AE5C-43839784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5706-82C9-4C37-BB4A-D0867EF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8F01-B906-4106-B0D0-2FCB733D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F8D5-F0EC-4531-A880-C847139D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80F4-3E45-464D-8E9F-9C9D6DF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B20C-796B-4CDF-A407-99D95A1A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5CEB-C668-4DD4-AC1B-E72855ED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CB1-D8EE-4C9B-BAEB-FEC1142F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357E-F018-470B-A900-42E371BF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40B6-2DEB-4236-8CF0-89AAC358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156C-8371-433B-9E85-0C7A5C6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FD85-164B-4A38-AAFE-D0A37FA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C7CE-27CC-411E-A3F7-C2D6A885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F5FD-243B-4227-8BF8-C70D09C9E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48FB5-2426-47E7-B12A-95070FB7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557-DA88-444A-91E8-B7755A07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B0382-0DCB-4520-8E75-98E6503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799C-1FDE-4C73-AC30-B8373403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4188-891C-4637-A4B8-3E977661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84D04-1360-4BDA-9CA5-CCEF9A936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CD778-1AF8-4C69-A79C-C135817D6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8029F-8191-473C-9B79-18C097964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0CF73-F698-4357-905F-6112284FE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855E0-E874-459F-9FF0-272CFB02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DC5C0-B154-4F5E-B9D4-458A13FA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BFFAA-14DA-4E70-986A-C1040187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C1DA-30D1-4D88-A104-79FF5C74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6261B-157E-4068-8D14-B1D2546C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CD047-7963-4796-8A94-2EF91A65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80227-1138-4D8D-84EB-7DACD3AF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68560-3B67-4298-95A3-2F39706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09B30-ECE7-41FE-AAFB-7BABB1B2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5170-811A-4793-8986-CC368D74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69CE-ACF5-4AB0-8805-14A0FC3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392E9-F4C2-4FBE-BB7F-E913B013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1E7B5-EDC3-4CEC-9B81-67E92813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C7B5-98F0-4269-A370-C67BCFCB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DE61-B65E-4BF3-8A85-D829BA2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9389-6129-4ED3-8BC1-0D057137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9BD-28CE-4554-8921-965AA82A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517E5-57AB-4038-BCED-C84C75587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8CCBD-E965-4928-A890-92F60462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A672-FD51-4CE8-BC45-117CE746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3E05A-91DA-4B09-B154-C0518D9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7529-C8CC-454D-8324-99F41086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49B7F-120A-48F6-9B8F-87386F85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92A4-6673-4E9E-A814-9AEEA92F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009F-DAED-48E8-B773-005D7ADEA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573D-0B65-4FB6-BFA6-AAC574F827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5A41-EB02-4BB2-B434-F1ACA63C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B144-1966-4BAF-9D29-7BA99CE3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ig data hd images">
            <a:extLst>
              <a:ext uri="{FF2B5EF4-FFF2-40B4-BE49-F238E27FC236}">
                <a16:creationId xmlns:a16="http://schemas.microsoft.com/office/drawing/2014/main" id="{516A6F78-B9BF-4D90-9163-5F869CA23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38AB2-546B-4AAE-AA67-3B9F3A618467}"/>
              </a:ext>
            </a:extLst>
          </p:cNvPr>
          <p:cNvSpPr txBox="1"/>
          <p:nvPr/>
        </p:nvSpPr>
        <p:spPr>
          <a:xfrm>
            <a:off x="856210" y="4909985"/>
            <a:ext cx="3212386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SATA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A0589-059A-474D-39FD-674C823DED82}"/>
              </a:ext>
            </a:extLst>
          </p:cNvPr>
          <p:cNvSpPr txBox="1"/>
          <p:nvPr/>
        </p:nvSpPr>
        <p:spPr>
          <a:xfrm>
            <a:off x="3848012" y="4950044"/>
            <a:ext cx="3212386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Pouria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Ghafouri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B779F-C0E7-2ED7-0A93-2FE1759A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C2A047-59D8-D4EF-7A71-0814245CA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08" y="2425383"/>
            <a:ext cx="1953556" cy="2903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8ADC3-2B74-B41F-D288-97C606C9C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4" y="2356110"/>
            <a:ext cx="1953556" cy="290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8E26B-53A9-B17A-3B9C-00A382E6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54" y="2425382"/>
            <a:ext cx="1953556" cy="2903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9D339-C261-E82C-A305-E0240447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53" y="2116507"/>
            <a:ext cx="1953556" cy="2903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813D7-528E-453F-9971-156C78CC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80" y="2282220"/>
            <a:ext cx="1953556" cy="2903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3719F0-7EB9-9C5F-7531-A6B2E0E6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99" y="2377310"/>
            <a:ext cx="1953556" cy="2903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D90E-9EF9-ADF1-9622-9CC91A7E1DD4}"/>
              </a:ext>
            </a:extLst>
          </p:cNvPr>
          <p:cNvSpPr txBox="1"/>
          <p:nvPr/>
        </p:nvSpPr>
        <p:spPr>
          <a:xfrm>
            <a:off x="1059793" y="1704062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 Extra Condensed Medium"/>
              </a:rPr>
              <a:t>FIS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01ED5-A707-69D3-A028-297C151BF765}"/>
              </a:ext>
            </a:extLst>
          </p:cNvPr>
          <p:cNvSpPr txBox="1"/>
          <p:nvPr/>
        </p:nvSpPr>
        <p:spPr>
          <a:xfrm>
            <a:off x="3290375" y="1704062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 Extra Condensed Medium"/>
              </a:rPr>
              <a:t>FIS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4DC107-F276-FCA2-41D9-BA78AA927264}"/>
              </a:ext>
            </a:extLst>
          </p:cNvPr>
          <p:cNvSpPr/>
          <p:nvPr/>
        </p:nvSpPr>
        <p:spPr>
          <a:xfrm>
            <a:off x="383309" y="1543115"/>
            <a:ext cx="11425382" cy="509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4DDFC-1522-4602-801E-752EB1DC78ED}"/>
              </a:ext>
            </a:extLst>
          </p:cNvPr>
          <p:cNvSpPr/>
          <p:nvPr/>
        </p:nvSpPr>
        <p:spPr>
          <a:xfrm>
            <a:off x="341745" y="6539345"/>
            <a:ext cx="1006764" cy="263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3" name="TextBox 6172">
            <a:extLst>
              <a:ext uri="{FF2B5EF4-FFF2-40B4-BE49-F238E27FC236}">
                <a16:creationId xmlns:a16="http://schemas.microsoft.com/office/drawing/2014/main" id="{B90A87DD-A582-1E4A-BC67-D931A80CA710}"/>
              </a:ext>
            </a:extLst>
          </p:cNvPr>
          <p:cNvSpPr txBox="1"/>
          <p:nvPr/>
        </p:nvSpPr>
        <p:spPr>
          <a:xfrm>
            <a:off x="1059793" y="1215419"/>
            <a:ext cx="9008768" cy="46313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FIS (Frame Information Structure)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FIS</a:t>
            </a:r>
            <a:r>
              <a:rPr lang="en-US" dirty="0"/>
              <a:t> is the fundamental data packet used by SATA to communicate between the host and storage device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Structure: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Header: </a:t>
            </a:r>
            <a:r>
              <a:rPr lang="en-US" dirty="0"/>
              <a:t>Specifies FIS type, direction, and control flags. (1 Byte)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Payload: </a:t>
            </a:r>
            <a:r>
              <a:rPr lang="en-US" dirty="0"/>
              <a:t>Contains command parameters, sector addresses or actual data. (4 to 32 bytes)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CRC: </a:t>
            </a:r>
            <a:r>
              <a:rPr lang="en-US" dirty="0"/>
              <a:t>32-bit checksum for error detection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916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D3B6F-1FA8-B24F-88ED-C3F5831D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EAB6E-D45F-73AE-3AC2-7D8AB29E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7815E3-B825-0096-CCD1-A1349481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08" y="2425383"/>
            <a:ext cx="1953556" cy="2903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5E111-A994-9FE8-5E29-3C88F25F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4" y="2356110"/>
            <a:ext cx="1953556" cy="290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19BF2-6478-A4B2-A5AF-BDBAB825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54" y="2425382"/>
            <a:ext cx="1953556" cy="2903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48252-DA58-C98B-8F21-B0D7F33F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53" y="2116507"/>
            <a:ext cx="1953556" cy="2903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C0132A-1BED-4F40-0AC8-375B72A3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80" y="2282220"/>
            <a:ext cx="1953556" cy="2903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0F32B7-C7ED-E65B-4AA7-D4E6FAAA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99" y="2377310"/>
            <a:ext cx="1953556" cy="2903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FDE17A-0737-E606-4C19-1EC5749AA06D}"/>
              </a:ext>
            </a:extLst>
          </p:cNvPr>
          <p:cNvSpPr txBox="1"/>
          <p:nvPr/>
        </p:nvSpPr>
        <p:spPr>
          <a:xfrm>
            <a:off x="1059793" y="1704062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 Extra Condensed Medium"/>
              </a:rPr>
              <a:t>FIS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32930-17C6-F241-B45F-6CD2FABBE318}"/>
              </a:ext>
            </a:extLst>
          </p:cNvPr>
          <p:cNvSpPr txBox="1"/>
          <p:nvPr/>
        </p:nvSpPr>
        <p:spPr>
          <a:xfrm>
            <a:off x="3290375" y="1704062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 Extra Condensed Medium"/>
              </a:rPr>
              <a:t>FIS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A2A8ED-2D18-0295-9684-01C6423A79C7}"/>
              </a:ext>
            </a:extLst>
          </p:cNvPr>
          <p:cNvSpPr/>
          <p:nvPr/>
        </p:nvSpPr>
        <p:spPr>
          <a:xfrm>
            <a:off x="383309" y="1543115"/>
            <a:ext cx="11425382" cy="509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E9958-0390-9DAA-17EE-C9BF068CF6EE}"/>
              </a:ext>
            </a:extLst>
          </p:cNvPr>
          <p:cNvSpPr/>
          <p:nvPr/>
        </p:nvSpPr>
        <p:spPr>
          <a:xfrm>
            <a:off x="341745" y="6539345"/>
            <a:ext cx="1006764" cy="263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oogle Shape;555;p27">
            <a:extLst>
              <a:ext uri="{FF2B5EF4-FFF2-40B4-BE49-F238E27FC236}">
                <a16:creationId xmlns:a16="http://schemas.microsoft.com/office/drawing/2014/main" id="{1262BE3C-4CB3-F2BC-F45A-AE31B1196B96}"/>
              </a:ext>
            </a:extLst>
          </p:cNvPr>
          <p:cNvGrpSpPr/>
          <p:nvPr/>
        </p:nvGrpSpPr>
        <p:grpSpPr>
          <a:xfrm>
            <a:off x="2552837" y="2023275"/>
            <a:ext cx="3394774" cy="1262700"/>
            <a:chOff x="1028701" y="1379350"/>
            <a:chExt cx="3394774" cy="1262700"/>
          </a:xfrm>
        </p:grpSpPr>
        <p:sp>
          <p:nvSpPr>
            <p:cNvPr id="6164" name="Google Shape;556;p27">
              <a:extLst>
                <a:ext uri="{FF2B5EF4-FFF2-40B4-BE49-F238E27FC236}">
                  <a16:creationId xmlns:a16="http://schemas.microsoft.com/office/drawing/2014/main" id="{278EEE56-F86A-2375-8D0D-C795E3449E2F}"/>
                </a:ext>
              </a:extLst>
            </p:cNvPr>
            <p:cNvSpPr/>
            <p:nvPr/>
          </p:nvSpPr>
          <p:spPr>
            <a:xfrm>
              <a:off x="1502375" y="1379350"/>
              <a:ext cx="2921100" cy="1262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557;p27">
              <a:extLst>
                <a:ext uri="{FF2B5EF4-FFF2-40B4-BE49-F238E27FC236}">
                  <a16:creationId xmlns:a16="http://schemas.microsoft.com/office/drawing/2014/main" id="{BA20D4EF-82E6-D463-BE46-92C7BF8DD46A}"/>
                </a:ext>
              </a:extLst>
            </p:cNvPr>
            <p:cNvSpPr txBox="1"/>
            <p:nvPr/>
          </p:nvSpPr>
          <p:spPr>
            <a:xfrm>
              <a:off x="2414175" y="1801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Transmit ATA commands (READ, WRITE) and parameters to the device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6" name="Google Shape;558;p27">
              <a:extLst>
                <a:ext uri="{FF2B5EF4-FFF2-40B4-BE49-F238E27FC236}">
                  <a16:creationId xmlns:a16="http://schemas.microsoft.com/office/drawing/2014/main" id="{5AB90CCB-FF41-32A9-2C8A-02EFD50ADA17}"/>
                </a:ext>
              </a:extLst>
            </p:cNvPr>
            <p:cNvSpPr txBox="1"/>
            <p:nvPr/>
          </p:nvSpPr>
          <p:spPr>
            <a:xfrm>
              <a:off x="2414175" y="14547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BCB62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Register FIS H2D</a:t>
              </a:r>
              <a:endParaRPr sz="1800" dirty="0">
                <a:solidFill>
                  <a:srgbClr val="BCB62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167" name="Google Shape;559;p27">
              <a:extLst>
                <a:ext uri="{FF2B5EF4-FFF2-40B4-BE49-F238E27FC236}">
                  <a16:creationId xmlns:a16="http://schemas.microsoft.com/office/drawing/2014/main" id="{4F8637DA-DB02-17A6-8AC8-1A5225FD06E2}"/>
                </a:ext>
              </a:extLst>
            </p:cNvPr>
            <p:cNvGrpSpPr/>
            <p:nvPr/>
          </p:nvGrpSpPr>
          <p:grpSpPr>
            <a:xfrm rot="10800000" flipH="1">
              <a:off x="1028701" y="1379350"/>
              <a:ext cx="1266751" cy="1003025"/>
              <a:chOff x="938863" y="1509175"/>
              <a:chExt cx="1198100" cy="1003025"/>
            </a:xfrm>
          </p:grpSpPr>
          <p:sp>
            <p:nvSpPr>
              <p:cNvPr id="6169" name="Google Shape;560;p27">
                <a:extLst>
                  <a:ext uri="{FF2B5EF4-FFF2-40B4-BE49-F238E27FC236}">
                    <a16:creationId xmlns:a16="http://schemas.microsoft.com/office/drawing/2014/main" id="{8310E8B7-6578-7776-0830-F2ED0183D0D7}"/>
                  </a:ext>
                </a:extLst>
              </p:cNvPr>
              <p:cNvSpPr/>
              <p:nvPr/>
            </p:nvSpPr>
            <p:spPr>
              <a:xfrm>
                <a:off x="938863" y="2099025"/>
                <a:ext cx="45127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8051" h="16527" extrusionOk="0">
                    <a:moveTo>
                      <a:pt x="11216" y="1"/>
                    </a:moveTo>
                    <a:cubicBezTo>
                      <a:pt x="5025" y="1"/>
                      <a:pt x="1" y="5025"/>
                      <a:pt x="1" y="11216"/>
                    </a:cubicBezTo>
                    <a:lnTo>
                      <a:pt x="1" y="16526"/>
                    </a:lnTo>
                    <a:lnTo>
                      <a:pt x="8919" y="16526"/>
                    </a:lnTo>
                    <a:cubicBezTo>
                      <a:pt x="13955" y="16526"/>
                      <a:pt x="18051" y="12443"/>
                      <a:pt x="18051" y="7394"/>
                    </a:cubicBezTo>
                    <a:lnTo>
                      <a:pt x="18051" y="1"/>
                    </a:lnTo>
                    <a:close/>
                  </a:path>
                </a:pathLst>
              </a:custGeom>
              <a:solidFill>
                <a:srgbClr val="BCB6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561;p27">
                <a:extLst>
                  <a:ext uri="{FF2B5EF4-FFF2-40B4-BE49-F238E27FC236}">
                    <a16:creationId xmlns:a16="http://schemas.microsoft.com/office/drawing/2014/main" id="{C995D97F-87E7-72F0-91C4-75CA2766E971}"/>
                  </a:ext>
                </a:extLst>
              </p:cNvPr>
              <p:cNvSpPr/>
              <p:nvPr/>
            </p:nvSpPr>
            <p:spPr>
              <a:xfrm>
                <a:off x="938863" y="1509175"/>
                <a:ext cx="1198100" cy="873350"/>
              </a:xfrm>
              <a:custGeom>
                <a:avLst/>
                <a:gdLst/>
                <a:ahLst/>
                <a:cxnLst/>
                <a:rect l="l" t="t" r="r" b="b"/>
                <a:pathLst>
                  <a:path w="47924" h="34934" extrusionOk="0">
                    <a:moveTo>
                      <a:pt x="28957" y="0"/>
                    </a:moveTo>
                    <a:lnTo>
                      <a:pt x="28957" y="5680"/>
                    </a:lnTo>
                    <a:lnTo>
                      <a:pt x="11216" y="5680"/>
                    </a:lnTo>
                    <a:cubicBezTo>
                      <a:pt x="5025" y="5680"/>
                      <a:pt x="1" y="10704"/>
                      <a:pt x="1" y="16895"/>
                    </a:cubicBezTo>
                    <a:lnTo>
                      <a:pt x="1" y="34933"/>
                    </a:lnTo>
                    <a:cubicBezTo>
                      <a:pt x="1" y="28742"/>
                      <a:pt x="5025" y="23718"/>
                      <a:pt x="11216" y="23718"/>
                    </a:cubicBezTo>
                    <a:lnTo>
                      <a:pt x="28957" y="23718"/>
                    </a:lnTo>
                    <a:lnTo>
                      <a:pt x="28957" y="29861"/>
                    </a:lnTo>
                    <a:lnTo>
                      <a:pt x="47888" y="14978"/>
                    </a:lnTo>
                    <a:cubicBezTo>
                      <a:pt x="47923" y="14955"/>
                      <a:pt x="47923" y="14907"/>
                      <a:pt x="47888" y="14883"/>
                    </a:cubicBezTo>
                    <a:lnTo>
                      <a:pt x="289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8" name="Google Shape;562;p27">
              <a:extLst>
                <a:ext uri="{FF2B5EF4-FFF2-40B4-BE49-F238E27FC236}">
                  <a16:creationId xmlns:a16="http://schemas.microsoft.com/office/drawing/2014/main" id="{F5270B9C-DA24-67F9-63BF-4FB46E681896}"/>
                </a:ext>
              </a:extLst>
            </p:cNvPr>
            <p:cNvSpPr txBox="1"/>
            <p:nvPr/>
          </p:nvSpPr>
          <p:spPr>
            <a:xfrm>
              <a:off x="1497375" y="1833400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" name="Google Shape;563;p27">
            <a:extLst>
              <a:ext uri="{FF2B5EF4-FFF2-40B4-BE49-F238E27FC236}">
                <a16:creationId xmlns:a16="http://schemas.microsoft.com/office/drawing/2014/main" id="{E7912864-FFFE-C10A-0919-60D81BBCA32F}"/>
              </a:ext>
            </a:extLst>
          </p:cNvPr>
          <p:cNvGrpSpPr/>
          <p:nvPr/>
        </p:nvGrpSpPr>
        <p:grpSpPr>
          <a:xfrm>
            <a:off x="2552837" y="3572025"/>
            <a:ext cx="3394874" cy="1262700"/>
            <a:chOff x="1028701" y="2928100"/>
            <a:chExt cx="3394874" cy="1262700"/>
          </a:xfrm>
        </p:grpSpPr>
        <p:sp>
          <p:nvSpPr>
            <p:cNvPr id="6157" name="Google Shape;564;p27">
              <a:extLst>
                <a:ext uri="{FF2B5EF4-FFF2-40B4-BE49-F238E27FC236}">
                  <a16:creationId xmlns:a16="http://schemas.microsoft.com/office/drawing/2014/main" id="{E58C0166-92FF-5BB0-AD7F-251A5E50E86B}"/>
                </a:ext>
              </a:extLst>
            </p:cNvPr>
            <p:cNvSpPr/>
            <p:nvPr/>
          </p:nvSpPr>
          <p:spPr>
            <a:xfrm>
              <a:off x="1497375" y="2928100"/>
              <a:ext cx="2926200" cy="1262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565;p27">
              <a:extLst>
                <a:ext uri="{FF2B5EF4-FFF2-40B4-BE49-F238E27FC236}">
                  <a16:creationId xmlns:a16="http://schemas.microsoft.com/office/drawing/2014/main" id="{1D6B752F-48F0-945A-E730-6A81570E7281}"/>
                </a:ext>
              </a:extLst>
            </p:cNvPr>
            <p:cNvSpPr txBox="1"/>
            <p:nvPr/>
          </p:nvSpPr>
          <p:spPr>
            <a:xfrm>
              <a:off x="2414175" y="30035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0A958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DMA Activate FIS</a:t>
              </a:r>
              <a:endParaRPr sz="1800" dirty="0">
                <a:solidFill>
                  <a:srgbClr val="0A958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59" name="Google Shape;566;p27">
              <a:extLst>
                <a:ext uri="{FF2B5EF4-FFF2-40B4-BE49-F238E27FC236}">
                  <a16:creationId xmlns:a16="http://schemas.microsoft.com/office/drawing/2014/main" id="{FA56A90A-DEA6-3DE0-0DD6-CE9C06B4A16F}"/>
                </a:ext>
              </a:extLst>
            </p:cNvPr>
            <p:cNvSpPr txBox="1"/>
            <p:nvPr/>
          </p:nvSpPr>
          <p:spPr>
            <a:xfrm>
              <a:off x="2414175" y="33503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nitiates DMA transfers by specifting memory addresses for data exchange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160" name="Google Shape;567;p27">
              <a:extLst>
                <a:ext uri="{FF2B5EF4-FFF2-40B4-BE49-F238E27FC236}">
                  <a16:creationId xmlns:a16="http://schemas.microsoft.com/office/drawing/2014/main" id="{1393BA20-ABFF-8AD1-52DC-47771B258B19}"/>
                </a:ext>
              </a:extLst>
            </p:cNvPr>
            <p:cNvGrpSpPr/>
            <p:nvPr/>
          </p:nvGrpSpPr>
          <p:grpSpPr>
            <a:xfrm>
              <a:off x="1028701" y="3187775"/>
              <a:ext cx="1266751" cy="1003025"/>
              <a:chOff x="938863" y="3057925"/>
              <a:chExt cx="1198100" cy="1003025"/>
            </a:xfrm>
          </p:grpSpPr>
          <p:sp>
            <p:nvSpPr>
              <p:cNvPr id="6162" name="Google Shape;568;p27">
                <a:extLst>
                  <a:ext uri="{FF2B5EF4-FFF2-40B4-BE49-F238E27FC236}">
                    <a16:creationId xmlns:a16="http://schemas.microsoft.com/office/drawing/2014/main" id="{4E391DBC-2659-D763-ABB9-0A592489E13B}"/>
                  </a:ext>
                </a:extLst>
              </p:cNvPr>
              <p:cNvSpPr/>
              <p:nvPr/>
            </p:nvSpPr>
            <p:spPr>
              <a:xfrm>
                <a:off x="938863" y="3647775"/>
                <a:ext cx="45127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8051" h="16527" extrusionOk="0">
                    <a:moveTo>
                      <a:pt x="11216" y="1"/>
                    </a:moveTo>
                    <a:cubicBezTo>
                      <a:pt x="5025" y="1"/>
                      <a:pt x="1" y="5013"/>
                      <a:pt x="1" y="11217"/>
                    </a:cubicBezTo>
                    <a:lnTo>
                      <a:pt x="1" y="16527"/>
                    </a:lnTo>
                    <a:lnTo>
                      <a:pt x="8919" y="16527"/>
                    </a:lnTo>
                    <a:cubicBezTo>
                      <a:pt x="13955" y="16527"/>
                      <a:pt x="18051" y="12443"/>
                      <a:pt x="18051" y="7395"/>
                    </a:cubicBezTo>
                    <a:lnTo>
                      <a:pt x="18051" y="1"/>
                    </a:lnTo>
                    <a:close/>
                  </a:path>
                </a:pathLst>
              </a:custGeom>
              <a:solidFill>
                <a:srgbClr val="0A95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569;p27">
                <a:extLst>
                  <a:ext uri="{FF2B5EF4-FFF2-40B4-BE49-F238E27FC236}">
                    <a16:creationId xmlns:a16="http://schemas.microsoft.com/office/drawing/2014/main" id="{A1A8B196-5EAC-FC53-24C8-D83987C3BA40}"/>
                  </a:ext>
                </a:extLst>
              </p:cNvPr>
              <p:cNvSpPr/>
              <p:nvPr/>
            </p:nvSpPr>
            <p:spPr>
              <a:xfrm>
                <a:off x="938863" y="3057925"/>
                <a:ext cx="1198100" cy="873350"/>
              </a:xfrm>
              <a:custGeom>
                <a:avLst/>
                <a:gdLst/>
                <a:ahLst/>
                <a:cxnLst/>
                <a:rect l="l" t="t" r="r" b="b"/>
                <a:pathLst>
                  <a:path w="47924" h="34934" extrusionOk="0">
                    <a:moveTo>
                      <a:pt x="28957" y="1"/>
                    </a:moveTo>
                    <a:lnTo>
                      <a:pt x="28957" y="5668"/>
                    </a:lnTo>
                    <a:lnTo>
                      <a:pt x="11216" y="5668"/>
                    </a:lnTo>
                    <a:cubicBezTo>
                      <a:pt x="5025" y="5668"/>
                      <a:pt x="1" y="10693"/>
                      <a:pt x="1" y="16896"/>
                    </a:cubicBezTo>
                    <a:lnTo>
                      <a:pt x="1" y="34934"/>
                    </a:lnTo>
                    <a:cubicBezTo>
                      <a:pt x="1" y="28730"/>
                      <a:pt x="5025" y="23718"/>
                      <a:pt x="11216" y="23718"/>
                    </a:cubicBezTo>
                    <a:lnTo>
                      <a:pt x="28957" y="23718"/>
                    </a:lnTo>
                    <a:lnTo>
                      <a:pt x="28957" y="29862"/>
                    </a:lnTo>
                    <a:lnTo>
                      <a:pt x="47888" y="14979"/>
                    </a:lnTo>
                    <a:cubicBezTo>
                      <a:pt x="47923" y="14955"/>
                      <a:pt x="47923" y="14907"/>
                      <a:pt x="47888" y="14883"/>
                    </a:cubicBezTo>
                    <a:lnTo>
                      <a:pt x="28957" y="1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1" name="Google Shape;570;p27">
              <a:extLst>
                <a:ext uri="{FF2B5EF4-FFF2-40B4-BE49-F238E27FC236}">
                  <a16:creationId xmlns:a16="http://schemas.microsoft.com/office/drawing/2014/main" id="{68376197-0BEE-5B00-FC55-863B6EED43A6}"/>
                </a:ext>
              </a:extLst>
            </p:cNvPr>
            <p:cNvSpPr txBox="1"/>
            <p:nvPr/>
          </p:nvSpPr>
          <p:spPr>
            <a:xfrm>
              <a:off x="1497375" y="3382150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571;p27">
            <a:extLst>
              <a:ext uri="{FF2B5EF4-FFF2-40B4-BE49-F238E27FC236}">
                <a16:creationId xmlns:a16="http://schemas.microsoft.com/office/drawing/2014/main" id="{0051C7E4-663F-1296-7F50-02D2AB7824C1}"/>
              </a:ext>
            </a:extLst>
          </p:cNvPr>
          <p:cNvGrpSpPr/>
          <p:nvPr/>
        </p:nvGrpSpPr>
        <p:grpSpPr>
          <a:xfrm>
            <a:off x="6248536" y="2023275"/>
            <a:ext cx="3390628" cy="1262700"/>
            <a:chOff x="4724400" y="1379350"/>
            <a:chExt cx="3390628" cy="1262700"/>
          </a:xfrm>
        </p:grpSpPr>
        <p:sp>
          <p:nvSpPr>
            <p:cNvPr id="6150" name="Google Shape;572;p27">
              <a:extLst>
                <a:ext uri="{FF2B5EF4-FFF2-40B4-BE49-F238E27FC236}">
                  <a16:creationId xmlns:a16="http://schemas.microsoft.com/office/drawing/2014/main" id="{F07450EE-A2F9-D1DE-67EA-D5C3651AC757}"/>
                </a:ext>
              </a:extLst>
            </p:cNvPr>
            <p:cNvSpPr/>
            <p:nvPr/>
          </p:nvSpPr>
          <p:spPr>
            <a:xfrm>
              <a:off x="4724400" y="1379350"/>
              <a:ext cx="2913000" cy="1262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573;p27">
              <a:extLst>
                <a:ext uri="{FF2B5EF4-FFF2-40B4-BE49-F238E27FC236}">
                  <a16:creationId xmlns:a16="http://schemas.microsoft.com/office/drawing/2014/main" id="{C8A55DCA-964F-E48B-C733-8FB35EA88D98}"/>
                </a:ext>
              </a:extLst>
            </p:cNvPr>
            <p:cNvSpPr txBox="1"/>
            <p:nvPr/>
          </p:nvSpPr>
          <p:spPr>
            <a:xfrm>
              <a:off x="4849200" y="14547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76B21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Register FIS D2H</a:t>
              </a:r>
              <a:endParaRPr sz="1800" dirty="0">
                <a:solidFill>
                  <a:srgbClr val="76B21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52" name="Google Shape;574;p27">
              <a:extLst>
                <a:ext uri="{FF2B5EF4-FFF2-40B4-BE49-F238E27FC236}">
                  <a16:creationId xmlns:a16="http://schemas.microsoft.com/office/drawing/2014/main" id="{092D5B14-7BB7-12F0-09B0-003D03CF37E3}"/>
                </a:ext>
              </a:extLst>
            </p:cNvPr>
            <p:cNvSpPr txBox="1"/>
            <p:nvPr/>
          </p:nvSpPr>
          <p:spPr>
            <a:xfrm>
              <a:off x="4849200" y="1801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Returns status updates (command completion, errors)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153" name="Google Shape;575;p27">
              <a:extLst>
                <a:ext uri="{FF2B5EF4-FFF2-40B4-BE49-F238E27FC236}">
                  <a16:creationId xmlns:a16="http://schemas.microsoft.com/office/drawing/2014/main" id="{703CE2C2-3E87-E535-0902-90E55F0AC945}"/>
                </a:ext>
              </a:extLst>
            </p:cNvPr>
            <p:cNvGrpSpPr/>
            <p:nvPr/>
          </p:nvGrpSpPr>
          <p:grpSpPr>
            <a:xfrm rot="10800000" flipH="1">
              <a:off x="6848303" y="1379350"/>
              <a:ext cx="1266725" cy="1003025"/>
              <a:chOff x="7007088" y="1509175"/>
              <a:chExt cx="1198075" cy="1003025"/>
            </a:xfrm>
          </p:grpSpPr>
          <p:sp>
            <p:nvSpPr>
              <p:cNvPr id="6155" name="Google Shape;576;p27">
                <a:extLst>
                  <a:ext uri="{FF2B5EF4-FFF2-40B4-BE49-F238E27FC236}">
                    <a16:creationId xmlns:a16="http://schemas.microsoft.com/office/drawing/2014/main" id="{4B7A8C94-4350-5FA4-56A3-DD5AA4A9A150}"/>
                  </a:ext>
                </a:extLst>
              </p:cNvPr>
              <p:cNvSpPr/>
              <p:nvPr/>
            </p:nvSpPr>
            <p:spPr>
              <a:xfrm>
                <a:off x="7753888" y="2099025"/>
                <a:ext cx="45127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8051" h="16527" extrusionOk="0">
                    <a:moveTo>
                      <a:pt x="1" y="0"/>
                    </a:moveTo>
                    <a:lnTo>
                      <a:pt x="1" y="7394"/>
                    </a:lnTo>
                    <a:cubicBezTo>
                      <a:pt x="1" y="12442"/>
                      <a:pt x="4097" y="16526"/>
                      <a:pt x="9133" y="16526"/>
                    </a:cubicBezTo>
                    <a:lnTo>
                      <a:pt x="18051" y="16526"/>
                    </a:lnTo>
                    <a:lnTo>
                      <a:pt x="18051" y="11216"/>
                    </a:lnTo>
                    <a:cubicBezTo>
                      <a:pt x="18051" y="5025"/>
                      <a:pt x="13026" y="0"/>
                      <a:pt x="6835" y="0"/>
                    </a:cubicBezTo>
                    <a:close/>
                  </a:path>
                </a:pathLst>
              </a:custGeom>
              <a:solidFill>
                <a:srgbClr val="76B2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577;p27">
                <a:extLst>
                  <a:ext uri="{FF2B5EF4-FFF2-40B4-BE49-F238E27FC236}">
                    <a16:creationId xmlns:a16="http://schemas.microsoft.com/office/drawing/2014/main" id="{3F9FE70C-896A-7240-3655-FD673B794DAC}"/>
                  </a:ext>
                </a:extLst>
              </p:cNvPr>
              <p:cNvSpPr/>
              <p:nvPr/>
            </p:nvSpPr>
            <p:spPr>
              <a:xfrm>
                <a:off x="7007088" y="1509175"/>
                <a:ext cx="1198075" cy="873350"/>
              </a:xfrm>
              <a:custGeom>
                <a:avLst/>
                <a:gdLst/>
                <a:ahLst/>
                <a:cxnLst/>
                <a:rect l="l" t="t" r="r" b="b"/>
                <a:pathLst>
                  <a:path w="47923" h="34934" extrusionOk="0">
                    <a:moveTo>
                      <a:pt x="18967" y="0"/>
                    </a:moveTo>
                    <a:lnTo>
                      <a:pt x="36" y="14883"/>
                    </a:lnTo>
                    <a:cubicBezTo>
                      <a:pt x="0" y="14907"/>
                      <a:pt x="0" y="14954"/>
                      <a:pt x="36" y="14978"/>
                    </a:cubicBezTo>
                    <a:lnTo>
                      <a:pt x="18967" y="29861"/>
                    </a:lnTo>
                    <a:lnTo>
                      <a:pt x="18967" y="23717"/>
                    </a:lnTo>
                    <a:lnTo>
                      <a:pt x="36707" y="23717"/>
                    </a:lnTo>
                    <a:cubicBezTo>
                      <a:pt x="42898" y="23717"/>
                      <a:pt x="47923" y="28742"/>
                      <a:pt x="47923" y="34933"/>
                    </a:cubicBezTo>
                    <a:lnTo>
                      <a:pt x="47923" y="16895"/>
                    </a:lnTo>
                    <a:cubicBezTo>
                      <a:pt x="47923" y="10692"/>
                      <a:pt x="42898" y="5680"/>
                      <a:pt x="36707" y="5680"/>
                    </a:cubicBezTo>
                    <a:lnTo>
                      <a:pt x="18967" y="5680"/>
                    </a:lnTo>
                    <a:lnTo>
                      <a:pt x="18967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4" name="Google Shape;578;p27">
              <a:extLst>
                <a:ext uri="{FF2B5EF4-FFF2-40B4-BE49-F238E27FC236}">
                  <a16:creationId xmlns:a16="http://schemas.microsoft.com/office/drawing/2014/main" id="{B927F021-C754-450F-8734-855BC361A3D0}"/>
                </a:ext>
              </a:extLst>
            </p:cNvPr>
            <p:cNvSpPr txBox="1"/>
            <p:nvPr/>
          </p:nvSpPr>
          <p:spPr>
            <a:xfrm>
              <a:off x="7062300" y="1833400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" name="Google Shape;579;p27">
            <a:extLst>
              <a:ext uri="{FF2B5EF4-FFF2-40B4-BE49-F238E27FC236}">
                <a16:creationId xmlns:a16="http://schemas.microsoft.com/office/drawing/2014/main" id="{C50AA7E1-2E32-29D4-85C3-CA438BC0F1A3}"/>
              </a:ext>
            </a:extLst>
          </p:cNvPr>
          <p:cNvGrpSpPr/>
          <p:nvPr/>
        </p:nvGrpSpPr>
        <p:grpSpPr>
          <a:xfrm>
            <a:off x="6248536" y="3572025"/>
            <a:ext cx="3390628" cy="1262700"/>
            <a:chOff x="4724400" y="2928100"/>
            <a:chExt cx="3390628" cy="1262700"/>
          </a:xfrm>
        </p:grpSpPr>
        <p:sp>
          <p:nvSpPr>
            <p:cNvPr id="62" name="Google Shape;580;p27">
              <a:extLst>
                <a:ext uri="{FF2B5EF4-FFF2-40B4-BE49-F238E27FC236}">
                  <a16:creationId xmlns:a16="http://schemas.microsoft.com/office/drawing/2014/main" id="{E2997ACA-E79D-75E1-61CD-5B14B77F072F}"/>
                </a:ext>
              </a:extLst>
            </p:cNvPr>
            <p:cNvSpPr/>
            <p:nvPr/>
          </p:nvSpPr>
          <p:spPr>
            <a:xfrm>
              <a:off x="4724400" y="2928100"/>
              <a:ext cx="2925900" cy="1262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1;p27">
              <a:extLst>
                <a:ext uri="{FF2B5EF4-FFF2-40B4-BE49-F238E27FC236}">
                  <a16:creationId xmlns:a16="http://schemas.microsoft.com/office/drawing/2014/main" id="{81493688-C77E-A187-3F91-0327B6EAA76F}"/>
                </a:ext>
              </a:extLst>
            </p:cNvPr>
            <p:cNvSpPr txBox="1"/>
            <p:nvPr/>
          </p:nvSpPr>
          <p:spPr>
            <a:xfrm>
              <a:off x="4849200" y="30035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435D7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FIS</a:t>
              </a:r>
              <a:endParaRPr sz="1800" dirty="0">
                <a:solidFill>
                  <a:srgbClr val="435D7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4" name="Google Shape;582;p27">
              <a:extLst>
                <a:ext uri="{FF2B5EF4-FFF2-40B4-BE49-F238E27FC236}">
                  <a16:creationId xmlns:a16="http://schemas.microsoft.com/office/drawing/2014/main" id="{B1ED329A-C4C1-221E-A77F-4D5E648C7740}"/>
                </a:ext>
              </a:extLst>
            </p:cNvPr>
            <p:cNvSpPr txBox="1"/>
            <p:nvPr/>
          </p:nvSpPr>
          <p:spPr>
            <a:xfrm>
              <a:off x="4849200" y="33503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Carries payload data during read/write operations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145" name="Google Shape;583;p27">
              <a:extLst>
                <a:ext uri="{FF2B5EF4-FFF2-40B4-BE49-F238E27FC236}">
                  <a16:creationId xmlns:a16="http://schemas.microsoft.com/office/drawing/2014/main" id="{B27CE8EF-F18D-CA44-2AC4-853380FC7A00}"/>
                </a:ext>
              </a:extLst>
            </p:cNvPr>
            <p:cNvGrpSpPr/>
            <p:nvPr/>
          </p:nvGrpSpPr>
          <p:grpSpPr>
            <a:xfrm>
              <a:off x="6848303" y="3187775"/>
              <a:ext cx="1266725" cy="1003025"/>
              <a:chOff x="7007088" y="3057925"/>
              <a:chExt cx="1198075" cy="1003025"/>
            </a:xfrm>
          </p:grpSpPr>
          <p:sp>
            <p:nvSpPr>
              <p:cNvPr id="6148" name="Google Shape;584;p27">
                <a:extLst>
                  <a:ext uri="{FF2B5EF4-FFF2-40B4-BE49-F238E27FC236}">
                    <a16:creationId xmlns:a16="http://schemas.microsoft.com/office/drawing/2014/main" id="{1E2A09C7-3784-08EB-050F-1A6FAA3D9270}"/>
                  </a:ext>
                </a:extLst>
              </p:cNvPr>
              <p:cNvSpPr/>
              <p:nvPr/>
            </p:nvSpPr>
            <p:spPr>
              <a:xfrm>
                <a:off x="7753888" y="3647775"/>
                <a:ext cx="45127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8051" h="16527" extrusionOk="0">
                    <a:moveTo>
                      <a:pt x="1" y="1"/>
                    </a:moveTo>
                    <a:lnTo>
                      <a:pt x="1" y="7395"/>
                    </a:lnTo>
                    <a:cubicBezTo>
                      <a:pt x="1" y="12443"/>
                      <a:pt x="4097" y="16527"/>
                      <a:pt x="9133" y="16527"/>
                    </a:cubicBezTo>
                    <a:lnTo>
                      <a:pt x="18051" y="16527"/>
                    </a:lnTo>
                    <a:lnTo>
                      <a:pt x="18051" y="11216"/>
                    </a:lnTo>
                    <a:cubicBezTo>
                      <a:pt x="18051" y="5013"/>
                      <a:pt x="13026" y="1"/>
                      <a:pt x="6835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585;p27">
                <a:extLst>
                  <a:ext uri="{FF2B5EF4-FFF2-40B4-BE49-F238E27FC236}">
                    <a16:creationId xmlns:a16="http://schemas.microsoft.com/office/drawing/2014/main" id="{5ADD8408-D920-B259-D27C-BAFE6C53F997}"/>
                  </a:ext>
                </a:extLst>
              </p:cNvPr>
              <p:cNvSpPr/>
              <p:nvPr/>
            </p:nvSpPr>
            <p:spPr>
              <a:xfrm>
                <a:off x="7007088" y="3057925"/>
                <a:ext cx="1198075" cy="873350"/>
              </a:xfrm>
              <a:custGeom>
                <a:avLst/>
                <a:gdLst/>
                <a:ahLst/>
                <a:cxnLst/>
                <a:rect l="l" t="t" r="r" b="b"/>
                <a:pathLst>
                  <a:path w="47923" h="34934" extrusionOk="0">
                    <a:moveTo>
                      <a:pt x="18967" y="1"/>
                    </a:moveTo>
                    <a:lnTo>
                      <a:pt x="36" y="14883"/>
                    </a:lnTo>
                    <a:cubicBezTo>
                      <a:pt x="0" y="14907"/>
                      <a:pt x="0" y="14955"/>
                      <a:pt x="36" y="14979"/>
                    </a:cubicBezTo>
                    <a:lnTo>
                      <a:pt x="18967" y="29861"/>
                    </a:lnTo>
                    <a:lnTo>
                      <a:pt x="18967" y="23718"/>
                    </a:lnTo>
                    <a:lnTo>
                      <a:pt x="36707" y="23718"/>
                    </a:lnTo>
                    <a:cubicBezTo>
                      <a:pt x="42898" y="23718"/>
                      <a:pt x="47923" y="28730"/>
                      <a:pt x="47923" y="34933"/>
                    </a:cubicBezTo>
                    <a:lnTo>
                      <a:pt x="47923" y="16895"/>
                    </a:lnTo>
                    <a:cubicBezTo>
                      <a:pt x="47923" y="10692"/>
                      <a:pt x="42898" y="5668"/>
                      <a:pt x="36707" y="5668"/>
                    </a:cubicBezTo>
                    <a:lnTo>
                      <a:pt x="18967" y="5668"/>
                    </a:lnTo>
                    <a:lnTo>
                      <a:pt x="189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47" name="Google Shape;586;p27">
              <a:extLst>
                <a:ext uri="{FF2B5EF4-FFF2-40B4-BE49-F238E27FC236}">
                  <a16:creationId xmlns:a16="http://schemas.microsoft.com/office/drawing/2014/main" id="{A73F1737-5D02-57F8-3C0F-C4804FB367A3}"/>
                </a:ext>
              </a:extLst>
            </p:cNvPr>
            <p:cNvSpPr txBox="1"/>
            <p:nvPr/>
          </p:nvSpPr>
          <p:spPr>
            <a:xfrm>
              <a:off x="7062300" y="3382150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71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363BB-F5B7-ED79-BE98-5319643B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5BDE75-8DFB-053E-2845-5A68E2F6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63CC7-FB95-E933-2BDA-71A8C3A3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08" y="2425383"/>
            <a:ext cx="1953556" cy="2903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3DB80E-B652-2341-43A7-AC7534FAA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4" y="2356110"/>
            <a:ext cx="1953556" cy="290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CC1F1-65DB-CDD4-EA96-8D8E4979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54" y="2425382"/>
            <a:ext cx="1953556" cy="2903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0B54B-00A6-A318-9A0E-C8458A08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53" y="2116507"/>
            <a:ext cx="1953556" cy="2903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14000-86A2-A445-5357-CBC7873C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80" y="2282220"/>
            <a:ext cx="1953556" cy="2903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EDD43-C624-715F-4BA2-96506AE53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99" y="2377310"/>
            <a:ext cx="1953556" cy="2903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01E2EA-F0E1-987A-4D71-B80EC1AAA842}"/>
              </a:ext>
            </a:extLst>
          </p:cNvPr>
          <p:cNvSpPr txBox="1"/>
          <p:nvPr/>
        </p:nvSpPr>
        <p:spPr>
          <a:xfrm>
            <a:off x="1059793" y="1704062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 Extra Condensed Medium"/>
              </a:rPr>
              <a:t>FIS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3B81CF-2086-A67F-4FDC-0BB4443C05D8}"/>
              </a:ext>
            </a:extLst>
          </p:cNvPr>
          <p:cNvSpPr txBox="1"/>
          <p:nvPr/>
        </p:nvSpPr>
        <p:spPr>
          <a:xfrm>
            <a:off x="3290375" y="1704062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 Extra Condensed Medium"/>
              </a:rPr>
              <a:t>FIS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610F-0BB0-F1F8-D333-72FEFEBB9A8F}"/>
              </a:ext>
            </a:extLst>
          </p:cNvPr>
          <p:cNvSpPr/>
          <p:nvPr/>
        </p:nvSpPr>
        <p:spPr>
          <a:xfrm>
            <a:off x="383309" y="1543115"/>
            <a:ext cx="11425382" cy="509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BA532-6F3D-F144-AA61-61440EE32CBE}"/>
              </a:ext>
            </a:extLst>
          </p:cNvPr>
          <p:cNvSpPr/>
          <p:nvPr/>
        </p:nvSpPr>
        <p:spPr>
          <a:xfrm>
            <a:off x="341745" y="6539345"/>
            <a:ext cx="1006764" cy="263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ative Command Queuing - Wikipedia">
            <a:extLst>
              <a:ext uri="{FF2B5EF4-FFF2-40B4-BE49-F238E27FC236}">
                <a16:creationId xmlns:a16="http://schemas.microsoft.com/office/drawing/2014/main" id="{AC86C8CE-BBCE-EE3C-F5C7-037A468EE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7" y="3336662"/>
            <a:ext cx="4238625" cy="299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3ABAF-DD4C-9317-DE47-96FF6C8AAF81}"/>
              </a:ext>
            </a:extLst>
          </p:cNvPr>
          <p:cNvSpPr txBox="1"/>
          <p:nvPr/>
        </p:nvSpPr>
        <p:spPr>
          <a:xfrm>
            <a:off x="508171" y="1271400"/>
            <a:ext cx="9008768" cy="18614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NCQ (Native Command Queuing)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 commands to minimize delays (Mechanical delays HDDs, Latency SSDs)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Supported in SATA II and later (in SATA I was optional)</a:t>
            </a:r>
          </a:p>
        </p:txBody>
      </p:sp>
    </p:spTree>
    <p:extLst>
      <p:ext uri="{BB962C8B-B14F-4D97-AF65-F5344CB8AC3E}">
        <p14:creationId xmlns:p14="http://schemas.microsoft.com/office/powerpoint/2010/main" val="220215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77919-D733-F4CA-1D32-FD9A718AC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BD07-0B05-4966-E718-D62ABDBF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55822E-F3AB-15F7-8B82-A58A4968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08" y="2425383"/>
            <a:ext cx="1953556" cy="2903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CACABF-F492-F855-B1B5-3861ADD1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4" y="2356110"/>
            <a:ext cx="1953556" cy="290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74800-EF46-CEBE-858B-1ADCF7EE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54" y="2425382"/>
            <a:ext cx="1953556" cy="2903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DFF15-7972-0E50-57E9-747B9745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53" y="2116507"/>
            <a:ext cx="1953556" cy="2903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08317-2635-FCC4-C6F6-BD1AB6A4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80" y="2282220"/>
            <a:ext cx="1953556" cy="2903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B28E31-CFF6-1A3A-7611-B89CA7CF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99" y="2377310"/>
            <a:ext cx="1953556" cy="2903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1BB08A-0404-889C-51BD-5D5F08CF76D2}"/>
              </a:ext>
            </a:extLst>
          </p:cNvPr>
          <p:cNvSpPr txBox="1"/>
          <p:nvPr/>
        </p:nvSpPr>
        <p:spPr>
          <a:xfrm>
            <a:off x="1059793" y="1704062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 Extra Condensed Medium"/>
              </a:rPr>
              <a:t>FIS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47DF3-8E7A-643A-F16A-E4BC17FEF670}"/>
              </a:ext>
            </a:extLst>
          </p:cNvPr>
          <p:cNvSpPr txBox="1"/>
          <p:nvPr/>
        </p:nvSpPr>
        <p:spPr>
          <a:xfrm>
            <a:off x="3290375" y="1704062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ira Sans Extra Condensed Medium"/>
              </a:rPr>
              <a:t>FIS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5BBC86-91D5-EC69-777A-6C19EB6B16EF}"/>
              </a:ext>
            </a:extLst>
          </p:cNvPr>
          <p:cNvSpPr/>
          <p:nvPr/>
        </p:nvSpPr>
        <p:spPr>
          <a:xfrm>
            <a:off x="383309" y="1543115"/>
            <a:ext cx="11425382" cy="509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D860F9-9543-E641-E64A-5CE661F87674}"/>
              </a:ext>
            </a:extLst>
          </p:cNvPr>
          <p:cNvSpPr/>
          <p:nvPr/>
        </p:nvSpPr>
        <p:spPr>
          <a:xfrm>
            <a:off x="341745" y="6539345"/>
            <a:ext cx="1006764" cy="263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27713-1E3C-1EE2-2521-B19E6DD86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93" y="1326701"/>
            <a:ext cx="9086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6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06AAA0-1C78-8424-4151-840568D0ABFE}"/>
              </a:ext>
            </a:extLst>
          </p:cNvPr>
          <p:cNvSpPr/>
          <p:nvPr/>
        </p:nvSpPr>
        <p:spPr>
          <a:xfrm>
            <a:off x="508000" y="6446982"/>
            <a:ext cx="766618" cy="31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34262-2877-3DE3-9E75-9C7BBC7B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"/>
            <a:ext cx="12192000" cy="68455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86D0CF-C08D-1A56-EFAA-0D0864318B2D}"/>
              </a:ext>
            </a:extLst>
          </p:cNvPr>
          <p:cNvSpPr/>
          <p:nvPr/>
        </p:nvSpPr>
        <p:spPr>
          <a:xfrm>
            <a:off x="508000" y="6562725"/>
            <a:ext cx="663575" cy="198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BE540-74B2-0A31-4518-BE5DA878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7" y="0"/>
            <a:ext cx="1175038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684E4-36C8-975F-6764-A6C804340001}"/>
              </a:ext>
            </a:extLst>
          </p:cNvPr>
          <p:cNvSpPr/>
          <p:nvPr/>
        </p:nvSpPr>
        <p:spPr>
          <a:xfrm>
            <a:off x="701964" y="6520873"/>
            <a:ext cx="803563" cy="249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FBBC8-517B-D88D-59FB-B5118151B7F6}"/>
              </a:ext>
            </a:extLst>
          </p:cNvPr>
          <p:cNvSpPr/>
          <p:nvPr/>
        </p:nvSpPr>
        <p:spPr>
          <a:xfrm>
            <a:off x="542925" y="1371600"/>
            <a:ext cx="11191875" cy="5398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3B233-7653-4416-4808-5AAE9F08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2" y="2109603"/>
            <a:ext cx="4001058" cy="2638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5806B3-DE24-0B1D-C905-51A7350E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37" y="2109603"/>
            <a:ext cx="3943900" cy="2657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571B93-4F1E-4C5C-7914-50D4FC82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437" y="2021858"/>
            <a:ext cx="396295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4D02D1E-747F-4555-94F4-06847831626C}"/>
              </a:ext>
            </a:extLst>
          </p:cNvPr>
          <p:cNvSpPr txBox="1"/>
          <p:nvPr/>
        </p:nvSpPr>
        <p:spPr>
          <a:xfrm>
            <a:off x="1373273" y="639090"/>
            <a:ext cx="6001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Montserrat ExtraBold"/>
                <a:cs typeface="Poppins"/>
                <a:sym typeface="Poppins"/>
                <a:rtl val="0"/>
              </a:rPr>
              <a:t>Table of </a:t>
            </a:r>
            <a:r>
              <a:rPr lang="en-US" sz="4800" dirty="0">
                <a:gradFill>
                  <a:gsLst>
                    <a:gs pos="0">
                      <a:srgbClr val="1555FD"/>
                    </a:gs>
                    <a:gs pos="100000">
                      <a:srgbClr val="5680F8"/>
                    </a:gs>
                  </a:gsLst>
                  <a:lin ang="10800000" scaled="1"/>
                </a:gradFill>
                <a:latin typeface="Montserrat ExtraBold"/>
                <a:cs typeface="Poppins"/>
                <a:sym typeface="Poppins"/>
                <a:rtl val="0"/>
              </a:rPr>
              <a:t>Contents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0831E1-FD36-4D6F-8B9A-70E993F060B2}"/>
              </a:ext>
            </a:extLst>
          </p:cNvPr>
          <p:cNvSpPr/>
          <p:nvPr/>
        </p:nvSpPr>
        <p:spPr>
          <a:xfrm>
            <a:off x="0" y="5197411"/>
            <a:ext cx="1660588" cy="1660588"/>
          </a:xfrm>
          <a:custGeom>
            <a:avLst/>
            <a:gdLst>
              <a:gd name="connsiteX0" fmla="*/ 1660589 w 1660588"/>
              <a:gd name="connsiteY0" fmla="*/ 1660589 h 1660588"/>
              <a:gd name="connsiteX1" fmla="*/ 0 w 1660588"/>
              <a:gd name="connsiteY1" fmla="*/ 1660589 h 1660588"/>
              <a:gd name="connsiteX2" fmla="*/ 0 w 1660588"/>
              <a:gd name="connsiteY2" fmla="*/ 0 h 1660588"/>
              <a:gd name="connsiteX3" fmla="*/ 1660589 w 1660588"/>
              <a:gd name="connsiteY3" fmla="*/ 1660589 h 16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588" h="1660588">
                <a:moveTo>
                  <a:pt x="1660589" y="1660589"/>
                </a:moveTo>
                <a:lnTo>
                  <a:pt x="0" y="1660589"/>
                </a:lnTo>
                <a:lnTo>
                  <a:pt x="0" y="0"/>
                </a:lnTo>
                <a:cubicBezTo>
                  <a:pt x="917067" y="0"/>
                  <a:pt x="1660589" y="743522"/>
                  <a:pt x="1660589" y="16605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74AA508-832F-43D7-A969-A9DB5D26F67B}"/>
              </a:ext>
            </a:extLst>
          </p:cNvPr>
          <p:cNvSpPr/>
          <p:nvPr/>
        </p:nvSpPr>
        <p:spPr>
          <a:xfrm>
            <a:off x="10531411" y="0"/>
            <a:ext cx="1660588" cy="1660588"/>
          </a:xfrm>
          <a:custGeom>
            <a:avLst/>
            <a:gdLst>
              <a:gd name="connsiteX0" fmla="*/ 0 w 1660588"/>
              <a:gd name="connsiteY0" fmla="*/ 0 h 1660588"/>
              <a:gd name="connsiteX1" fmla="*/ 1660588 w 1660588"/>
              <a:gd name="connsiteY1" fmla="*/ 0 h 1660588"/>
              <a:gd name="connsiteX2" fmla="*/ 1660588 w 1660588"/>
              <a:gd name="connsiteY2" fmla="*/ 1660589 h 1660588"/>
              <a:gd name="connsiteX3" fmla="*/ 0 w 1660588"/>
              <a:gd name="connsiteY3" fmla="*/ 0 h 16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588" h="1660588">
                <a:moveTo>
                  <a:pt x="0" y="0"/>
                </a:moveTo>
                <a:lnTo>
                  <a:pt x="1660588" y="0"/>
                </a:lnTo>
                <a:cubicBezTo>
                  <a:pt x="1660588" y="0"/>
                  <a:pt x="1660588" y="1660589"/>
                  <a:pt x="1660588" y="1660589"/>
                </a:cubicBezTo>
                <a:cubicBezTo>
                  <a:pt x="743521" y="1660589"/>
                  <a:pt x="0" y="917067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4CDCEB2-F34A-45E3-AE49-9DAF2432D49E}"/>
              </a:ext>
            </a:extLst>
          </p:cNvPr>
          <p:cNvGrpSpPr/>
          <p:nvPr/>
        </p:nvGrpSpPr>
        <p:grpSpPr>
          <a:xfrm>
            <a:off x="1382566" y="1725761"/>
            <a:ext cx="4482907" cy="785019"/>
            <a:chOff x="1463898" y="1967740"/>
            <a:chExt cx="4482907" cy="7850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52AB2D-FEB4-4185-802A-B94600A6A23F}"/>
                </a:ext>
              </a:extLst>
            </p:cNvPr>
            <p:cNvSpPr txBox="1"/>
            <p:nvPr/>
          </p:nvSpPr>
          <p:spPr>
            <a:xfrm>
              <a:off x="2140963" y="1967740"/>
              <a:ext cx="160332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>
                  <a:gradFill>
                    <a:gsLst>
                      <a:gs pos="0">
                        <a:srgbClr val="1555FD"/>
                      </a:gs>
                      <a:gs pos="100000">
                        <a:srgbClr val="5680F8"/>
                      </a:gs>
                    </a:gsLst>
                    <a:lin ang="10800000" scaled="1"/>
                  </a:gradFill>
                  <a:latin typeface="Montserrat ExtraBold"/>
                  <a:cs typeface="Poppins"/>
                  <a:sym typeface="Poppins"/>
                  <a:rtl val="0"/>
                </a:rPr>
                <a:t>Introduction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F7EFA0-AA10-457F-ABFE-DA690AF0AE98}"/>
                </a:ext>
              </a:extLst>
            </p:cNvPr>
            <p:cNvSpPr txBox="1"/>
            <p:nvPr/>
          </p:nvSpPr>
          <p:spPr>
            <a:xfrm>
              <a:off x="2140963" y="2291094"/>
              <a:ext cx="3805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Montserrat"/>
                  <a:cs typeface="Poppins"/>
                  <a:sym typeface="Poppins"/>
                  <a:rtl val="0"/>
                </a:rPr>
                <a:t>Overview of SATA, its role in storage connectivity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19FA1D-C75A-4D06-9D9C-8B0600F2378D}"/>
                </a:ext>
              </a:extLst>
            </p:cNvPr>
            <p:cNvGrpSpPr/>
            <p:nvPr/>
          </p:nvGrpSpPr>
          <p:grpSpPr>
            <a:xfrm>
              <a:off x="1463898" y="1967740"/>
              <a:ext cx="458501" cy="346249"/>
              <a:chOff x="1463898" y="1967740"/>
              <a:chExt cx="458501" cy="34624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61D404-A7C8-4358-8EFF-6F71CF072E17}"/>
                  </a:ext>
                </a:extLst>
              </p:cNvPr>
              <p:cNvSpPr txBox="1"/>
              <p:nvPr/>
            </p:nvSpPr>
            <p:spPr>
              <a:xfrm>
                <a:off x="1508503" y="1967740"/>
                <a:ext cx="413896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>
                    <a:solidFill>
                      <a:schemeClr val="bg2">
                        <a:lumMod val="25000"/>
                      </a:schemeClr>
                    </a:solidFill>
                    <a:latin typeface="Montserrat ExtraBold"/>
                    <a:cs typeface="Poppins"/>
                    <a:sym typeface="Poppins"/>
                    <a:rtl val="0"/>
                  </a:rPr>
                  <a:t>01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1C2CA2-0F5F-4696-8AA3-BFAD90D06144}"/>
                  </a:ext>
                </a:extLst>
              </p:cNvPr>
              <p:cNvSpPr/>
              <p:nvPr/>
            </p:nvSpPr>
            <p:spPr>
              <a:xfrm>
                <a:off x="1463898" y="2058314"/>
                <a:ext cx="45719" cy="165100"/>
              </a:xfrm>
              <a:prstGeom prst="rect">
                <a:avLst/>
              </a:prstGeom>
              <a:gradFill flip="none" rotWithShape="1">
                <a:gsLst>
                  <a:gs pos="0">
                    <a:srgbClr val="1555FD"/>
                  </a:gs>
                  <a:gs pos="100000">
                    <a:srgbClr val="5680F8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E9B6D3-B9C8-436E-86C3-97996589AFA5}"/>
              </a:ext>
            </a:extLst>
          </p:cNvPr>
          <p:cNvGrpSpPr/>
          <p:nvPr/>
        </p:nvGrpSpPr>
        <p:grpSpPr>
          <a:xfrm>
            <a:off x="1382566" y="2808277"/>
            <a:ext cx="4482907" cy="600258"/>
            <a:chOff x="1463898" y="3050256"/>
            <a:chExt cx="4482907" cy="6002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D2F793-993F-4BCE-A468-36E618C2B285}"/>
                </a:ext>
              </a:extLst>
            </p:cNvPr>
            <p:cNvSpPr txBox="1"/>
            <p:nvPr/>
          </p:nvSpPr>
          <p:spPr>
            <a:xfrm>
              <a:off x="2140963" y="3050256"/>
              <a:ext cx="357020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>
                  <a:gradFill>
                    <a:gsLst>
                      <a:gs pos="0">
                        <a:srgbClr val="FE7C04"/>
                      </a:gs>
                      <a:gs pos="100000">
                        <a:srgbClr val="FFCA4E"/>
                      </a:gs>
                    </a:gsLst>
                    <a:lin ang="10800000" scaled="1"/>
                  </a:gradFill>
                  <a:latin typeface="Montserrat ExtraBold"/>
                  <a:cs typeface="Poppins"/>
                  <a:sym typeface="Poppins"/>
                  <a:rtl val="0"/>
                </a:rPr>
                <a:t>Evolution &amp; Overview of SATA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AB43FC-21AD-479D-8973-A5747FADDD2E}"/>
                </a:ext>
              </a:extLst>
            </p:cNvPr>
            <p:cNvSpPr txBox="1"/>
            <p:nvPr/>
          </p:nvSpPr>
          <p:spPr>
            <a:xfrm>
              <a:off x="2140963" y="3373515"/>
              <a:ext cx="380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Montserrat"/>
                  <a:cs typeface="Poppins"/>
                  <a:sym typeface="Poppins"/>
                  <a:rtl val="0"/>
                </a:rPr>
                <a:t>History, Versions (SATA I, II, II)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B081EAD-A837-47BE-848E-BFA4939C7359}"/>
                </a:ext>
              </a:extLst>
            </p:cNvPr>
            <p:cNvGrpSpPr/>
            <p:nvPr/>
          </p:nvGrpSpPr>
          <p:grpSpPr>
            <a:xfrm>
              <a:off x="1463898" y="3050256"/>
              <a:ext cx="500179" cy="346249"/>
              <a:chOff x="1463898" y="3050256"/>
              <a:chExt cx="500179" cy="34624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0FA458-00FC-40C7-A244-DD33F6A7C38B}"/>
                  </a:ext>
                </a:extLst>
              </p:cNvPr>
              <p:cNvSpPr txBox="1"/>
              <p:nvPr/>
            </p:nvSpPr>
            <p:spPr>
              <a:xfrm>
                <a:off x="1508503" y="3050256"/>
                <a:ext cx="45557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>
                    <a:solidFill>
                      <a:schemeClr val="bg2">
                        <a:lumMod val="25000"/>
                      </a:schemeClr>
                    </a:solidFill>
                    <a:latin typeface="Montserrat ExtraBold"/>
                    <a:cs typeface="Poppins"/>
                    <a:sym typeface="Poppins"/>
                    <a:rtl val="0"/>
                  </a:rPr>
                  <a:t>02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F3E386D-09C0-4B64-920D-8EDE42C0A160}"/>
                  </a:ext>
                </a:extLst>
              </p:cNvPr>
              <p:cNvSpPr/>
              <p:nvPr/>
            </p:nvSpPr>
            <p:spPr>
              <a:xfrm>
                <a:off x="1463898" y="3140830"/>
                <a:ext cx="45719" cy="165100"/>
              </a:xfrm>
              <a:prstGeom prst="rect">
                <a:avLst/>
              </a:prstGeom>
              <a:gradFill flip="none" rotWithShape="1">
                <a:gsLst>
                  <a:gs pos="0">
                    <a:srgbClr val="FE7C04"/>
                  </a:gs>
                  <a:gs pos="100000">
                    <a:srgbClr val="FFCA4E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C6F159-13F6-4CA4-AD6C-8C20A4708ED6}"/>
              </a:ext>
            </a:extLst>
          </p:cNvPr>
          <p:cNvGrpSpPr/>
          <p:nvPr/>
        </p:nvGrpSpPr>
        <p:grpSpPr>
          <a:xfrm>
            <a:off x="1382566" y="3890793"/>
            <a:ext cx="4482907" cy="784924"/>
            <a:chOff x="1463898" y="4132772"/>
            <a:chExt cx="4482907" cy="7849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1F26A8-7946-4CD2-B201-16E0435EB665}"/>
                </a:ext>
              </a:extLst>
            </p:cNvPr>
            <p:cNvSpPr txBox="1"/>
            <p:nvPr/>
          </p:nvSpPr>
          <p:spPr>
            <a:xfrm>
              <a:off x="2140963" y="4132772"/>
              <a:ext cx="227979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>
                  <a:gradFill>
                    <a:gsLst>
                      <a:gs pos="0">
                        <a:srgbClr val="5D28FE"/>
                      </a:gs>
                      <a:gs pos="100000">
                        <a:srgbClr val="BB66DD"/>
                      </a:gs>
                    </a:gsLst>
                    <a:lin ang="10800000" scaled="1"/>
                  </a:gradFill>
                  <a:latin typeface="Montserrat ExtraBold"/>
                  <a:cs typeface="Poppins"/>
                  <a:sym typeface="Poppins"/>
                  <a:rtl val="0"/>
                </a:rPr>
                <a:t>SATA Architecture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335186-5386-4A71-8816-1DEB2485BF9C}"/>
                </a:ext>
              </a:extLst>
            </p:cNvPr>
            <p:cNvSpPr txBox="1"/>
            <p:nvPr/>
          </p:nvSpPr>
          <p:spPr>
            <a:xfrm>
              <a:off x="2140963" y="4456031"/>
              <a:ext cx="3805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Montserrat"/>
                  <a:cs typeface="Poppins"/>
                  <a:sym typeface="Poppins"/>
                  <a:rtl val="0"/>
                </a:rPr>
                <a:t>Layered model: Physical, Link, Transport, Application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73FD3C5-66C1-404C-8EA7-23D3FD37FF5A}"/>
                </a:ext>
              </a:extLst>
            </p:cNvPr>
            <p:cNvGrpSpPr/>
            <p:nvPr/>
          </p:nvGrpSpPr>
          <p:grpSpPr>
            <a:xfrm>
              <a:off x="1463898" y="4132772"/>
              <a:ext cx="501781" cy="346249"/>
              <a:chOff x="1463898" y="4132772"/>
              <a:chExt cx="501781" cy="34624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C6FE0D-3465-4294-8432-30FA46275509}"/>
                  </a:ext>
                </a:extLst>
              </p:cNvPr>
              <p:cNvSpPr txBox="1"/>
              <p:nvPr/>
            </p:nvSpPr>
            <p:spPr>
              <a:xfrm>
                <a:off x="1508503" y="4132772"/>
                <a:ext cx="457176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>
                    <a:solidFill>
                      <a:schemeClr val="bg2">
                        <a:lumMod val="25000"/>
                      </a:schemeClr>
                    </a:solidFill>
                    <a:latin typeface="Montserrat ExtraBold"/>
                    <a:cs typeface="Poppins"/>
                    <a:sym typeface="Poppins"/>
                    <a:rtl val="0"/>
                  </a:rPr>
                  <a:t>03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896040-36F8-4C55-B49A-446F3D8BC254}"/>
                  </a:ext>
                </a:extLst>
              </p:cNvPr>
              <p:cNvSpPr/>
              <p:nvPr/>
            </p:nvSpPr>
            <p:spPr>
              <a:xfrm>
                <a:off x="1463898" y="4223346"/>
                <a:ext cx="45719" cy="165100"/>
              </a:xfrm>
              <a:prstGeom prst="rect">
                <a:avLst/>
              </a:prstGeom>
              <a:gradFill flip="none" rotWithShape="1">
                <a:gsLst>
                  <a:gs pos="0">
                    <a:srgbClr val="5D28FE"/>
                  </a:gs>
                  <a:gs pos="100000">
                    <a:srgbClr val="BB66DD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ACCB70-7A4F-487B-9D84-75A0B5DA66A9}"/>
              </a:ext>
            </a:extLst>
          </p:cNvPr>
          <p:cNvGrpSpPr/>
          <p:nvPr/>
        </p:nvGrpSpPr>
        <p:grpSpPr>
          <a:xfrm>
            <a:off x="1382566" y="4973310"/>
            <a:ext cx="4482907" cy="600257"/>
            <a:chOff x="1463898" y="5215289"/>
            <a:chExt cx="4482907" cy="6002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882E00-2801-4414-8743-42FB78FBCAB1}"/>
                </a:ext>
              </a:extLst>
            </p:cNvPr>
            <p:cNvSpPr txBox="1"/>
            <p:nvPr/>
          </p:nvSpPr>
          <p:spPr>
            <a:xfrm>
              <a:off x="2140963" y="5215289"/>
              <a:ext cx="181171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>
                  <a:gradFill>
                    <a:gsLst>
                      <a:gs pos="0">
                        <a:srgbClr val="DD421D"/>
                      </a:gs>
                      <a:gs pos="100000">
                        <a:srgbClr val="FF6F57"/>
                      </a:gs>
                    </a:gsLst>
                    <a:lin ang="10800000" scaled="1"/>
                  </a:gradFill>
                  <a:latin typeface="Montserrat ExtraBold"/>
                  <a:cs typeface="Poppins"/>
                  <a:sym typeface="Poppins"/>
                  <a:rtl val="0"/>
                </a:rPr>
                <a:t>Physical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A73720-C921-490B-A813-5963FAD7224C}"/>
                </a:ext>
              </a:extLst>
            </p:cNvPr>
            <p:cNvSpPr txBox="1"/>
            <p:nvPr/>
          </p:nvSpPr>
          <p:spPr>
            <a:xfrm>
              <a:off x="2140963" y="5538547"/>
              <a:ext cx="380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Montserrat"/>
                  <a:cs typeface="Poppins"/>
                  <a:sym typeface="Poppins"/>
                  <a:rtl val="0"/>
                </a:rPr>
                <a:t>Signaling, connector/cable design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0510FAE-B3C7-4989-9219-C5D5AF00C947}"/>
                </a:ext>
              </a:extLst>
            </p:cNvPr>
            <p:cNvGrpSpPr/>
            <p:nvPr/>
          </p:nvGrpSpPr>
          <p:grpSpPr>
            <a:xfrm>
              <a:off x="1463898" y="5215289"/>
              <a:ext cx="521017" cy="346249"/>
              <a:chOff x="1463898" y="5215289"/>
              <a:chExt cx="521017" cy="34624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416B4-ED83-4828-AD07-A9175C253558}"/>
                  </a:ext>
                </a:extLst>
              </p:cNvPr>
              <p:cNvSpPr txBox="1"/>
              <p:nvPr/>
            </p:nvSpPr>
            <p:spPr>
              <a:xfrm>
                <a:off x="1508503" y="5215289"/>
                <a:ext cx="47641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>
                    <a:solidFill>
                      <a:schemeClr val="bg2">
                        <a:lumMod val="25000"/>
                      </a:schemeClr>
                    </a:solidFill>
                    <a:latin typeface="Montserrat ExtraBold"/>
                    <a:cs typeface="Poppins"/>
                    <a:sym typeface="Poppins"/>
                    <a:rtl val="0"/>
                  </a:rPr>
                  <a:t>04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0588ECB-952E-4655-8D66-3D2B7FBC73D5}"/>
                  </a:ext>
                </a:extLst>
              </p:cNvPr>
              <p:cNvSpPr/>
              <p:nvPr/>
            </p:nvSpPr>
            <p:spPr>
              <a:xfrm>
                <a:off x="1463898" y="5305863"/>
                <a:ext cx="45719" cy="165100"/>
              </a:xfrm>
              <a:prstGeom prst="rect">
                <a:avLst/>
              </a:prstGeom>
              <a:gradFill flip="none" rotWithShape="1">
                <a:gsLst>
                  <a:gs pos="0">
                    <a:srgbClr val="DD421D"/>
                  </a:gs>
                  <a:gs pos="100000">
                    <a:srgbClr val="FF6F57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596428-4656-4C61-99DA-B17C9A7B88C0}"/>
              </a:ext>
            </a:extLst>
          </p:cNvPr>
          <p:cNvGrpSpPr/>
          <p:nvPr/>
        </p:nvGrpSpPr>
        <p:grpSpPr>
          <a:xfrm>
            <a:off x="6562163" y="2819212"/>
            <a:ext cx="4473612" cy="600353"/>
            <a:chOff x="6500023" y="1967740"/>
            <a:chExt cx="4473612" cy="6003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40F2E1-3BB0-4D98-B00B-26407181B272}"/>
                </a:ext>
              </a:extLst>
            </p:cNvPr>
            <p:cNvSpPr txBox="1"/>
            <p:nvPr/>
          </p:nvSpPr>
          <p:spPr>
            <a:xfrm>
              <a:off x="7167793" y="1967740"/>
              <a:ext cx="378501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>
                  <a:gradFill>
                    <a:gsLst>
                      <a:gs pos="0">
                        <a:srgbClr val="DD421D"/>
                      </a:gs>
                      <a:gs pos="100000">
                        <a:srgbClr val="FF6F57"/>
                      </a:gs>
                    </a:gsLst>
                    <a:lin ang="10800000" scaled="1"/>
                  </a:gradFill>
                  <a:latin typeface="Montserrat ExtraBold"/>
                  <a:cs typeface="Poppins"/>
                  <a:sym typeface="Poppins"/>
                  <a:rtl val="0"/>
                </a:rPr>
                <a:t>Transport Layer – FIS Structures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6BA85F-CDB5-420A-8A73-CA9ADC6A2B6B}"/>
                </a:ext>
              </a:extLst>
            </p:cNvPr>
            <p:cNvSpPr txBox="1"/>
            <p:nvPr/>
          </p:nvSpPr>
          <p:spPr>
            <a:xfrm>
              <a:off x="7167793" y="2291094"/>
              <a:ext cx="380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Montserrat"/>
                  <a:cs typeface="Poppins"/>
                  <a:sym typeface="Poppins"/>
                  <a:rtl val="0"/>
                </a:rPr>
                <a:t>FIS types, NCQ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43FEF2A-594B-4942-9F20-E8892C6AE1E2}"/>
                </a:ext>
              </a:extLst>
            </p:cNvPr>
            <p:cNvGrpSpPr/>
            <p:nvPr/>
          </p:nvGrpSpPr>
          <p:grpSpPr>
            <a:xfrm>
              <a:off x="6500023" y="1967740"/>
              <a:ext cx="499056" cy="346249"/>
              <a:chOff x="6500023" y="1967740"/>
              <a:chExt cx="499056" cy="34624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8470CF-D8D8-4AA0-9A07-A2557E0B3825}"/>
                  </a:ext>
                </a:extLst>
              </p:cNvPr>
              <p:cNvSpPr txBox="1"/>
              <p:nvPr/>
            </p:nvSpPr>
            <p:spPr>
              <a:xfrm>
                <a:off x="6532285" y="1967740"/>
                <a:ext cx="46679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dirty="0">
                    <a:solidFill>
                      <a:schemeClr val="bg2">
                        <a:lumMod val="25000"/>
                      </a:schemeClr>
                    </a:solidFill>
                    <a:latin typeface="Montserrat ExtraBold"/>
                    <a:cs typeface="Poppins"/>
                    <a:sym typeface="Poppins"/>
                    <a:rtl val="0"/>
                  </a:rPr>
                  <a:t>06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315A40B-050E-4984-84CC-5425687A1FA5}"/>
                  </a:ext>
                </a:extLst>
              </p:cNvPr>
              <p:cNvSpPr/>
              <p:nvPr/>
            </p:nvSpPr>
            <p:spPr>
              <a:xfrm>
                <a:off x="6500023" y="2058314"/>
                <a:ext cx="45719" cy="165100"/>
              </a:xfrm>
              <a:prstGeom prst="rect">
                <a:avLst/>
              </a:prstGeom>
              <a:gradFill flip="none" rotWithShape="1">
                <a:gsLst>
                  <a:gs pos="0">
                    <a:srgbClr val="DD421D"/>
                  </a:gs>
                  <a:gs pos="100000">
                    <a:srgbClr val="FF6F57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B5C9E68-4283-4CE5-AB1E-D8417EA19A42}"/>
              </a:ext>
            </a:extLst>
          </p:cNvPr>
          <p:cNvGrpSpPr/>
          <p:nvPr/>
        </p:nvGrpSpPr>
        <p:grpSpPr>
          <a:xfrm>
            <a:off x="6562163" y="3864690"/>
            <a:ext cx="4473612" cy="600257"/>
            <a:chOff x="6500023" y="5215289"/>
            <a:chExt cx="4473612" cy="6002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55A80F-83E3-43F3-BADA-1CA513BDD2FA}"/>
                </a:ext>
              </a:extLst>
            </p:cNvPr>
            <p:cNvSpPr txBox="1"/>
            <p:nvPr/>
          </p:nvSpPr>
          <p:spPr>
            <a:xfrm>
              <a:off x="7167793" y="5215289"/>
              <a:ext cx="347883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>
                  <a:gradFill>
                    <a:gsLst>
                      <a:gs pos="0">
                        <a:srgbClr val="1555FD"/>
                      </a:gs>
                      <a:gs pos="100000">
                        <a:srgbClr val="5680F8"/>
                      </a:gs>
                    </a:gsLst>
                    <a:lin ang="10800000" scaled="1"/>
                  </a:gradFill>
                  <a:latin typeface="Montserrat ExtraBold"/>
                  <a:cs typeface="Poppins"/>
                  <a:sym typeface="Poppins"/>
                  <a:rtl val="0"/>
                </a:rPr>
                <a:t>Message flow and command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3F485C-554F-4B10-8307-D1ADBAAAD352}"/>
                </a:ext>
              </a:extLst>
            </p:cNvPr>
            <p:cNvSpPr txBox="1"/>
            <p:nvPr/>
          </p:nvSpPr>
          <p:spPr>
            <a:xfrm>
              <a:off x="7167793" y="5538547"/>
              <a:ext cx="380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Montserrat"/>
                  <a:cs typeface="Poppins"/>
                  <a:sym typeface="Poppins"/>
                  <a:rtl val="0"/>
                </a:rPr>
                <a:t>SATA controllers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C391C9A-6CAA-4236-B92A-AFCE479D2AAD}"/>
                </a:ext>
              </a:extLst>
            </p:cNvPr>
            <p:cNvGrpSpPr/>
            <p:nvPr/>
          </p:nvGrpSpPr>
          <p:grpSpPr>
            <a:xfrm>
              <a:off x="6500023" y="5215289"/>
              <a:ext cx="494248" cy="346249"/>
              <a:chOff x="6500023" y="5215289"/>
              <a:chExt cx="494248" cy="34624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2EB94F-764D-4956-86B7-97ACD123566E}"/>
                  </a:ext>
                </a:extLst>
              </p:cNvPr>
              <p:cNvSpPr txBox="1"/>
              <p:nvPr/>
            </p:nvSpPr>
            <p:spPr>
              <a:xfrm>
                <a:off x="6532285" y="5215289"/>
                <a:ext cx="461986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dirty="0">
                    <a:solidFill>
                      <a:schemeClr val="bg2">
                        <a:lumMod val="25000"/>
                      </a:schemeClr>
                    </a:solidFill>
                    <a:latin typeface="Montserrat ExtraBold"/>
                    <a:cs typeface="Poppins"/>
                    <a:sym typeface="Poppins"/>
                    <a:rtl val="0"/>
                  </a:rPr>
                  <a:t>07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E2E60FC-AFA7-493B-9825-1EABE6B31ABB}"/>
                  </a:ext>
                </a:extLst>
              </p:cNvPr>
              <p:cNvSpPr/>
              <p:nvPr/>
            </p:nvSpPr>
            <p:spPr>
              <a:xfrm>
                <a:off x="6500023" y="5305863"/>
                <a:ext cx="45719" cy="165100"/>
              </a:xfrm>
              <a:prstGeom prst="rect">
                <a:avLst/>
              </a:prstGeom>
              <a:gradFill flip="none" rotWithShape="1">
                <a:gsLst>
                  <a:gs pos="0">
                    <a:srgbClr val="1555FD"/>
                  </a:gs>
                  <a:gs pos="100000">
                    <a:srgbClr val="5680F8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4AB77-FFC3-C5A7-360E-E34A0D383D3C}"/>
              </a:ext>
            </a:extLst>
          </p:cNvPr>
          <p:cNvGrpSpPr/>
          <p:nvPr/>
        </p:nvGrpSpPr>
        <p:grpSpPr>
          <a:xfrm>
            <a:off x="6562163" y="4983028"/>
            <a:ext cx="4482907" cy="600257"/>
            <a:chOff x="1463898" y="5215289"/>
            <a:chExt cx="4482907" cy="6002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00BE89-72AD-0C29-9CBE-A30406BE7A8B}"/>
                </a:ext>
              </a:extLst>
            </p:cNvPr>
            <p:cNvSpPr txBox="1"/>
            <p:nvPr/>
          </p:nvSpPr>
          <p:spPr>
            <a:xfrm>
              <a:off x="2140963" y="5215289"/>
              <a:ext cx="126669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>
                  <a:gradFill>
                    <a:gsLst>
                      <a:gs pos="0">
                        <a:srgbClr val="DD421D"/>
                      </a:gs>
                      <a:gs pos="100000">
                        <a:srgbClr val="FF6F57"/>
                      </a:gs>
                    </a:gsLst>
                    <a:lin ang="10800000" scaled="1"/>
                  </a:gradFill>
                  <a:latin typeface="Montserrat ExtraBold"/>
                  <a:cs typeface="Poppins"/>
                  <a:sym typeface="Poppins"/>
                  <a:rtl val="0"/>
                </a:rPr>
                <a:t>Summary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037CBC-5D72-2CB0-82E1-CC43CF4A28DB}"/>
                </a:ext>
              </a:extLst>
            </p:cNvPr>
            <p:cNvSpPr txBox="1"/>
            <p:nvPr/>
          </p:nvSpPr>
          <p:spPr>
            <a:xfrm>
              <a:off x="2140963" y="5538547"/>
              <a:ext cx="380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Montserrat"/>
                <a:cs typeface="Poppins"/>
                <a:sym typeface="Poppins"/>
                <a:rtl val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E561BAD-378D-FEB7-7D0C-7E7502A70372}"/>
                </a:ext>
              </a:extLst>
            </p:cNvPr>
            <p:cNvGrpSpPr/>
            <p:nvPr/>
          </p:nvGrpSpPr>
          <p:grpSpPr>
            <a:xfrm>
              <a:off x="1463898" y="5215289"/>
              <a:ext cx="514605" cy="346249"/>
              <a:chOff x="1463898" y="5215289"/>
              <a:chExt cx="514605" cy="3462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62A5E-5AE2-BF90-FE7D-86A201580926}"/>
                  </a:ext>
                </a:extLst>
              </p:cNvPr>
              <p:cNvSpPr txBox="1"/>
              <p:nvPr/>
            </p:nvSpPr>
            <p:spPr>
              <a:xfrm>
                <a:off x="1508503" y="5215289"/>
                <a:ext cx="470000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dirty="0">
                    <a:solidFill>
                      <a:schemeClr val="bg2">
                        <a:lumMod val="25000"/>
                      </a:schemeClr>
                    </a:solidFill>
                    <a:latin typeface="Montserrat ExtraBold"/>
                    <a:cs typeface="Poppins"/>
                    <a:sym typeface="Poppins"/>
                    <a:rtl val="0"/>
                  </a:rPr>
                  <a:t>08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CA1ED4-2212-602E-8A4D-CD98E3B119AC}"/>
                  </a:ext>
                </a:extLst>
              </p:cNvPr>
              <p:cNvSpPr/>
              <p:nvPr/>
            </p:nvSpPr>
            <p:spPr>
              <a:xfrm>
                <a:off x="1463898" y="5305863"/>
                <a:ext cx="45719" cy="165100"/>
              </a:xfrm>
              <a:prstGeom prst="rect">
                <a:avLst/>
              </a:prstGeom>
              <a:gradFill flip="none" rotWithShape="1">
                <a:gsLst>
                  <a:gs pos="0">
                    <a:srgbClr val="DD421D"/>
                  </a:gs>
                  <a:gs pos="100000">
                    <a:srgbClr val="FF6F57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DD1953-8FAE-083E-4038-8E6BB1783CA0}"/>
              </a:ext>
            </a:extLst>
          </p:cNvPr>
          <p:cNvGrpSpPr/>
          <p:nvPr/>
        </p:nvGrpSpPr>
        <p:grpSpPr>
          <a:xfrm>
            <a:off x="6579780" y="1771881"/>
            <a:ext cx="4473612" cy="600257"/>
            <a:chOff x="6500023" y="5215289"/>
            <a:chExt cx="4473612" cy="6002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842E14-0655-8DA8-3F5D-0DF13EE0430A}"/>
                </a:ext>
              </a:extLst>
            </p:cNvPr>
            <p:cNvSpPr txBox="1"/>
            <p:nvPr/>
          </p:nvSpPr>
          <p:spPr>
            <a:xfrm>
              <a:off x="7167793" y="5215289"/>
              <a:ext cx="135806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dirty="0">
                  <a:gradFill>
                    <a:gsLst>
                      <a:gs pos="0">
                        <a:srgbClr val="1555FD"/>
                      </a:gs>
                      <a:gs pos="100000">
                        <a:srgbClr val="5680F8"/>
                      </a:gs>
                    </a:gsLst>
                    <a:lin ang="10800000" scaled="1"/>
                  </a:gradFill>
                  <a:latin typeface="Montserrat ExtraBold"/>
                  <a:cs typeface="Poppins"/>
                  <a:sym typeface="Poppins"/>
                  <a:rtl val="0"/>
                </a:rPr>
                <a:t>Link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257A1E-E3F3-9257-CCAB-1809A35C997D}"/>
                </a:ext>
              </a:extLst>
            </p:cNvPr>
            <p:cNvSpPr txBox="1"/>
            <p:nvPr/>
          </p:nvSpPr>
          <p:spPr>
            <a:xfrm>
              <a:off x="7167793" y="5538547"/>
              <a:ext cx="3805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Montserrat"/>
                  <a:cs typeface="Poppins"/>
                  <a:sym typeface="Poppins"/>
                  <a:rtl val="0"/>
                </a:rPr>
                <a:t>Encoding, Flow Control, Error Detection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50EF145-7C9A-DD0A-281B-04F86D10F4D8}"/>
                </a:ext>
              </a:extLst>
            </p:cNvPr>
            <p:cNvGrpSpPr/>
            <p:nvPr/>
          </p:nvGrpSpPr>
          <p:grpSpPr>
            <a:xfrm>
              <a:off x="6500023" y="5215289"/>
              <a:ext cx="489438" cy="346249"/>
              <a:chOff x="6500023" y="5215289"/>
              <a:chExt cx="489438" cy="34624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D6547E8-8B73-048A-9E4A-2DCD14AF2925}"/>
                  </a:ext>
                </a:extLst>
              </p:cNvPr>
              <p:cNvSpPr txBox="1"/>
              <p:nvPr/>
            </p:nvSpPr>
            <p:spPr>
              <a:xfrm>
                <a:off x="6532285" y="5215289"/>
                <a:ext cx="457176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dirty="0">
                    <a:solidFill>
                      <a:schemeClr val="bg2">
                        <a:lumMod val="25000"/>
                      </a:schemeClr>
                    </a:solidFill>
                    <a:latin typeface="Montserrat ExtraBold"/>
                    <a:cs typeface="Poppins"/>
                    <a:sym typeface="Poppins"/>
                    <a:rtl val="0"/>
                  </a:rPr>
                  <a:t>05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C184FCC-8DE2-A23E-C227-EB057DEA1BEC}"/>
                  </a:ext>
                </a:extLst>
              </p:cNvPr>
              <p:cNvSpPr/>
              <p:nvPr/>
            </p:nvSpPr>
            <p:spPr>
              <a:xfrm>
                <a:off x="6500023" y="5305863"/>
                <a:ext cx="45719" cy="165100"/>
              </a:xfrm>
              <a:prstGeom prst="rect">
                <a:avLst/>
              </a:prstGeom>
              <a:gradFill flip="none" rotWithShape="1">
                <a:gsLst>
                  <a:gs pos="0">
                    <a:srgbClr val="1555FD"/>
                  </a:gs>
                  <a:gs pos="100000">
                    <a:srgbClr val="5680F8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925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3CB4E-1C4F-5B66-DDEA-2F1A946C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3182"/>
            <a:ext cx="12192000" cy="5751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423E90-DDAD-F5F0-1455-4D66F4974B71}"/>
              </a:ext>
            </a:extLst>
          </p:cNvPr>
          <p:cNvSpPr/>
          <p:nvPr/>
        </p:nvSpPr>
        <p:spPr>
          <a:xfrm>
            <a:off x="4210050" y="1704975"/>
            <a:ext cx="7724775" cy="2038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CA010-379C-129C-2E9E-14EF71A28D6B}"/>
              </a:ext>
            </a:extLst>
          </p:cNvPr>
          <p:cNvSpPr txBox="1"/>
          <p:nvPr/>
        </p:nvSpPr>
        <p:spPr>
          <a:xfrm>
            <a:off x="4810125" y="929024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rgbClr val="1555FD"/>
                    </a:gs>
                    <a:gs pos="100000">
                      <a:srgbClr val="5680F8"/>
                    </a:gs>
                  </a:gsLst>
                  <a:lin ang="10800000" scaled="1"/>
                </a:gradFill>
                <a:latin typeface="Montserrat ExtraBold"/>
                <a:cs typeface="Poppins"/>
                <a:sym typeface="Poppins"/>
                <a:rtl val="0"/>
              </a:rPr>
              <a:t>Introduction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D853D-3D65-C2DB-F6F0-579E9C4D3B70}"/>
              </a:ext>
            </a:extLst>
          </p:cNvPr>
          <p:cNvSpPr txBox="1"/>
          <p:nvPr/>
        </p:nvSpPr>
        <p:spPr>
          <a:xfrm>
            <a:off x="4410075" y="1933575"/>
            <a:ext cx="7219950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is SATA?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Stands for Serial Advanced Technology Attachment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Serial Interface Standard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Connects Storage to a computer’s motherboard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Replaces the older parallel ATA (PATA)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B496-A547-E236-6ECE-C1BCB1BB3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2D976-3C2E-45CF-4B43-2871EF19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3182"/>
            <a:ext cx="12192000" cy="5751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824450-A0AC-041C-3C1E-D16F72D42A1B}"/>
              </a:ext>
            </a:extLst>
          </p:cNvPr>
          <p:cNvSpPr/>
          <p:nvPr/>
        </p:nvSpPr>
        <p:spPr>
          <a:xfrm>
            <a:off x="4210050" y="1704975"/>
            <a:ext cx="7724775" cy="2038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DF9DC-7405-A305-EA21-E925A3225E9F}"/>
              </a:ext>
            </a:extLst>
          </p:cNvPr>
          <p:cNvSpPr txBox="1"/>
          <p:nvPr/>
        </p:nvSpPr>
        <p:spPr>
          <a:xfrm>
            <a:off x="4810125" y="929024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gradFill>
                  <a:gsLst>
                    <a:gs pos="0">
                      <a:srgbClr val="1555FD"/>
                    </a:gs>
                    <a:gs pos="100000">
                      <a:srgbClr val="5680F8"/>
                    </a:gs>
                  </a:gsLst>
                  <a:lin ang="10800000" scaled="1"/>
                </a:gradFill>
                <a:latin typeface="Montserrat ExtraBold"/>
                <a:cs typeface="Poppins"/>
                <a:sym typeface="Poppins"/>
                <a:rtl val="0"/>
              </a:rPr>
              <a:t>Introduction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E9FB1-366A-105C-96CC-A07B7A281138}"/>
              </a:ext>
            </a:extLst>
          </p:cNvPr>
          <p:cNvSpPr txBox="1"/>
          <p:nvPr/>
        </p:nvSpPr>
        <p:spPr>
          <a:xfrm>
            <a:off x="4410075" y="1933575"/>
            <a:ext cx="7219950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Key Features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Serial Communication: Better than PATA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Hot-Plugging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Timing Skew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Point-to-Point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7D08-740B-1624-F5A4-1E9C9D682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A5703-8B6E-FADE-9DDC-BD55292F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057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348341-CCFD-9D81-D46E-68C92B2F574D}"/>
              </a:ext>
            </a:extLst>
          </p:cNvPr>
          <p:cNvSpPr/>
          <p:nvPr/>
        </p:nvSpPr>
        <p:spPr>
          <a:xfrm>
            <a:off x="325371" y="1419321"/>
            <a:ext cx="11277600" cy="3877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E86D3-87E7-6BED-7EF4-8D536D681E3C}"/>
              </a:ext>
            </a:extLst>
          </p:cNvPr>
          <p:cNvSpPr txBox="1"/>
          <p:nvPr/>
        </p:nvSpPr>
        <p:spPr>
          <a:xfrm>
            <a:off x="1067561" y="1340898"/>
            <a:ext cx="9008768" cy="221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Pre-SATA Era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Parallel ATA (PATA) dominate storage interfaces until the early 2000s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Limitations of PATA (More wires, Slower Speed max 133 MB/s)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4ED9-3581-C079-FB58-6833C729A7E1}"/>
              </a:ext>
            </a:extLst>
          </p:cNvPr>
          <p:cNvSpPr txBox="1"/>
          <p:nvPr/>
        </p:nvSpPr>
        <p:spPr>
          <a:xfrm>
            <a:off x="1067561" y="3429000"/>
            <a:ext cx="9008768" cy="24154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SATA Introduction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by the SATA-IO consortium (Serial ATA International Organization) in 2000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Replace PATA with a faster, simpler and more scalable interface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First released in 2003 as SATA 1.0</a:t>
            </a:r>
          </a:p>
        </p:txBody>
      </p:sp>
    </p:spTree>
    <p:extLst>
      <p:ext uri="{BB962C8B-B14F-4D97-AF65-F5344CB8AC3E}">
        <p14:creationId xmlns:p14="http://schemas.microsoft.com/office/powerpoint/2010/main" val="220996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05AB5-86B8-9917-78E5-8B5E9660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057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5EBF6C-95A9-6E46-F6DF-6EA291127347}"/>
              </a:ext>
            </a:extLst>
          </p:cNvPr>
          <p:cNvSpPr/>
          <p:nvPr/>
        </p:nvSpPr>
        <p:spPr>
          <a:xfrm>
            <a:off x="325371" y="1419321"/>
            <a:ext cx="11277600" cy="3877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oogle Shape;212;p19">
            <a:extLst>
              <a:ext uri="{FF2B5EF4-FFF2-40B4-BE49-F238E27FC236}">
                <a16:creationId xmlns:a16="http://schemas.microsoft.com/office/drawing/2014/main" id="{1B3C77C3-1573-0DDA-5756-35488004A268}"/>
              </a:ext>
            </a:extLst>
          </p:cNvPr>
          <p:cNvGrpSpPr/>
          <p:nvPr/>
        </p:nvGrpSpPr>
        <p:grpSpPr>
          <a:xfrm>
            <a:off x="1610886" y="4239217"/>
            <a:ext cx="8066041" cy="698400"/>
            <a:chOff x="457122" y="3889335"/>
            <a:chExt cx="8066041" cy="698400"/>
          </a:xfrm>
        </p:grpSpPr>
        <p:sp>
          <p:nvSpPr>
            <p:cNvPr id="26" name="Google Shape;213;p19">
              <a:extLst>
                <a:ext uri="{FF2B5EF4-FFF2-40B4-BE49-F238E27FC236}">
                  <a16:creationId xmlns:a16="http://schemas.microsoft.com/office/drawing/2014/main" id="{B4CD423D-A92D-4CD2-92EC-28BFD83A58EA}"/>
                </a:ext>
              </a:extLst>
            </p:cNvPr>
            <p:cNvSpPr/>
            <p:nvPr/>
          </p:nvSpPr>
          <p:spPr>
            <a:xfrm flipH="1">
              <a:off x="457122" y="3889335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;p19">
              <a:extLst>
                <a:ext uri="{FF2B5EF4-FFF2-40B4-BE49-F238E27FC236}">
                  <a16:creationId xmlns:a16="http://schemas.microsoft.com/office/drawing/2014/main" id="{AF342F9E-380B-306B-C4AD-8125918278AF}"/>
                </a:ext>
              </a:extLst>
            </p:cNvPr>
            <p:cNvSpPr/>
            <p:nvPr/>
          </p:nvSpPr>
          <p:spPr>
            <a:xfrm>
              <a:off x="4528524" y="3889335"/>
              <a:ext cx="1947300" cy="69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;p19">
              <a:extLst>
                <a:ext uri="{FF2B5EF4-FFF2-40B4-BE49-F238E27FC236}">
                  <a16:creationId xmlns:a16="http://schemas.microsoft.com/office/drawing/2014/main" id="{54AF6B91-6114-DE0F-868C-828122920DFB}"/>
                </a:ext>
              </a:extLst>
            </p:cNvPr>
            <p:cNvSpPr txBox="1"/>
            <p:nvPr/>
          </p:nvSpPr>
          <p:spPr>
            <a:xfrm>
              <a:off x="1099127" y="4060335"/>
              <a:ext cx="1174838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SATA 3.0 </a:t>
              </a: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2009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216;p19">
              <a:extLst>
                <a:ext uri="{FF2B5EF4-FFF2-40B4-BE49-F238E27FC236}">
                  <a16:creationId xmlns:a16="http://schemas.microsoft.com/office/drawing/2014/main" id="{90931800-5B16-AC73-0A0E-BC77442E7D63}"/>
                </a:ext>
              </a:extLst>
            </p:cNvPr>
            <p:cNvSpPr txBox="1"/>
            <p:nvPr/>
          </p:nvSpPr>
          <p:spPr>
            <a:xfrm flipH="1">
              <a:off x="4783606" y="3977235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Improved NCQ for deeper queues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217;p19">
              <a:extLst>
                <a:ext uri="{FF2B5EF4-FFF2-40B4-BE49-F238E27FC236}">
                  <a16:creationId xmlns:a16="http://schemas.microsoft.com/office/drawing/2014/main" id="{51C4AAC1-647D-5F89-0D87-28966F522CB4}"/>
                </a:ext>
              </a:extLst>
            </p:cNvPr>
            <p:cNvSpPr/>
            <p:nvPr/>
          </p:nvSpPr>
          <p:spPr>
            <a:xfrm>
              <a:off x="2492871" y="3889335"/>
              <a:ext cx="1947300" cy="69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8;p19">
              <a:extLst>
                <a:ext uri="{FF2B5EF4-FFF2-40B4-BE49-F238E27FC236}">
                  <a16:creationId xmlns:a16="http://schemas.microsoft.com/office/drawing/2014/main" id="{F55C5B21-D393-B52B-7557-F15F08F9D3EA}"/>
                </a:ext>
              </a:extLst>
            </p:cNvPr>
            <p:cNvSpPr txBox="1"/>
            <p:nvPr/>
          </p:nvSpPr>
          <p:spPr>
            <a:xfrm flipH="1">
              <a:off x="2668368" y="3977235"/>
              <a:ext cx="15963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 Gb/s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219;p19">
              <a:extLst>
                <a:ext uri="{FF2B5EF4-FFF2-40B4-BE49-F238E27FC236}">
                  <a16:creationId xmlns:a16="http://schemas.microsoft.com/office/drawing/2014/main" id="{4F4EF3CD-D6DD-D8DF-EBB7-BB0DE0DBE947}"/>
                </a:ext>
              </a:extLst>
            </p:cNvPr>
            <p:cNvSpPr/>
            <p:nvPr/>
          </p:nvSpPr>
          <p:spPr>
            <a:xfrm>
              <a:off x="6575863" y="3889335"/>
              <a:ext cx="1947300" cy="69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0;p19">
              <a:extLst>
                <a:ext uri="{FF2B5EF4-FFF2-40B4-BE49-F238E27FC236}">
                  <a16:creationId xmlns:a16="http://schemas.microsoft.com/office/drawing/2014/main" id="{7994B4C8-A9BD-FE09-BBC1-94E58029E223}"/>
                </a:ext>
              </a:extLst>
            </p:cNvPr>
            <p:cNvSpPr txBox="1"/>
            <p:nvPr/>
          </p:nvSpPr>
          <p:spPr>
            <a:xfrm flipH="1">
              <a:off x="6831013" y="3977235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Enhanced power management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" name="Google Shape;221;p19">
            <a:extLst>
              <a:ext uri="{FF2B5EF4-FFF2-40B4-BE49-F238E27FC236}">
                <a16:creationId xmlns:a16="http://schemas.microsoft.com/office/drawing/2014/main" id="{85DEBE9A-6C16-DAF7-EC4B-5A6F575046F8}"/>
              </a:ext>
            </a:extLst>
          </p:cNvPr>
          <p:cNvGrpSpPr/>
          <p:nvPr/>
        </p:nvGrpSpPr>
        <p:grpSpPr>
          <a:xfrm>
            <a:off x="1602431" y="3181380"/>
            <a:ext cx="8074496" cy="698401"/>
            <a:chOff x="457122" y="3114093"/>
            <a:chExt cx="8074496" cy="698401"/>
          </a:xfrm>
        </p:grpSpPr>
        <p:sp>
          <p:nvSpPr>
            <p:cNvPr id="18" name="Google Shape;222;p19">
              <a:extLst>
                <a:ext uri="{FF2B5EF4-FFF2-40B4-BE49-F238E27FC236}">
                  <a16:creationId xmlns:a16="http://schemas.microsoft.com/office/drawing/2014/main" id="{EBD1F968-524E-9237-3DB3-0EFD3D3201DE}"/>
                </a:ext>
              </a:extLst>
            </p:cNvPr>
            <p:cNvSpPr/>
            <p:nvPr/>
          </p:nvSpPr>
          <p:spPr>
            <a:xfrm flipH="1">
              <a:off x="457122" y="3114094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3;p19">
              <a:extLst>
                <a:ext uri="{FF2B5EF4-FFF2-40B4-BE49-F238E27FC236}">
                  <a16:creationId xmlns:a16="http://schemas.microsoft.com/office/drawing/2014/main" id="{8E25E3D8-A9DD-4464-DB9B-5DFB1762167E}"/>
                </a:ext>
              </a:extLst>
            </p:cNvPr>
            <p:cNvSpPr/>
            <p:nvPr/>
          </p:nvSpPr>
          <p:spPr>
            <a:xfrm>
              <a:off x="4528524" y="3114094"/>
              <a:ext cx="1947300" cy="69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;p19">
              <a:extLst>
                <a:ext uri="{FF2B5EF4-FFF2-40B4-BE49-F238E27FC236}">
                  <a16:creationId xmlns:a16="http://schemas.microsoft.com/office/drawing/2014/main" id="{455D5DCB-B9E6-D719-798E-FD85FBED492C}"/>
                </a:ext>
              </a:extLst>
            </p:cNvPr>
            <p:cNvSpPr txBox="1"/>
            <p:nvPr/>
          </p:nvSpPr>
          <p:spPr>
            <a:xfrm>
              <a:off x="977169" y="3285094"/>
              <a:ext cx="1296796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SATA 2.0 </a:t>
              </a: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2004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225;p19">
              <a:extLst>
                <a:ext uri="{FF2B5EF4-FFF2-40B4-BE49-F238E27FC236}">
                  <a16:creationId xmlns:a16="http://schemas.microsoft.com/office/drawing/2014/main" id="{E561404E-3692-79C4-D81B-4901F3B3C7F6}"/>
                </a:ext>
              </a:extLst>
            </p:cNvPr>
            <p:cNvSpPr txBox="1"/>
            <p:nvPr/>
          </p:nvSpPr>
          <p:spPr>
            <a:xfrm flipH="1">
              <a:off x="4783606" y="3201994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Mandatory NCQ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226;p19">
              <a:extLst>
                <a:ext uri="{FF2B5EF4-FFF2-40B4-BE49-F238E27FC236}">
                  <a16:creationId xmlns:a16="http://schemas.microsoft.com/office/drawing/2014/main" id="{969F38AE-566D-11A1-C8F6-F6A4DEF4D7E5}"/>
                </a:ext>
              </a:extLst>
            </p:cNvPr>
            <p:cNvSpPr/>
            <p:nvPr/>
          </p:nvSpPr>
          <p:spPr>
            <a:xfrm>
              <a:off x="2492871" y="3114094"/>
              <a:ext cx="1947300" cy="69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7;p19">
              <a:extLst>
                <a:ext uri="{FF2B5EF4-FFF2-40B4-BE49-F238E27FC236}">
                  <a16:creationId xmlns:a16="http://schemas.microsoft.com/office/drawing/2014/main" id="{49028C5F-016D-2270-12F1-42A0320E9383}"/>
                </a:ext>
              </a:extLst>
            </p:cNvPr>
            <p:cNvSpPr txBox="1"/>
            <p:nvPr/>
          </p:nvSpPr>
          <p:spPr>
            <a:xfrm flipH="1">
              <a:off x="2676823" y="3201994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 Gb/s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228;p19">
              <a:extLst>
                <a:ext uri="{FF2B5EF4-FFF2-40B4-BE49-F238E27FC236}">
                  <a16:creationId xmlns:a16="http://schemas.microsoft.com/office/drawing/2014/main" id="{AB3A5CB8-C564-206A-B4D0-37F4046707DB}"/>
                </a:ext>
              </a:extLst>
            </p:cNvPr>
            <p:cNvSpPr/>
            <p:nvPr/>
          </p:nvSpPr>
          <p:spPr>
            <a:xfrm>
              <a:off x="6584318" y="3114093"/>
              <a:ext cx="1947300" cy="69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9;p19">
              <a:extLst>
                <a:ext uri="{FF2B5EF4-FFF2-40B4-BE49-F238E27FC236}">
                  <a16:creationId xmlns:a16="http://schemas.microsoft.com/office/drawing/2014/main" id="{73F80FB0-3FE8-9FE7-A992-D67845A1BA42}"/>
                </a:ext>
              </a:extLst>
            </p:cNvPr>
            <p:cNvSpPr txBox="1"/>
            <p:nvPr/>
          </p:nvSpPr>
          <p:spPr>
            <a:xfrm flipH="1">
              <a:off x="6839468" y="3201994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Hot-plugging support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" name="Google Shape;230;p19">
            <a:extLst>
              <a:ext uri="{FF2B5EF4-FFF2-40B4-BE49-F238E27FC236}">
                <a16:creationId xmlns:a16="http://schemas.microsoft.com/office/drawing/2014/main" id="{2C7453DF-B132-F264-3F64-48383E42FCF1}"/>
              </a:ext>
            </a:extLst>
          </p:cNvPr>
          <p:cNvGrpSpPr/>
          <p:nvPr/>
        </p:nvGrpSpPr>
        <p:grpSpPr>
          <a:xfrm>
            <a:off x="1602431" y="2046747"/>
            <a:ext cx="8074496" cy="698400"/>
            <a:chOff x="457122" y="2338891"/>
            <a:chExt cx="8074496" cy="698400"/>
          </a:xfrm>
        </p:grpSpPr>
        <p:sp>
          <p:nvSpPr>
            <p:cNvPr id="10" name="Google Shape;231;p19">
              <a:extLst>
                <a:ext uri="{FF2B5EF4-FFF2-40B4-BE49-F238E27FC236}">
                  <a16:creationId xmlns:a16="http://schemas.microsoft.com/office/drawing/2014/main" id="{643B430D-46A5-F4B0-B29C-3C99BF74F4A5}"/>
                </a:ext>
              </a:extLst>
            </p:cNvPr>
            <p:cNvSpPr/>
            <p:nvPr/>
          </p:nvSpPr>
          <p:spPr>
            <a:xfrm flipH="1">
              <a:off x="457122" y="2338891"/>
              <a:ext cx="1947300" cy="6984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19">
              <a:extLst>
                <a:ext uri="{FF2B5EF4-FFF2-40B4-BE49-F238E27FC236}">
                  <a16:creationId xmlns:a16="http://schemas.microsoft.com/office/drawing/2014/main" id="{5C3A9829-D28C-092B-C86F-9AACF7197BB7}"/>
                </a:ext>
              </a:extLst>
            </p:cNvPr>
            <p:cNvSpPr/>
            <p:nvPr/>
          </p:nvSpPr>
          <p:spPr>
            <a:xfrm>
              <a:off x="4528524" y="2338891"/>
              <a:ext cx="1947300" cy="69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19">
              <a:extLst>
                <a:ext uri="{FF2B5EF4-FFF2-40B4-BE49-F238E27FC236}">
                  <a16:creationId xmlns:a16="http://schemas.microsoft.com/office/drawing/2014/main" id="{EE9F133B-84BC-E7FD-0B80-BA272D864D27}"/>
                </a:ext>
              </a:extLst>
            </p:cNvPr>
            <p:cNvSpPr txBox="1"/>
            <p:nvPr/>
          </p:nvSpPr>
          <p:spPr>
            <a:xfrm>
              <a:off x="977203" y="2509891"/>
              <a:ext cx="1296762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SATA 1.0 </a:t>
              </a: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2003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" name="Google Shape;234;p19">
              <a:extLst>
                <a:ext uri="{FF2B5EF4-FFF2-40B4-BE49-F238E27FC236}">
                  <a16:creationId xmlns:a16="http://schemas.microsoft.com/office/drawing/2014/main" id="{F9387CC2-F679-26C4-AEB6-37E2964FDC58}"/>
                </a:ext>
              </a:extLst>
            </p:cNvPr>
            <p:cNvSpPr txBox="1"/>
            <p:nvPr/>
          </p:nvSpPr>
          <p:spPr>
            <a:xfrm>
              <a:off x="4783639" y="2426791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First-generation serial Interface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35;p19">
              <a:extLst>
                <a:ext uri="{FF2B5EF4-FFF2-40B4-BE49-F238E27FC236}">
                  <a16:creationId xmlns:a16="http://schemas.microsoft.com/office/drawing/2014/main" id="{462C4AE0-F955-9D62-3F4F-754FE17FD775}"/>
                </a:ext>
              </a:extLst>
            </p:cNvPr>
            <p:cNvSpPr/>
            <p:nvPr/>
          </p:nvSpPr>
          <p:spPr>
            <a:xfrm>
              <a:off x="2492871" y="2338891"/>
              <a:ext cx="1947300" cy="69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6;p19">
              <a:extLst>
                <a:ext uri="{FF2B5EF4-FFF2-40B4-BE49-F238E27FC236}">
                  <a16:creationId xmlns:a16="http://schemas.microsoft.com/office/drawing/2014/main" id="{14B71D60-4E5A-2377-E2BF-C5C264E00D9F}"/>
                </a:ext>
              </a:extLst>
            </p:cNvPr>
            <p:cNvSpPr txBox="1"/>
            <p:nvPr/>
          </p:nvSpPr>
          <p:spPr>
            <a:xfrm>
              <a:off x="2747987" y="2426791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1.5 Gb/s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237;p19">
              <a:extLst>
                <a:ext uri="{FF2B5EF4-FFF2-40B4-BE49-F238E27FC236}">
                  <a16:creationId xmlns:a16="http://schemas.microsoft.com/office/drawing/2014/main" id="{073C826D-1FD2-0A72-035C-DB0E80E99167}"/>
                </a:ext>
              </a:extLst>
            </p:cNvPr>
            <p:cNvSpPr/>
            <p:nvPr/>
          </p:nvSpPr>
          <p:spPr>
            <a:xfrm>
              <a:off x="6584318" y="2338891"/>
              <a:ext cx="1947300" cy="69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38;p19">
              <a:extLst>
                <a:ext uri="{FF2B5EF4-FFF2-40B4-BE49-F238E27FC236}">
                  <a16:creationId xmlns:a16="http://schemas.microsoft.com/office/drawing/2014/main" id="{5BFF0947-BFA3-BB13-30C1-609F3FC45073}"/>
                </a:ext>
              </a:extLst>
            </p:cNvPr>
            <p:cNvSpPr txBox="1"/>
            <p:nvPr/>
          </p:nvSpPr>
          <p:spPr>
            <a:xfrm>
              <a:off x="6839468" y="2426791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 Optional NCQ (Native Command Queuing)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3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CC18A0-B5AB-ADBC-9FF6-443C1227A386}"/>
              </a:ext>
            </a:extLst>
          </p:cNvPr>
          <p:cNvSpPr/>
          <p:nvPr/>
        </p:nvSpPr>
        <p:spPr>
          <a:xfrm>
            <a:off x="757382" y="2650836"/>
            <a:ext cx="2438400" cy="2401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E4E1F-3B91-92D0-DE09-B77D8B99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4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AF385A-9FB0-371F-5EE4-A4B5BB7E4276}"/>
              </a:ext>
            </a:extLst>
          </p:cNvPr>
          <p:cNvSpPr txBox="1"/>
          <p:nvPr/>
        </p:nvSpPr>
        <p:spPr>
          <a:xfrm>
            <a:off x="1025237" y="154247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 Extra Condensed Medium"/>
              </a:rPr>
              <a:t>Physical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9F04C-FCBA-FE34-DE3E-C86C747F8ECE}"/>
              </a:ext>
            </a:extLst>
          </p:cNvPr>
          <p:cNvSpPr txBox="1"/>
          <p:nvPr/>
        </p:nvSpPr>
        <p:spPr>
          <a:xfrm>
            <a:off x="3830782" y="154247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 Extra Condensed Medium"/>
              </a:rPr>
              <a:t>Link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F7316-B6A7-6374-F2E4-EDFE507AE385}"/>
              </a:ext>
            </a:extLst>
          </p:cNvPr>
          <p:cNvSpPr txBox="1"/>
          <p:nvPr/>
        </p:nvSpPr>
        <p:spPr>
          <a:xfrm>
            <a:off x="6636328" y="154247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 Extra Condensed Medium"/>
              </a:rPr>
              <a:t>Transport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6FF1E-9FF6-00A1-E7A4-5A2748DB47E9}"/>
              </a:ext>
            </a:extLst>
          </p:cNvPr>
          <p:cNvSpPr txBox="1"/>
          <p:nvPr/>
        </p:nvSpPr>
        <p:spPr>
          <a:xfrm>
            <a:off x="9414163" y="1542473"/>
            <a:ext cx="19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 Extra Condensed Medium"/>
              </a:rPr>
              <a:t>Application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22447-A9C4-3BC4-E430-050558E11D27}"/>
              </a:ext>
            </a:extLst>
          </p:cNvPr>
          <p:cNvSpPr txBox="1"/>
          <p:nvPr/>
        </p:nvSpPr>
        <p:spPr>
          <a:xfrm>
            <a:off x="669637" y="2229134"/>
            <a:ext cx="243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Electrical and physical connection between the SATA controller and the drive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Differential signaling with TX and RX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Point-to-Point topology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Utilize OOB (Out-of-Band) signaling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84EE6-50DF-B11F-4A88-99C0BF542649}"/>
              </a:ext>
            </a:extLst>
          </p:cNvPr>
          <p:cNvSpPr txBox="1"/>
          <p:nvPr/>
        </p:nvSpPr>
        <p:spPr>
          <a:xfrm>
            <a:off x="3475182" y="2229134"/>
            <a:ext cx="243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8b/10b encoding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Controls flow control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 Detection using CRC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Handles Link Power Management (LPM) to reduce power consumption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9C1B4-FEE9-B074-FD97-06DACC82D386}"/>
              </a:ext>
            </a:extLst>
          </p:cNvPr>
          <p:cNvSpPr txBox="1"/>
          <p:nvPr/>
        </p:nvSpPr>
        <p:spPr>
          <a:xfrm>
            <a:off x="6280728" y="211545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Organizes data into frames called FIS (Frame Information Structure)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Implements commands such as DMA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 like NCQ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F97588-C100-3BCA-D155-CBC278E06DFB}"/>
              </a:ext>
            </a:extLst>
          </p:cNvPr>
          <p:cNvSpPr txBox="1"/>
          <p:nvPr/>
        </p:nvSpPr>
        <p:spPr>
          <a:xfrm>
            <a:off x="8996220" y="2229134"/>
            <a:ext cx="243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Implements ATA command sets (read, write, flush, ...)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Supports features like TRIM (for SSDs)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SMART (self-Monitoring, Analysis and Reporting Technology)</a:t>
            </a:r>
          </a:p>
          <a:p>
            <a:pPr algn="just"/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3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1DF04-8434-FB7D-EB24-C1FB4E47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53" r="542" b="1747"/>
          <a:stretch/>
        </p:blipFill>
        <p:spPr>
          <a:xfrm>
            <a:off x="-1" y="73891"/>
            <a:ext cx="12192001" cy="63638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A45924-7F70-9DBE-169F-22D4BCB61327}"/>
              </a:ext>
            </a:extLst>
          </p:cNvPr>
          <p:cNvSpPr/>
          <p:nvPr/>
        </p:nvSpPr>
        <p:spPr>
          <a:xfrm>
            <a:off x="581891" y="6068291"/>
            <a:ext cx="1062182" cy="286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C5A85-16B9-7D64-0D03-75264345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311" y="0"/>
            <a:ext cx="3324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6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4242D-D55C-BD06-C578-A3C4A5FE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78" b="829"/>
          <a:stretch/>
        </p:blipFill>
        <p:spPr>
          <a:xfrm>
            <a:off x="0" y="78509"/>
            <a:ext cx="12192000" cy="64238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3F3EFA-6C48-0EA3-8D48-CE86274B981A}"/>
              </a:ext>
            </a:extLst>
          </p:cNvPr>
          <p:cNvSpPr/>
          <p:nvPr/>
        </p:nvSpPr>
        <p:spPr>
          <a:xfrm>
            <a:off x="443346" y="6151418"/>
            <a:ext cx="82203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EBD84-C6AD-17DC-799E-56DDB98E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85" y="0"/>
            <a:ext cx="3334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2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1">
      <a:dk1>
        <a:sysClr val="windowText" lastClr="000000"/>
      </a:dk1>
      <a:lt1>
        <a:sysClr val="window" lastClr="FFFFFF"/>
      </a:lt1>
      <a:dk2>
        <a:srgbClr val="44546A"/>
      </a:dk2>
      <a:lt2>
        <a:srgbClr val="01AEF2"/>
      </a:lt2>
      <a:accent1>
        <a:srgbClr val="20B8EF"/>
      </a:accent1>
      <a:accent2>
        <a:srgbClr val="33C1FF"/>
      </a:accent2>
      <a:accent3>
        <a:srgbClr val="65E9FE"/>
      </a:accent3>
      <a:accent4>
        <a:srgbClr val="29C6F9"/>
      </a:accent4>
      <a:accent5>
        <a:srgbClr val="54D2FB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499</Words>
  <Application>Microsoft Office PowerPoint</Application>
  <PresentationFormat>Widescreen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Fira Sans Extra Condensed Medium</vt:lpstr>
      <vt:lpstr>Georgia</vt:lpstr>
      <vt:lpstr>Montserrat</vt:lpstr>
      <vt:lpstr>Montserrat ExtraBold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POURIA GH</cp:lastModifiedBy>
  <cp:revision>47</cp:revision>
  <dcterms:created xsi:type="dcterms:W3CDTF">2019-12-27T03:57:17Z</dcterms:created>
  <dcterms:modified xsi:type="dcterms:W3CDTF">2025-02-02T17:31:48Z</dcterms:modified>
</cp:coreProperties>
</file>