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61" r:id="rId6"/>
    <p:sldId id="296" r:id="rId7"/>
    <p:sldId id="297" r:id="rId8"/>
    <p:sldId id="298" r:id="rId9"/>
    <p:sldId id="301" r:id="rId10"/>
    <p:sldId id="302" r:id="rId11"/>
    <p:sldId id="315" r:id="rId12"/>
    <p:sldId id="260" r:id="rId13"/>
    <p:sldId id="303" r:id="rId14"/>
    <p:sldId id="304" r:id="rId15"/>
    <p:sldId id="305" r:id="rId16"/>
    <p:sldId id="307" r:id="rId17"/>
    <p:sldId id="308" r:id="rId18"/>
    <p:sldId id="309" r:id="rId19"/>
    <p:sldId id="264" r:id="rId20"/>
    <p:sldId id="310" r:id="rId21"/>
    <p:sldId id="313" r:id="rId22"/>
    <p:sldId id="265" r:id="rId23"/>
    <p:sldId id="311" r:id="rId24"/>
    <p:sldId id="267" r:id="rId25"/>
    <p:sldId id="312" r:id="rId26"/>
    <p:sldId id="314" r:id="rId27"/>
  </p:sldIdLst>
  <p:sldSz cx="9144000" cy="5143500" type="screen16x9"/>
  <p:notesSz cx="6858000" cy="9144000"/>
  <p:embeddedFontLst>
    <p:embeddedFont>
      <p:font typeface="Lexend Deca" pitchFamily="2" charset="-78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03"/>
  </p:normalViewPr>
  <p:slideViewPr>
    <p:cSldViewPr snapToGrid="0">
      <p:cViewPr varScale="1">
        <p:scale>
          <a:sx n="170" d="100"/>
          <a:sy n="170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404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614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757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678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191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240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34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95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403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644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03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315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46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47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78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networking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OpenFlow" TargetMode="External"/><Relationship Id="rId5" Type="http://schemas.openxmlformats.org/officeDocument/2006/relationships/hyperlink" Target="https://opennetworking.org/specs/" TargetMode="External"/><Relationship Id="rId4" Type="http://schemas.openxmlformats.org/officeDocument/2006/relationships/hyperlink" Target="https://cseweb.ucsd.edu/~vahdat/papers/b4-sigcomm13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542752" y="1425537"/>
            <a:ext cx="4539000" cy="21007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OpenFlow</a:t>
            </a:r>
            <a:br>
              <a:rPr lang="en" sz="6000" dirty="0"/>
            </a:br>
            <a:r>
              <a:rPr lang="en" sz="2000" dirty="0"/>
              <a:t>Architecture &amp; Usage</a:t>
            </a:r>
            <a:endParaRPr sz="60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AEFF89-5323-0AA8-77F7-880DC585E90E}"/>
              </a:ext>
            </a:extLst>
          </p:cNvPr>
          <p:cNvSpPr txBox="1"/>
          <p:nvPr/>
        </p:nvSpPr>
        <p:spPr>
          <a:xfrm>
            <a:off x="3064653" y="4734841"/>
            <a:ext cx="3014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ICD Course, Dr. </a:t>
            </a:r>
            <a:r>
              <a:rPr lang="en-US" dirty="0" err="1">
                <a:solidFill>
                  <a:schemeClr val="bg1"/>
                </a:solidFill>
              </a:rPr>
              <a:t>Foshati</a:t>
            </a:r>
            <a:r>
              <a:rPr lang="en-US" dirty="0">
                <a:solidFill>
                  <a:schemeClr val="bg1"/>
                </a:solidFill>
              </a:rPr>
              <a:t>, Fall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629249"/>
            <a:ext cx="6299936" cy="4341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Flow Tables in OpenFlow</a:t>
            </a:r>
            <a:endParaRPr sz="96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887848" y="1390055"/>
            <a:ext cx="6817096" cy="1757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150000"/>
              <a:buFont typeface="Courier New" panose="02070309020205020404" pitchFamily="49" charset="0"/>
              <a:buChar char="o"/>
            </a:pPr>
            <a:r>
              <a:rPr lang="en-US" sz="1400" b="1" dirty="0"/>
              <a:t>Match Fields:</a:t>
            </a:r>
            <a:r>
              <a:rPr lang="en-US" sz="1400" dirty="0"/>
              <a:t> Identifies which packets the rule applies to (IP, MAC, Port, VLAN)</a:t>
            </a:r>
          </a:p>
          <a:p>
            <a:pPr>
              <a:buSzPct val="150000"/>
              <a:buFont typeface="Courier New" panose="02070309020205020404" pitchFamily="49" charset="0"/>
              <a:buChar char="o"/>
            </a:pPr>
            <a:r>
              <a:rPr lang="en-US" sz="1400" b="1" dirty="0"/>
              <a:t>Priority:</a:t>
            </a:r>
            <a:r>
              <a:rPr lang="en-US" sz="1400" dirty="0"/>
              <a:t> rule precedence if multiple matches exist</a:t>
            </a:r>
          </a:p>
          <a:p>
            <a:pPr>
              <a:buSzPct val="150000"/>
              <a:buFont typeface="Courier New" panose="02070309020205020404" pitchFamily="49" charset="0"/>
              <a:buChar char="o"/>
            </a:pPr>
            <a:r>
              <a:rPr lang="en-US" sz="1400" b="1" dirty="0"/>
              <a:t>Actions:</a:t>
            </a:r>
            <a:r>
              <a:rPr lang="en-US" sz="1400" dirty="0"/>
              <a:t> what to do with the matched packets (Forward, Drop, Modify, etc.)</a:t>
            </a:r>
          </a:p>
          <a:p>
            <a:pPr>
              <a:buSzPct val="150000"/>
              <a:buFont typeface="Courier New" panose="02070309020205020404" pitchFamily="49" charset="0"/>
              <a:buChar char="o"/>
            </a:pPr>
            <a:r>
              <a:rPr lang="en-US" sz="1400" b="1" dirty="0"/>
              <a:t>Counters:</a:t>
            </a:r>
            <a:r>
              <a:rPr lang="en-US" sz="1400" dirty="0"/>
              <a:t> Tracks statistics (e.g., number of packets matched)</a:t>
            </a:r>
          </a:p>
          <a:p>
            <a:pPr>
              <a:buSzPct val="150000"/>
              <a:buFont typeface="Courier New" panose="02070309020205020404" pitchFamily="49" charset="0"/>
              <a:buChar char="o"/>
            </a:pPr>
            <a:r>
              <a:rPr lang="en-US" sz="1400" b="1" dirty="0"/>
              <a:t>Timeouts:</a:t>
            </a:r>
            <a:r>
              <a:rPr lang="en-US" sz="1400" dirty="0"/>
              <a:t> Rules can be removed after a certain time</a:t>
            </a:r>
            <a:endParaRPr lang="en-US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31C4F3-F026-8C7C-82BF-52CA299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0" y="2502702"/>
            <a:ext cx="4742606" cy="293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01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479D-18F8-03B4-6AAC-E471440C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13" y="370867"/>
            <a:ext cx="6014400" cy="857400"/>
          </a:xfrm>
        </p:spPr>
        <p:txBody>
          <a:bodyPr/>
          <a:lstStyle/>
          <a:p>
            <a:r>
              <a:rPr lang="en-US" dirty="0"/>
              <a:t>Controller’s Decision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51558-F3A7-07D3-608B-81AF1341A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265" y="1494956"/>
            <a:ext cx="6994689" cy="2469942"/>
          </a:xfrm>
        </p:spPr>
        <p:txBody>
          <a:bodyPr/>
          <a:lstStyle/>
          <a:p>
            <a:r>
              <a:rPr lang="en-US" sz="1400" b="1" dirty="0"/>
              <a:t>A. Rule Matching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policy or rule</a:t>
            </a:r>
            <a:r>
              <a:rPr lang="en-US" sz="1400" dirty="0"/>
              <a:t> for this type of traffic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matches </a:t>
            </a:r>
            <a:r>
              <a:rPr lang="en-US" sz="1400" b="1" dirty="0"/>
              <a:t>packet headers</a:t>
            </a:r>
            <a:r>
              <a:rPr lang="en-US" sz="1400" dirty="0"/>
              <a:t> (e.g., MAC, IP, TCP/UDP ports) with </a:t>
            </a:r>
            <a:r>
              <a:rPr lang="en-US" sz="1400" b="1" dirty="0"/>
              <a:t>predefined flow rules</a:t>
            </a:r>
            <a:r>
              <a:rPr lang="en-US" sz="1400" dirty="0"/>
              <a:t>.</a:t>
            </a:r>
          </a:p>
          <a:p>
            <a:r>
              <a:rPr lang="en-US" sz="1400" b="1" dirty="0"/>
              <a:t>B. Dynamic Traffic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network monitoring</a:t>
            </a:r>
            <a:r>
              <a:rPr lang="en-US" sz="1400" dirty="0"/>
              <a:t> to check traffic patterns, congestion, or security threats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if a link is overloaded, the controller might reroute traffic</a:t>
            </a:r>
          </a:p>
          <a:p>
            <a:r>
              <a:rPr lang="en-US" sz="1400" b="1" dirty="0"/>
              <a:t>C. Custom Applications &amp;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custom SDN applications</a:t>
            </a:r>
            <a:r>
              <a:rPr lang="en-US" sz="1400" dirty="0"/>
              <a:t> for load balancing, security, or quality of service (QoS)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B3CE3-B26C-9DEF-6503-126B9C4663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003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229228" y="1738859"/>
            <a:ext cx="5984195" cy="150156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implementation &amp; communication with the controller</a:t>
            </a:r>
            <a:endParaRPr sz="5400"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73055" y="1562413"/>
            <a:ext cx="6966998" cy="28222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150000"/>
            </a:pPr>
            <a:r>
              <a:rPr lang="en-US" sz="1200" b="1" dirty="0"/>
              <a:t>Controller-to-Switch Messages</a:t>
            </a:r>
            <a:endParaRPr lang="en-US" sz="1200" dirty="0"/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US" sz="1200" b="1" dirty="0"/>
              <a:t>Feature Request/Response</a:t>
            </a:r>
            <a:r>
              <a:rPr lang="en-US" sz="1200" dirty="0"/>
              <a:t> – Controller queries switch capabilities.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US" sz="1200" b="1" dirty="0"/>
              <a:t>Flow-Mod</a:t>
            </a:r>
            <a:r>
              <a:rPr lang="en-US" sz="1200" dirty="0"/>
              <a:t> – Controller modifies switch Flow Table.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US" sz="1200" b="1" dirty="0"/>
              <a:t>Packet-Out</a:t>
            </a:r>
            <a:r>
              <a:rPr lang="en-US" sz="1200" dirty="0"/>
              <a:t> – Controller instructs switch to forward a packet.</a:t>
            </a:r>
          </a:p>
          <a:p>
            <a:pPr>
              <a:buSzPct val="150000"/>
            </a:pPr>
            <a:r>
              <a:rPr lang="en-US" sz="1200" b="1" dirty="0"/>
              <a:t>Asynchronous Messages</a:t>
            </a:r>
            <a:endParaRPr lang="en-US" sz="1200" dirty="0"/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US" sz="1200" b="1" dirty="0"/>
              <a:t>Packet-In</a:t>
            </a:r>
            <a:r>
              <a:rPr lang="en-US" sz="1200" dirty="0"/>
              <a:t> – Switch sends a new (unknown) packet to the controller.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US" sz="1200" b="1" dirty="0"/>
              <a:t>Flow-Removed</a:t>
            </a:r>
            <a:r>
              <a:rPr lang="en-US" sz="1200" dirty="0"/>
              <a:t> – Informs controller when a flow entry expires.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US" sz="1200" b="1" dirty="0"/>
              <a:t>Port Status</a:t>
            </a:r>
            <a:r>
              <a:rPr lang="en-US" sz="1200" dirty="0"/>
              <a:t> – Notifies controller of port changes (up/down).</a:t>
            </a:r>
          </a:p>
          <a:p>
            <a:pPr>
              <a:buSzPct val="150000"/>
            </a:pPr>
            <a:r>
              <a:rPr lang="en-US" sz="1200" b="1" dirty="0"/>
              <a:t>Symmetric Messages</a:t>
            </a:r>
            <a:endParaRPr lang="en-US" sz="1200" dirty="0"/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US" sz="1200" b="1" dirty="0"/>
              <a:t>Hello</a:t>
            </a:r>
            <a:r>
              <a:rPr lang="en-US" sz="1200" dirty="0"/>
              <a:t> – Establishes connection between switch and controller.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US" sz="1200" b="1" dirty="0"/>
              <a:t>Echo Request/Reply</a:t>
            </a:r>
            <a:r>
              <a:rPr lang="en-US" sz="1200" dirty="0"/>
              <a:t> – Checks connectivity and latency.</a:t>
            </a:r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73055" y="854438"/>
            <a:ext cx="5333070" cy="4187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Types of OpenFlow Messages</a:t>
            </a:r>
            <a:endParaRPr sz="2800"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36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4294967295"/>
          </p:nvPr>
        </p:nvSpPr>
        <p:spPr>
          <a:xfrm>
            <a:off x="571500" y="1562100"/>
            <a:ext cx="8001000" cy="31464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OpenFlow switches connect to an </a:t>
            </a:r>
            <a:r>
              <a:rPr lang="en-US" sz="1400" b="1" dirty="0"/>
              <a:t>SDN Controller</a:t>
            </a:r>
            <a:r>
              <a:rPr lang="en-US" sz="1400" dirty="0"/>
              <a:t> via a </a:t>
            </a:r>
            <a:r>
              <a:rPr lang="en-US" sz="1400" b="1" dirty="0"/>
              <a:t>Secure Channel (TLS or TCP)</a:t>
            </a:r>
            <a:endParaRPr lang="en-US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The controller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monitors the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modifies traffic 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dynamically installs new policies.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The communication follows these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switch </a:t>
            </a:r>
            <a:r>
              <a:rPr lang="en-US" sz="1400" b="1" dirty="0"/>
              <a:t>sends a "Hello" message</a:t>
            </a:r>
            <a:r>
              <a:rPr lang="en-US" sz="1400" dirty="0"/>
              <a:t> to establish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controller queries switch capabilities (</a:t>
            </a:r>
            <a:r>
              <a:rPr lang="en-US" sz="1400" b="1" dirty="0"/>
              <a:t>Feature Request/Response</a:t>
            </a:r>
            <a:r>
              <a:rPr lang="en-US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Switch forwards unknown packets to the controller (</a:t>
            </a:r>
            <a:r>
              <a:rPr lang="en-US" sz="1400" b="1" dirty="0"/>
              <a:t>Packet-In messages</a:t>
            </a:r>
            <a:r>
              <a:rPr lang="en-US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controller </a:t>
            </a:r>
            <a:r>
              <a:rPr lang="en-US" sz="1400" b="1" dirty="0"/>
              <a:t>installs new rules</a:t>
            </a:r>
            <a:r>
              <a:rPr lang="en-US" sz="1400" dirty="0"/>
              <a:t> and updates the switch (</a:t>
            </a:r>
            <a:r>
              <a:rPr lang="en-US" sz="1400" b="1" dirty="0"/>
              <a:t>Flow-Mod messages</a:t>
            </a:r>
            <a:r>
              <a:rPr lang="en-US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switch follows these rules to process future packets</a:t>
            </a:r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4294967295"/>
          </p:nvPr>
        </p:nvSpPr>
        <p:spPr>
          <a:xfrm>
            <a:off x="571500" y="457720"/>
            <a:ext cx="3998913" cy="838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OpenFlow Control Communication Flow</a:t>
            </a:r>
            <a:endParaRPr sz="4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60A483E-D7A9-0F26-3C9A-3A420554C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221" y="1822840"/>
            <a:ext cx="4842063" cy="189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25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7220-0C48-1199-22FA-AD38694B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50" y="509665"/>
            <a:ext cx="6014400" cy="553709"/>
          </a:xfrm>
        </p:spPr>
        <p:txBody>
          <a:bodyPr/>
          <a:lstStyle/>
          <a:p>
            <a:r>
              <a:rPr lang="en-US" dirty="0"/>
              <a:t>OpenFlow vs. Traditional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B8E6A-A584-8858-550A-1C33E7BF72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37AA68-CC59-9D9C-A539-A74CA0E5B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91963"/>
              </p:ext>
            </p:extLst>
          </p:nvPr>
        </p:nvGraphicFramePr>
        <p:xfrm>
          <a:off x="928957" y="1580258"/>
          <a:ext cx="7286085" cy="3169593"/>
        </p:xfrm>
        <a:graphic>
          <a:graphicData uri="http://schemas.openxmlformats.org/drawingml/2006/table">
            <a:tbl>
              <a:tblPr/>
              <a:tblGrid>
                <a:gridCol w="2428695">
                  <a:extLst>
                    <a:ext uri="{9D8B030D-6E8A-4147-A177-3AD203B41FA5}">
                      <a16:colId xmlns:a16="http://schemas.microsoft.com/office/drawing/2014/main" val="2864084617"/>
                    </a:ext>
                  </a:extLst>
                </a:gridCol>
                <a:gridCol w="2428695">
                  <a:extLst>
                    <a:ext uri="{9D8B030D-6E8A-4147-A177-3AD203B41FA5}">
                      <a16:colId xmlns:a16="http://schemas.microsoft.com/office/drawing/2014/main" val="2868813385"/>
                    </a:ext>
                  </a:extLst>
                </a:gridCol>
                <a:gridCol w="2428695">
                  <a:extLst>
                    <a:ext uri="{9D8B030D-6E8A-4147-A177-3AD203B41FA5}">
                      <a16:colId xmlns:a16="http://schemas.microsoft.com/office/drawing/2014/main" val="382836532"/>
                    </a:ext>
                  </a:extLst>
                </a:gridCol>
              </a:tblGrid>
              <a:tr h="27261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marL="81784" marR="81784" marT="40892" marB="408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Traditional Networks</a:t>
                      </a:r>
                    </a:p>
                  </a:txBody>
                  <a:tcPr marL="81784" marR="81784" marT="40892" marB="408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OpenFlow (SDN)</a:t>
                      </a:r>
                    </a:p>
                  </a:txBody>
                  <a:tcPr marL="81784" marR="81784" marT="40892" marB="408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16379"/>
                  </a:ext>
                </a:extLst>
              </a:tr>
              <a:tr h="65426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Control Plane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81784" marR="81784" marT="40892" marB="408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Distributed </a:t>
                      </a:r>
                    </a:p>
                  </a:txBody>
                  <a:tcPr marL="81784" marR="81784" marT="40892" marB="408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Centralized</a:t>
                      </a:r>
                    </a:p>
                  </a:txBody>
                  <a:tcPr marL="81784" marR="81784" marT="40892" marB="408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839658"/>
                  </a:ext>
                </a:extLst>
              </a:tr>
              <a:tr h="46344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Traffic Management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81784" marR="81784" marT="40892" marB="408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Static, manually configured</a:t>
                      </a:r>
                    </a:p>
                  </a:txBody>
                  <a:tcPr marL="81784" marR="81784" marT="40892" marB="408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Dynamic, programmable</a:t>
                      </a:r>
                    </a:p>
                  </a:txBody>
                  <a:tcPr marL="81784" marR="81784" marT="40892" marB="408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167699"/>
                  </a:ext>
                </a:extLst>
              </a:tr>
              <a:tr h="46344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Adaptability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81784" marR="81784" marT="40892" marB="408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bg1"/>
                          </a:solidFill>
                        </a:rPr>
                        <a:t>Limited (hardware-dependent)</a:t>
                      </a:r>
                    </a:p>
                  </a:txBody>
                  <a:tcPr marL="81784" marR="81784" marT="40892" marB="408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High (software-based control)</a:t>
                      </a:r>
                    </a:p>
                  </a:txBody>
                  <a:tcPr marL="81784" marR="81784" marT="40892" marB="408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699871"/>
                  </a:ext>
                </a:extLst>
              </a:tr>
              <a:tr h="65426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Complexity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81784" marR="81784" marT="40892" marB="408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High (manual updates, multiple protocols)</a:t>
                      </a:r>
                    </a:p>
                  </a:txBody>
                  <a:tcPr marL="81784" marR="81784" marT="40892" marB="408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Lower (centralized updates, unified protocol)</a:t>
                      </a:r>
                    </a:p>
                  </a:txBody>
                  <a:tcPr marL="81784" marR="81784" marT="40892" marB="408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421630"/>
                  </a:ext>
                </a:extLst>
              </a:tr>
              <a:tr h="65426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Network Efficiency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81784" marR="81784" marT="40892" marB="408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bg1"/>
                          </a:solidFill>
                        </a:rPr>
                        <a:t>Lower (fixed routing, inefficient use of resources)</a:t>
                      </a:r>
                    </a:p>
                  </a:txBody>
                  <a:tcPr marL="81784" marR="81784" marT="40892" marB="408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</a:rPr>
                        <a:t>Higher (optimized, software-defined traffic control)</a:t>
                      </a:r>
                    </a:p>
                  </a:txBody>
                  <a:tcPr marL="81784" marR="81784" marT="40892" marB="408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137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10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229228" y="1648917"/>
            <a:ext cx="4988833" cy="15915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-US" b="1" dirty="0"/>
              <a:t>pplications, Benefits, Limitations, Use cases</a:t>
            </a:r>
            <a:endParaRPr sz="9600"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72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588749"/>
            <a:ext cx="5265614" cy="4746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Benefits of OpenFlow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49" y="1352550"/>
            <a:ext cx="5325576" cy="34667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b="1" dirty="0"/>
              <a:t>Centralized Network Control</a:t>
            </a:r>
            <a:r>
              <a:rPr lang="en-US" sz="1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network visibility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simplify management</a:t>
            </a:r>
          </a:p>
          <a:p>
            <a:r>
              <a:rPr lang="en-US" sz="1400" b="1" dirty="0"/>
              <a:t>Dynamic Traffic Management</a:t>
            </a:r>
            <a:r>
              <a:rPr lang="en-US" sz="1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real-time network adjustments and optimizations</a:t>
            </a:r>
          </a:p>
          <a:p>
            <a:r>
              <a:rPr lang="en-US" sz="1400" b="1" dirty="0"/>
              <a:t>Reduced Hardware Dependency</a:t>
            </a:r>
            <a:r>
              <a:rPr lang="en-US" sz="1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Works with commodity switches, lowering costs</a:t>
            </a:r>
          </a:p>
          <a:p>
            <a:r>
              <a:rPr lang="en-US" sz="1400" b="1" dirty="0"/>
              <a:t>Faster Network Innovation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rapid deployment of new networking protocols and services</a:t>
            </a:r>
          </a:p>
          <a:p>
            <a:r>
              <a:rPr lang="en-US" sz="1400" b="1" dirty="0"/>
              <a:t>Enhanced Security &amp; Automation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programmable security policies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automatic responses to threats</a:t>
            </a:r>
            <a:endParaRPr lang="en-US" sz="1200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9622F924-A65C-D796-BC33-81B19AC21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8548">
            <a:off x="5679914" y="1619564"/>
            <a:ext cx="3282427" cy="170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47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588749"/>
            <a:ext cx="5265614" cy="4746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&amp; Limitations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49" y="1352550"/>
            <a:ext cx="7116900" cy="24324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b="1" dirty="0"/>
              <a:t>Scalability Issues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performance bottlenecks in Large-scale networks</a:t>
            </a:r>
          </a:p>
          <a:p>
            <a:r>
              <a:rPr lang="en-US" sz="1400" b="1" dirty="0"/>
              <a:t>Complex Deployment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Transitioning from traditional networking requires new tools and expertise</a:t>
            </a:r>
          </a:p>
          <a:p>
            <a:r>
              <a:rPr lang="en-US" sz="1400" b="1" dirty="0"/>
              <a:t>Security Concerns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controller could becomes a single point of failure</a:t>
            </a:r>
            <a:endParaRPr lang="en-US" sz="1400" dirty="0"/>
          </a:p>
          <a:p>
            <a:r>
              <a:rPr lang="en-US" sz="1400" b="1" dirty="0"/>
              <a:t>Limited Hardware Support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Not all switches support OpenFlow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3B5470A-4435-75E2-ACC0-F368FC04E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03" y="3741445"/>
            <a:ext cx="4766872" cy="121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779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588749"/>
            <a:ext cx="5265614" cy="4746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of OpenFlow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49" y="1352550"/>
            <a:ext cx="6000133" cy="34667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b="1" dirty="0"/>
              <a:t>Data Centers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Automates network management and optimizes resource allocation.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Enables dynamic traffic engineering for cloud providers.</a:t>
            </a:r>
          </a:p>
          <a:p>
            <a:r>
              <a:rPr lang="en-US" sz="1600" b="1" dirty="0"/>
              <a:t>Enterprise Networks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Simplifies network policy enforcement and security.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Reduces hardware dependency and operational costs.</a:t>
            </a:r>
            <a:r>
              <a:rPr lang="en-US" sz="1400" dirty="0"/>
              <a:t>	</a:t>
            </a:r>
          </a:p>
          <a:p>
            <a:r>
              <a:rPr lang="en-US" sz="1400" b="1" dirty="0"/>
              <a:t>Telecom &amp; 5G Networks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Enables software-defined </a:t>
            </a:r>
            <a:r>
              <a:rPr lang="en-US" sz="1400" b="1" dirty="0"/>
              <a:t>5G network slicing</a:t>
            </a:r>
            <a:r>
              <a:rPr lang="en-US" sz="1400" dirty="0"/>
              <a:t> and traffic optimization.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Supports dynamic Quality of Service (QoS) adjustments.</a:t>
            </a:r>
          </a:p>
          <a:p>
            <a:r>
              <a:rPr lang="en-US" sz="1400" b="1" dirty="0"/>
              <a:t>Research &amp; Academia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Used in network simulations and SDN testbeds.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Powers experimental network architectures.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8198" name="Picture 6" descr="Free Modern Data Center Image | Download at StockCake">
            <a:extLst>
              <a:ext uri="{FF2B5EF4-FFF2-40B4-BE49-F238E27FC236}">
                <a16:creationId xmlns:a16="http://schemas.microsoft.com/office/drawing/2014/main" id="{8DA44593-B899-5DF6-0A38-B717C6B6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91" y="1549191"/>
            <a:ext cx="2222707" cy="222270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58065" y="1026825"/>
            <a:ext cx="6014400" cy="47875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Topics covered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985285" y="1965115"/>
            <a:ext cx="3991450" cy="18348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n-US" sz="1400" dirty="0"/>
              <a:t>I</a:t>
            </a:r>
            <a:r>
              <a:rPr lang="en-US" sz="1400" b="1" dirty="0"/>
              <a:t>ntroduction</a:t>
            </a:r>
            <a:endParaRPr sz="14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400" b="1" dirty="0"/>
              <a:t>Basics &amp; Architecture</a:t>
            </a:r>
            <a:endParaRPr sz="1200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400" b="1" dirty="0"/>
              <a:t>Implementation &amp; Communication with Controller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400" b="1" dirty="0"/>
              <a:t>Usages, Advantages &amp; Challenges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400" b="1" dirty="0"/>
              <a:t>Conclusion &amp; Future of OpenFlow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sz="1200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588749"/>
            <a:ext cx="5265614" cy="4746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Real-World Deployments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49" y="1352549"/>
            <a:ext cx="7116900" cy="26273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b="1" dirty="0"/>
              <a:t>Google B4 Network</a:t>
            </a:r>
          </a:p>
          <a:p>
            <a:pPr lvl="1"/>
            <a:r>
              <a:rPr lang="en-US" sz="1400" dirty="0"/>
              <a:t>Google’s </a:t>
            </a:r>
            <a:r>
              <a:rPr lang="en-US" sz="1400" b="1" dirty="0"/>
              <a:t>global SDN backbone</a:t>
            </a:r>
            <a:r>
              <a:rPr lang="en-US" sz="1400" dirty="0"/>
              <a:t> for inter-data center traffic</a:t>
            </a:r>
          </a:p>
          <a:p>
            <a:pPr lvl="1"/>
            <a:r>
              <a:rPr lang="en-US" sz="1400" b="1" dirty="0"/>
              <a:t>efficient bandwidth utilization</a:t>
            </a:r>
            <a:r>
              <a:rPr lang="en-US" sz="1400" dirty="0"/>
              <a:t> and </a:t>
            </a:r>
            <a:r>
              <a:rPr lang="en-US" sz="1400" b="1" dirty="0"/>
              <a:t>traffic engineering</a:t>
            </a:r>
            <a:endParaRPr lang="en-US" sz="1400" dirty="0"/>
          </a:p>
          <a:p>
            <a:r>
              <a:rPr lang="en-US" sz="1400" b="1" dirty="0"/>
              <a:t>Facebook’s Data Centers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OpenFlow-based SDN to optimize large-scale cloud infrastructure</a:t>
            </a:r>
          </a:p>
          <a:p>
            <a:r>
              <a:rPr lang="en-US" sz="1400" b="1" dirty="0"/>
              <a:t>AT&amp;T SDN Strategy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OpenFlow for </a:t>
            </a:r>
            <a:r>
              <a:rPr lang="en-US" sz="1400" b="1" dirty="0"/>
              <a:t>dynamic traffic routing</a:t>
            </a:r>
            <a:r>
              <a:rPr lang="en-US" sz="1400" dirty="0"/>
              <a:t> and </a:t>
            </a:r>
            <a:r>
              <a:rPr lang="en-US" sz="1400" b="1" dirty="0"/>
              <a:t>5G network management</a:t>
            </a:r>
            <a:endParaRPr lang="en-US" sz="1400" dirty="0"/>
          </a:p>
          <a:p>
            <a:r>
              <a:rPr lang="en-US" sz="1400" b="1" dirty="0"/>
              <a:t>GENI &amp; Internet2 Research Networks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OpenFlow-based experimental platforms for next-gen networking research</a:t>
            </a:r>
            <a:endParaRPr lang="en-US" dirty="0"/>
          </a:p>
          <a:p>
            <a:pPr marL="584200" lvl="1" indent="0">
              <a:buNone/>
            </a:pPr>
            <a:endParaRPr lang="en-US" sz="1400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1266" name="Picture 2" descr="Deploying Fix/Package to Production Environment - Timing and Choices |  Mohamed Elsayed Khedr">
            <a:extLst>
              <a:ext uri="{FF2B5EF4-FFF2-40B4-BE49-F238E27FC236}">
                <a16:creationId xmlns:a16="http://schemas.microsoft.com/office/drawing/2014/main" id="{54346E8E-609D-9F16-8EED-8B8AEDE93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2" r="6700"/>
          <a:stretch/>
        </p:blipFill>
        <p:spPr bwMode="auto">
          <a:xfrm>
            <a:off x="7061754" y="1352549"/>
            <a:ext cx="1857393" cy="185909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748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229229" y="1991850"/>
            <a:ext cx="4920857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&amp; Future OF OpenFlow</a:t>
            </a:r>
            <a:endParaRPr sz="96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6D16751-9229-5E91-F079-0DCB1827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981" y="1727148"/>
            <a:ext cx="2252272" cy="168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5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629586"/>
            <a:ext cx="5715319" cy="4861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The Future of OpenFlow &amp; SDN</a:t>
            </a:r>
            <a:endParaRPr sz="2800"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861515" y="1441163"/>
            <a:ext cx="7746486" cy="27315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b="1" dirty="0"/>
              <a:t>Integration with AI &amp; Machine Learning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AI-driven network automation for predictive traffic management and security</a:t>
            </a:r>
          </a:p>
          <a:p>
            <a:r>
              <a:rPr lang="en-US" sz="1400" b="1" dirty="0"/>
              <a:t>Enhanced Security Mechanisms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More robust encryption and anomaly detection for protecting the SDN controller.</a:t>
            </a:r>
          </a:p>
          <a:p>
            <a:r>
              <a:rPr lang="en-US" sz="1400" b="1" dirty="0"/>
              <a:t>Support for 5G &amp; Edge Computing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OpenFlow helps optimize </a:t>
            </a:r>
            <a:r>
              <a:rPr lang="en-US" sz="1400" b="1" dirty="0"/>
              <a:t>low-latency networks</a:t>
            </a:r>
            <a:r>
              <a:rPr lang="en-US" sz="1400" dirty="0"/>
              <a:t> for </a:t>
            </a:r>
            <a:r>
              <a:rPr lang="en-US" sz="1400" b="1" dirty="0"/>
              <a:t>IoT, 5G, and cloud-edge architectures</a:t>
            </a:r>
            <a:r>
              <a:rPr lang="en-US" sz="1400" dirty="0"/>
              <a:t>.</a:t>
            </a:r>
          </a:p>
          <a:p>
            <a:r>
              <a:rPr lang="en-US" sz="1400" b="1" dirty="0"/>
              <a:t>Shift Towards P4 &amp; Intent-Based Networking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OpenFlow is evolving, and new technologies like </a:t>
            </a:r>
            <a:r>
              <a:rPr lang="en-US" sz="1400" b="1" dirty="0"/>
              <a:t>P4 (Programmable Data Plane)</a:t>
            </a:r>
            <a:r>
              <a:rPr lang="en-US" sz="1400" dirty="0"/>
              <a:t> are emerging.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629586"/>
            <a:ext cx="5715319" cy="4861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861515" y="1441163"/>
            <a:ext cx="5269462" cy="27315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b="1" dirty="0"/>
              <a:t>OpenFlow revolutionized networking</a:t>
            </a:r>
            <a:r>
              <a:rPr lang="en-US" sz="1400" dirty="0"/>
              <a:t> by enabling SDN and centralized traffic control.</a:t>
            </a:r>
          </a:p>
          <a:p>
            <a:r>
              <a:rPr lang="en-US" sz="1400" dirty="0"/>
              <a:t>It provides </a:t>
            </a:r>
            <a:r>
              <a:rPr lang="en-US" sz="1400" b="1" dirty="0"/>
              <a:t>flexibility, automation, and cost efficiency</a:t>
            </a:r>
            <a:r>
              <a:rPr lang="en-US" sz="1400" dirty="0"/>
              <a:t>, making networks smarter.</a:t>
            </a:r>
          </a:p>
          <a:p>
            <a:r>
              <a:rPr lang="en-US" sz="1400" dirty="0"/>
              <a:t>OpenFlow is used in </a:t>
            </a:r>
            <a:r>
              <a:rPr lang="en-US" sz="1400" b="1" dirty="0"/>
              <a:t>data centers, 5G, cloud computing, and research</a:t>
            </a:r>
            <a:r>
              <a:rPr lang="en-US" sz="1400" dirty="0"/>
              <a:t>.</a:t>
            </a:r>
          </a:p>
          <a:p>
            <a:r>
              <a:rPr lang="en-US" sz="1400" b="1" dirty="0"/>
              <a:t>Challenges remain</a:t>
            </a:r>
            <a:r>
              <a:rPr lang="en-US" sz="1400" dirty="0"/>
              <a:t> in scalability, security, and hardware adoption.</a:t>
            </a:r>
          </a:p>
          <a:p>
            <a:r>
              <a:rPr lang="en-US" sz="1400" dirty="0"/>
              <a:t>The future of OpenFlow includes </a:t>
            </a:r>
            <a:r>
              <a:rPr lang="en-US" sz="1400" b="1" dirty="0"/>
              <a:t>AI-driven networking, P4, etc</a:t>
            </a:r>
            <a:r>
              <a:rPr lang="en-US" sz="1400" dirty="0"/>
              <a:t>.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2891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C62B6C-D83D-109F-37BA-E7247CB5F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CCDD0D-B36E-0D9B-39A6-D4ED21465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288" y="1861382"/>
            <a:ext cx="1505784" cy="15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629586"/>
            <a:ext cx="5715319" cy="48615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sz="4800"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861515" y="1441163"/>
            <a:ext cx="7746486" cy="27315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ct val="150000"/>
            </a:pPr>
            <a:r>
              <a:rPr lang="en-US" sz="1400" i="1" dirty="0">
                <a:hlinkClick r:id="rId3"/>
              </a:rPr>
              <a:t>Open Networking Foundation (ONF)</a:t>
            </a:r>
            <a:endParaRPr lang="en-US" sz="1400" i="1" dirty="0"/>
          </a:p>
          <a:p>
            <a:pPr>
              <a:buSzPct val="150000"/>
            </a:pPr>
            <a:r>
              <a:rPr lang="en-US" sz="1400" i="1" dirty="0">
                <a:hlinkClick r:id="rId4"/>
              </a:rPr>
              <a:t>Google’s B4 SDN Paper</a:t>
            </a:r>
            <a:endParaRPr lang="en-US" sz="1400" i="1" dirty="0"/>
          </a:p>
          <a:p>
            <a:pPr>
              <a:buSzPct val="150000"/>
            </a:pPr>
            <a:r>
              <a:rPr lang="en-US" sz="1400" i="1" dirty="0">
                <a:hlinkClick r:id="rId5"/>
              </a:rPr>
              <a:t>OpenFlow Specification (ONF Docs)</a:t>
            </a:r>
            <a:endParaRPr lang="en-US" sz="1400" i="1" dirty="0"/>
          </a:p>
          <a:p>
            <a:pPr>
              <a:buSzPct val="150000"/>
            </a:pPr>
            <a:r>
              <a:rPr lang="en-US" sz="1400" i="1" dirty="0">
                <a:hlinkClick r:id="rId6"/>
              </a:rPr>
              <a:t>WIKIPEDIA</a:t>
            </a:r>
            <a:endParaRPr lang="en-US" sz="1400" i="1" dirty="0"/>
          </a:p>
          <a:p>
            <a:pPr>
              <a:buSzPct val="150000"/>
            </a:pPr>
            <a:r>
              <a:rPr lang="en-US" sz="1400" i="1" dirty="0"/>
              <a:t>Software Defined Networking: Design and Deployment</a:t>
            </a:r>
            <a:r>
              <a:rPr lang="en-US" sz="1400" dirty="0"/>
              <a:t> – Jim Doherty</a:t>
            </a:r>
          </a:p>
          <a:p>
            <a:pPr>
              <a:buSzPct val="150000"/>
            </a:pPr>
            <a:r>
              <a:rPr lang="en-US" sz="1400" i="1" dirty="0"/>
              <a:t>SDN: Software Defined Networks</a:t>
            </a:r>
            <a:r>
              <a:rPr lang="en-US" sz="1400" dirty="0"/>
              <a:t> – Thomas D. Nadeau &amp; Ken Gray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6448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2;p26">
            <a:extLst>
              <a:ext uri="{FF2B5EF4-FFF2-40B4-BE49-F238E27FC236}">
                <a16:creationId xmlns:a16="http://schemas.microsoft.com/office/drawing/2014/main" id="{110BFB19-D6A0-A313-63C3-ECCE424282F2}"/>
              </a:ext>
            </a:extLst>
          </p:cNvPr>
          <p:cNvSpPr/>
          <p:nvPr/>
        </p:nvSpPr>
        <p:spPr>
          <a:xfrm>
            <a:off x="114716" y="262328"/>
            <a:ext cx="8826917" cy="4751882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C62B6C-D83D-109F-37BA-E7247CB5F33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51443" y="1548228"/>
            <a:ext cx="6153462" cy="3465982"/>
          </a:xfrm>
        </p:spPr>
        <p:txBody>
          <a:bodyPr/>
          <a:lstStyle/>
          <a:p>
            <a:pPr algn="ctr"/>
            <a:r>
              <a:rPr lang="en-US" sz="4000" dirty="0"/>
              <a:t>Thanks for Attention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1800" dirty="0"/>
              <a:t>Yousef </a:t>
            </a:r>
            <a:r>
              <a:rPr lang="en-US" sz="1800" dirty="0" err="1"/>
              <a:t>Sadidi</a:t>
            </a:r>
            <a:br>
              <a:rPr lang="en-US" sz="1800" dirty="0"/>
            </a:br>
            <a:r>
              <a:rPr lang="en-US" sz="1800" dirty="0"/>
              <a:t>401170597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900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326036" y="442524"/>
            <a:ext cx="5385217" cy="54638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Introduction to OpenFlow</a:t>
            </a:r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453451" y="1407299"/>
            <a:ext cx="5565100" cy="26625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Traditional networks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static configurations</a:t>
            </a:r>
            <a:r>
              <a:rPr lang="en-US" sz="1400" dirty="0"/>
              <a:t> &amp;  </a:t>
            </a:r>
            <a:r>
              <a:rPr lang="en-US" sz="1400" b="1" dirty="0"/>
              <a:t>decentralized control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rigid and difficult to manage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b="1" dirty="0"/>
              <a:t>Software-Defined Networking (SDN)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separating the control plane from the data plane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b="1" dirty="0"/>
              <a:t>OpenFlow</a:t>
            </a:r>
            <a:r>
              <a:rPr lang="en-US" sz="1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first and most widely adopted SDN protocol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direct control of network switches via a centralized 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flexibility, programmability, and dynamic traffic management</a:t>
            </a:r>
            <a:endParaRPr lang="en-US" sz="14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606972-B87A-ECE6-9A78-B56DA57FE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709" y="565812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131" y="2406809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71977" y="1973319"/>
            <a:ext cx="4280828" cy="12257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Basic concept &amp; Architecture</a:t>
            </a:r>
            <a:endParaRPr sz="4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670" y="1630217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4399" y="175191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8740" y="2365885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8740" y="1973319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1726" y="951987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15017" y="1862509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7393540" y="3453035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5345290" y="2230985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37753" y="1566463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5072290" y="3376835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7344940" y="2307185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57578" y="2928743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95431" y="3483741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68848" y="3644102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549065" y="1840997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629249"/>
            <a:ext cx="6299936" cy="4341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Challenges of Traditional Networks</a:t>
            </a:r>
            <a:endParaRPr sz="28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7379227" cy="23874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Decentralized Control:</a:t>
            </a:r>
            <a:r>
              <a:rPr lang="en-US" sz="1400" dirty="0"/>
              <a:t> independent switch/routers leading to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Static Configuration:</a:t>
            </a:r>
            <a:r>
              <a:rPr lang="en-US" sz="1400" dirty="0"/>
              <a:t> manually defined rules &amp; limiting flexibility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Difficult Traffic Management:</a:t>
            </a:r>
            <a:r>
              <a:rPr lang="en-US" sz="1400" dirty="0"/>
              <a:t> complex configurations for Optimizing network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Slow Adaptation to Change:</a:t>
            </a:r>
            <a:r>
              <a:rPr lang="en-US" sz="1400" dirty="0"/>
              <a:t> Modifying network policies is time-consuming and error-prone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4398D-A958-131B-F62C-16C41CF71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217" y="2546298"/>
            <a:ext cx="3551892" cy="23679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629249"/>
            <a:ext cx="6299936" cy="4341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OpenFlow?</a:t>
            </a:r>
            <a:endParaRPr sz="48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7379227" cy="15780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direct communication between </a:t>
            </a:r>
            <a:r>
              <a:rPr lang="en-US" sz="1400" b="1" dirty="0"/>
              <a:t>network devices</a:t>
            </a:r>
            <a:r>
              <a:rPr lang="en-US" sz="1400" dirty="0"/>
              <a:t> and a </a:t>
            </a:r>
            <a:r>
              <a:rPr lang="en-US" sz="1400" b="1" dirty="0"/>
              <a:t>centralized SDN controller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introduced by </a:t>
            </a:r>
            <a:r>
              <a:rPr lang="en-US" sz="1400" b="1" dirty="0"/>
              <a:t>Stanford University (2008)</a:t>
            </a:r>
            <a:r>
              <a:rPr lang="en-US" sz="1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standardized by </a:t>
            </a:r>
            <a:r>
              <a:rPr lang="en-US" sz="1400" b="1" dirty="0"/>
              <a:t>Open Networking Foundation (ONF)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dynamic </a:t>
            </a:r>
            <a:r>
              <a:rPr lang="en-US" sz="1400" b="1" dirty="0"/>
              <a:t>control and modification of network traffic flows</a:t>
            </a:r>
            <a:r>
              <a:rPr lang="en-US" sz="1400" dirty="0"/>
              <a:t> without changing physical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datacenters, enterprise networks, cloud providers, and research labs</a:t>
            </a:r>
            <a:endParaRPr lang="en-US" sz="18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15BCBF7-3989-6A4C-70AE-5B383F9F4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28" y="2930578"/>
            <a:ext cx="3688805" cy="221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76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629249"/>
            <a:ext cx="6299936" cy="4341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OpenFlow Architecture</a:t>
            </a:r>
            <a:endParaRPr sz="44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49"/>
            <a:ext cx="4950820" cy="28971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b="1" dirty="0"/>
              <a:t>SDN Controller:</a:t>
            </a:r>
            <a:endParaRPr lang="en-US" sz="1400" dirty="0"/>
          </a:p>
          <a:p>
            <a:pPr marL="742950" lvl="1" indent="-285750"/>
            <a:r>
              <a:rPr lang="en-US" sz="1400" dirty="0"/>
              <a:t>Centralized intelligence</a:t>
            </a:r>
          </a:p>
          <a:p>
            <a:pPr marL="742950" lvl="1" indent="-285750"/>
            <a:r>
              <a:rPr lang="en-US" sz="1400" dirty="0"/>
              <a:t>decides how packets are forwarded.</a:t>
            </a:r>
          </a:p>
          <a:p>
            <a:pPr marL="742950" lvl="1" indent="-285750"/>
            <a:r>
              <a:rPr lang="en-US" sz="1400" dirty="0"/>
              <a:t>Examples: ONOS, Ryu, Floodlight.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b="1" dirty="0"/>
              <a:t>OpenFlow Switch:</a:t>
            </a:r>
            <a:endParaRPr lang="en-US" sz="1400" dirty="0"/>
          </a:p>
          <a:p>
            <a:pPr marL="742950" lvl="1" indent="-285750"/>
            <a:r>
              <a:rPr lang="en-US" sz="1400" dirty="0"/>
              <a:t>Implements the rules provided by the controller</a:t>
            </a:r>
          </a:p>
          <a:p>
            <a:pPr marL="742950" lvl="1" indent="-285750"/>
            <a:r>
              <a:rPr lang="en-US" sz="1400" dirty="0"/>
              <a:t>Contains </a:t>
            </a:r>
            <a:r>
              <a:rPr lang="en-US" sz="1400" b="1" dirty="0"/>
              <a:t>Flow Tables</a:t>
            </a:r>
            <a:r>
              <a:rPr lang="en-US" sz="1400" dirty="0"/>
              <a:t> to manage traffic forwarding.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b="1" dirty="0"/>
              <a:t>OpenFlow Protocol:</a:t>
            </a:r>
            <a:endParaRPr lang="en-US" sz="1400" dirty="0"/>
          </a:p>
          <a:p>
            <a:pPr marL="742950" lvl="1" indent="-285750"/>
            <a:r>
              <a:rPr lang="en-US" sz="1400" dirty="0"/>
              <a:t>Standardized communication channel between the controller and switches.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124EA5A-A008-DCFB-87A8-B9D684F21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82" y="1063374"/>
            <a:ext cx="3982702" cy="289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22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629249"/>
            <a:ext cx="6299936" cy="4341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OpenFlow Packet Processing</a:t>
            </a:r>
            <a:endParaRPr sz="66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05DA7C-A5EF-61F2-61B2-554377541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256" y="3491059"/>
            <a:ext cx="2181069" cy="1592314"/>
          </a:xfrm>
          <a:prstGeom prst="rect">
            <a:avLst/>
          </a:prstGeom>
        </p:spPr>
      </p:pic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887848" y="1390055"/>
            <a:ext cx="6299935" cy="28971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/>
              <a:t>A new packet arrives at the switch.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Switch checks its Flow Table: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If a matching rule exists → </a:t>
            </a:r>
            <a:r>
              <a:rPr lang="en-US" sz="1400" b="1" dirty="0"/>
              <a:t>Apply the action (forward, drop, modify, etc.).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If no match → </a:t>
            </a:r>
            <a:r>
              <a:rPr lang="en-US" sz="1400" b="1" dirty="0"/>
              <a:t>Send the packet to the controller (Packet-In message).</a:t>
            </a: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Controller makes a decision: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Installs a new rule in the switch (Flow-Mod message).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Sends a direct action (Packet-Out message).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Switch follows the new instructions and processes future packets accordingly.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900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4294967295"/>
          </p:nvPr>
        </p:nvSpPr>
        <p:spPr>
          <a:xfrm>
            <a:off x="712033" y="823522"/>
            <a:ext cx="6299200" cy="4349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Key Components of Switch</a:t>
            </a:r>
            <a:endParaRPr sz="96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4294967295"/>
          </p:nvPr>
        </p:nvSpPr>
        <p:spPr>
          <a:xfrm>
            <a:off x="891915" y="1563037"/>
            <a:ext cx="6300788" cy="28971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/>
              <a:t>Flow Table</a:t>
            </a:r>
            <a:endParaRPr lang="en-US" sz="1400" dirty="0"/>
          </a:p>
          <a:p>
            <a:pPr marL="742950" lvl="1" indent="-285750"/>
            <a:r>
              <a:rPr lang="en-US" sz="1400" dirty="0"/>
              <a:t>Stores rules for packet forwarding.</a:t>
            </a:r>
          </a:p>
          <a:p>
            <a:pPr marL="742950" lvl="1" indent="-285750"/>
            <a:r>
              <a:rPr lang="en-US" sz="1400" dirty="0"/>
              <a:t>Matches fields like IP, MAC, VLAN, and TCP/UDP ports.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Pipeline Processing</a:t>
            </a:r>
            <a:endParaRPr lang="en-US" sz="1400" dirty="0"/>
          </a:p>
          <a:p>
            <a:pPr marL="742950" lvl="1" indent="-285750"/>
            <a:r>
              <a:rPr lang="en-US" sz="1400" dirty="0"/>
              <a:t>Multiple flow tables can process packets in stages.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Secure Channel</a:t>
            </a:r>
            <a:endParaRPr lang="en-US" sz="1400" dirty="0"/>
          </a:p>
          <a:p>
            <a:pPr marL="742950" lvl="1" indent="-285750"/>
            <a:r>
              <a:rPr lang="en-US" sz="1400" dirty="0"/>
              <a:t>Establishes a </a:t>
            </a:r>
            <a:r>
              <a:rPr lang="en-US" sz="1400" b="1" dirty="0"/>
              <a:t>TLS or TCP connection</a:t>
            </a:r>
            <a:r>
              <a:rPr lang="en-US" sz="1400" dirty="0"/>
              <a:t> between the switch and the controller.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OpenFlow Protocol</a:t>
            </a:r>
            <a:endParaRPr lang="en-US" sz="1400" dirty="0"/>
          </a:p>
          <a:p>
            <a:pPr marL="742950" lvl="1" indent="-285750"/>
            <a:r>
              <a:rPr lang="en-US" sz="1400" dirty="0"/>
              <a:t>Defines the messages used for communication.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569A6-7B46-AAB2-C216-4F151EB48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5" t="15498"/>
          <a:stretch/>
        </p:blipFill>
        <p:spPr>
          <a:xfrm>
            <a:off x="5973580" y="1340125"/>
            <a:ext cx="3284623" cy="16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80122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1263</Words>
  <Application>Microsoft Macintosh PowerPoint</Application>
  <PresentationFormat>On-screen Show (16:9)</PresentationFormat>
  <Paragraphs>211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Lexend Deca</vt:lpstr>
      <vt:lpstr>Muli</vt:lpstr>
      <vt:lpstr>Courier New</vt:lpstr>
      <vt:lpstr>Arial</vt:lpstr>
      <vt:lpstr>Aliena template</vt:lpstr>
      <vt:lpstr>OpenFlow Architecture &amp; Usage</vt:lpstr>
      <vt:lpstr>Topics covered</vt:lpstr>
      <vt:lpstr>Introduction to OpenFlow</vt:lpstr>
      <vt:lpstr>Basic concept &amp; Architecture</vt:lpstr>
      <vt:lpstr>Challenges of Traditional Networks</vt:lpstr>
      <vt:lpstr>What is OpenFlow?</vt:lpstr>
      <vt:lpstr>OpenFlow Architecture</vt:lpstr>
      <vt:lpstr>OpenFlow Packet Processing</vt:lpstr>
      <vt:lpstr>Key Components of Switch</vt:lpstr>
      <vt:lpstr>Flow Tables in OpenFlow</vt:lpstr>
      <vt:lpstr>Controller’s Decision Process</vt:lpstr>
      <vt:lpstr>implementation &amp; communication with the controller</vt:lpstr>
      <vt:lpstr>Types of OpenFlow Messages</vt:lpstr>
      <vt:lpstr>OpenFlow Control Communication Flow</vt:lpstr>
      <vt:lpstr>OpenFlow vs. Traditional</vt:lpstr>
      <vt:lpstr>Applications, Benefits, Limitations, Use cases</vt:lpstr>
      <vt:lpstr>Benefits of OpenFlow</vt:lpstr>
      <vt:lpstr>Challenges &amp; Limitations</vt:lpstr>
      <vt:lpstr>Applications of OpenFlow</vt:lpstr>
      <vt:lpstr>Real-World Deployments</vt:lpstr>
      <vt:lpstr>Conclusion &amp; Future OF OpenFlow</vt:lpstr>
      <vt:lpstr>The Future of OpenFlow &amp; SDN</vt:lpstr>
      <vt:lpstr>Conclusion</vt:lpstr>
      <vt:lpstr>Questions</vt:lpstr>
      <vt:lpstr>References</vt:lpstr>
      <vt:lpstr>Thanks for Attention    Yousef Sadidi 401170597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OpenFlow Architecture &amp; Usage</dc:title>
  <cp:lastModifiedBy>yousef</cp:lastModifiedBy>
  <cp:revision>1</cp:revision>
  <dcterms:modified xsi:type="dcterms:W3CDTF">2025-02-02T20:46:32Z</dcterms:modified>
</cp:coreProperties>
</file>