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9" r:id="rId6"/>
    <p:sldId id="290" r:id="rId7"/>
    <p:sldId id="300" r:id="rId8"/>
    <p:sldId id="301" r:id="rId9"/>
    <p:sldId id="304" r:id="rId10"/>
    <p:sldId id="305" r:id="rId11"/>
    <p:sldId id="306" r:id="rId12"/>
    <p:sldId id="312" r:id="rId13"/>
    <p:sldId id="309" r:id="rId14"/>
    <p:sldId id="307" r:id="rId15"/>
    <p:sldId id="308" r:id="rId16"/>
    <p:sldId id="310" r:id="rId17"/>
    <p:sldId id="313" r:id="rId18"/>
    <p:sldId id="3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 varScale="1">
        <p:scale>
          <a:sx n="108" d="100"/>
          <a:sy n="108" d="100"/>
        </p:scale>
        <p:origin x="906" y="114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2039770"/>
          </a:xfrm>
        </p:spPr>
        <p:txBody>
          <a:bodyPr/>
          <a:lstStyle/>
          <a:p>
            <a:r>
              <a:rPr lang="en-US" dirty="0"/>
              <a:t>10BASE-T Ethernet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98DFF6-2552-5900-DF3E-331CBB68567E}"/>
              </a:ext>
            </a:extLst>
          </p:cNvPr>
          <p:cNvSpPr txBox="1">
            <a:spLocks/>
          </p:cNvSpPr>
          <p:nvPr/>
        </p:nvSpPr>
        <p:spPr>
          <a:xfrm>
            <a:off x="1167493" y="2272683"/>
            <a:ext cx="7096933" cy="2039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Amir Hasan Jafarabadi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AA2E-1AE1-8114-198D-B8F63DEF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Hubs vs Switches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B07C-CC71-A978-85FC-A5EE40CD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Early Ethernet used hubs, which broadcast traffic to all connected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Hubs operate at Layer 1 (physical layer) and do not process MAC addresses.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Collisions were common, making CSMA/CD necessary for network 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Switches (Layer 2) route frames intelligently, reducing collisions and improving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Transition to switches happened as costs dropped and network demands increased.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1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2F6A-4A5B-4BAA-D6BA-33D3F122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 (CSMA/CD)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BC417-9D65-2F73-7530-C6BE46F6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1571349"/>
            <a:ext cx="9779182" cy="40304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Carrier Sense:</a:t>
            </a:r>
            <a:r>
              <a:rPr lang="en-US" dirty="0"/>
              <a:t> Devices listen before transmitting to avoid collisions.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Multiple Access:</a:t>
            </a:r>
            <a:r>
              <a:rPr lang="en-US" dirty="0"/>
              <a:t> Multiple devices share the same medium.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Collision Detection:</a:t>
            </a:r>
            <a:r>
              <a:rPr lang="en-US" dirty="0"/>
              <a:t> Detects overlapping transmissions and stops sending.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Jam Signal: </a:t>
            </a:r>
            <a:r>
              <a:rPr lang="en-US" dirty="0"/>
              <a:t>signal sent to show collision</a:t>
            </a:r>
            <a:endParaRPr lang="en-US" b="1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Backoff Algorithm:</a:t>
            </a:r>
            <a:r>
              <a:rPr lang="en-US" dirty="0"/>
              <a:t> Devices wait a exponential random time before retrying.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Limitation:</a:t>
            </a:r>
            <a:r>
              <a:rPr lang="en-US" dirty="0"/>
              <a:t> Becomes inefficient in high-traffic 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8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6CA4-2520-CCCA-36F3-CE3AFA32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Encoding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BA37-F41E-2A94-F88A-4DB918B38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4" y="2017467"/>
            <a:ext cx="10142409" cy="336681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Manchester Encoding:</a:t>
            </a:r>
            <a:r>
              <a:rPr lang="en-US" dirty="0"/>
              <a:t> Ensures clock synchronization and signal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Voltage Levels:</a:t>
            </a:r>
            <a:r>
              <a:rPr lang="en-US" dirty="0"/>
              <a:t> Uses two voltage levels for encoding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Synchronization:</a:t>
            </a:r>
            <a:r>
              <a:rPr lang="en-US" dirty="0"/>
              <a:t> Every bit contains a transition for error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Error Detection:</a:t>
            </a:r>
            <a:r>
              <a:rPr lang="en-US" dirty="0"/>
              <a:t> Detects line interference and transmission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Legacy:</a:t>
            </a:r>
            <a:r>
              <a:rPr lang="en-US" dirty="0"/>
              <a:t> Used before more efficient encoding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2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5283-18E3-FF31-6C99-710196A4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Packet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39CF-E24B-2836-52AA-430AB273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4" y="1592409"/>
            <a:ext cx="10284452" cy="433894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Preamble (7 byte alternating 0s and 1s)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Start of frame delimiter (1 byte: 10101011)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Destination MAC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Source MAC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4-byte optional tag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2-byte length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Payload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4-byte CRC</a:t>
            </a:r>
          </a:p>
        </p:txBody>
      </p:sp>
    </p:spTree>
    <p:extLst>
      <p:ext uri="{BB962C8B-B14F-4D97-AF65-F5344CB8AC3E}">
        <p14:creationId xmlns:p14="http://schemas.microsoft.com/office/powerpoint/2010/main" val="82197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5432-2EF9-3647-3FEE-E458A8E3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8327-5DBE-0746-A49F-6EBE7C7A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https://www.practicalnetworking.net/stand-alone/ethernet-wiring/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https://arstechnica.com/gadgets/2011/07/ethernet-how-does-it-work/#page-3</a:t>
            </a:r>
          </a:p>
        </p:txBody>
      </p:sp>
    </p:spTree>
    <p:extLst>
      <p:ext uri="{BB962C8B-B14F-4D97-AF65-F5344CB8AC3E}">
        <p14:creationId xmlns:p14="http://schemas.microsoft.com/office/powerpoint/2010/main" val="129568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E50D-BFAF-4F12-68CC-871D6A8A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497" y="2575718"/>
            <a:ext cx="5473005" cy="1706563"/>
          </a:xfrm>
        </p:spPr>
        <p:txBody>
          <a:bodyPr/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5414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B89B-8EB7-F5D9-D459-CC4F1F523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315085"/>
            <a:ext cx="9779183" cy="1007688"/>
          </a:xfrm>
        </p:spPr>
        <p:txBody>
          <a:bodyPr/>
          <a:lstStyle/>
          <a:p>
            <a:r>
              <a:rPr lang="en-US" dirty="0"/>
              <a:t>What is 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F03BF-E8EB-75E1-7344-40A9A167A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1660124"/>
            <a:ext cx="9779182" cy="406150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Connects computers and other devices within a local area network (LAN).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Layer 1 &amp; 2 network protocol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First developed at Xerox PARC in the 1970s, , later standardized by IEEE as 802.3 family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Supports speeds ranging from 2 Mbps in older versions to 400 Gbps</a:t>
            </a:r>
          </a:p>
        </p:txBody>
      </p:sp>
    </p:spTree>
    <p:extLst>
      <p:ext uri="{BB962C8B-B14F-4D97-AF65-F5344CB8AC3E}">
        <p14:creationId xmlns:p14="http://schemas.microsoft.com/office/powerpoint/2010/main" val="69614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Ethernet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023983"/>
            <a:ext cx="10160415" cy="369323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1973: First Ethernet prototype (2.94 Mbps, coaxial cable).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1980: Digital, Intel, and Xerox (DIX) publish the first Ethernet specification.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1983: IEEE 802.3 standard officially released (10 Mbps over coaxial).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1990: Introduction of 10BASE-T (twisted pair, star topology).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1995: Fast Ethernet (100BASE-T) introduced.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1999: Gigabit Ethernet (1000BASE-T) standardized.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2010s: 10GbE, 40GbE, and beyond.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CBBA-FF4B-F8D4-1CB6-13D65777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10BASE-T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98FF-C6DD-3470-1D4F-6B825510C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10391233" cy="333283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Definition: </a:t>
            </a:r>
            <a:r>
              <a:rPr lang="en-US" sz="2400" dirty="0"/>
              <a:t>10 Megabit Ethernet over twisted pair cables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IEEE Standard:</a:t>
            </a:r>
            <a:r>
              <a:rPr lang="en-US" sz="2400" dirty="0"/>
              <a:t> 802.3i (1990).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Physical Medium:</a:t>
            </a:r>
            <a:r>
              <a:rPr lang="en-US" sz="2400" dirty="0"/>
              <a:t> Uses Cat3 or higher UTP cables with 8P8C connectors (100m maximum).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Signal</a:t>
            </a:r>
            <a:r>
              <a:rPr lang="en-US" sz="2400" dirty="0"/>
              <a:t>:+2.5v and -2.5v voltage.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Network Topology:</a:t>
            </a:r>
            <a:r>
              <a:rPr lang="en-US" sz="2400" dirty="0"/>
              <a:t> Star topology with a central hub or switch.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Innovation:</a:t>
            </a:r>
            <a:r>
              <a:rPr lang="en-US" sz="2400" dirty="0"/>
              <a:t> Shifted Ethernet from coaxial bus to twisted pair wiring, making networks more reliable and scalable.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2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E4BD-6E36-91E1-B7DA-1281AB25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BDFF5-6080-5E84-A9C9-C86125CE5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10337967" cy="3332832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/>
              <a:t>10, 100, 1000, 10G, ...</a:t>
            </a:r>
            <a:r>
              <a:rPr lang="en-US" sz="2400" b="1" dirty="0"/>
              <a:t> </a:t>
            </a:r>
            <a:r>
              <a:rPr lang="en-US" sz="2400" dirty="0"/>
              <a:t>– nominal, usable speed at the top of the physical layer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BASE, BROAD, PASS </a:t>
            </a:r>
            <a:r>
              <a:rPr lang="en-US" sz="2400" dirty="0"/>
              <a:t>– indicates baseband, broadband, or passband</a:t>
            </a:r>
            <a:endParaRPr lang="fa-I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-T, -T1,</a:t>
            </a:r>
            <a:r>
              <a:rPr lang="fa-IR" sz="2400" b="1" dirty="0"/>
              <a:t> </a:t>
            </a:r>
            <a:r>
              <a:rPr lang="en-US" sz="2400" b="1" dirty="0"/>
              <a:t> -F, -S, -L </a:t>
            </a:r>
            <a:r>
              <a:rPr lang="en-US" sz="2400" dirty="0"/>
              <a:t>- medium: T = twisted pair, -T1 = single-pair twisted pair, …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X, R </a:t>
            </a:r>
            <a:r>
              <a:rPr lang="en-US" sz="2400" dirty="0"/>
              <a:t>– encoding method (varying with the generation): X for 4b/5b or 8b/10b, R for 64b/66b</a:t>
            </a:r>
          </a:p>
        </p:txBody>
      </p:sp>
    </p:spTree>
    <p:extLst>
      <p:ext uri="{BB962C8B-B14F-4D97-AF65-F5344CB8AC3E}">
        <p14:creationId xmlns:p14="http://schemas.microsoft.com/office/powerpoint/2010/main" val="290407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99FD-7894-7117-8998-1C149136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Twisted 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DF9D-B687-3575-2077-6F73B3475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Structure:</a:t>
            </a:r>
            <a:r>
              <a:rPr lang="en-US" dirty="0"/>
              <a:t> Twisted pair cables consist of pairs of copper wires twisted together to reduce electromagnetic interference.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Evolution:</a:t>
            </a:r>
            <a:r>
              <a:rPr lang="en-US" dirty="0"/>
              <a:t> Initially used </a:t>
            </a:r>
            <a:r>
              <a:rPr lang="en-US" b="1" dirty="0"/>
              <a:t>Category 3</a:t>
            </a:r>
            <a:r>
              <a:rPr lang="en-US" dirty="0"/>
              <a:t> cables; later, </a:t>
            </a:r>
            <a:r>
              <a:rPr lang="en-US" b="1" dirty="0"/>
              <a:t>Cat5 and higher</a:t>
            </a:r>
            <a:r>
              <a:rPr lang="en-US" dirty="0"/>
              <a:t> became common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Function:</a:t>
            </a:r>
            <a:r>
              <a:rPr lang="en-US" dirty="0"/>
              <a:t> Uses two twisted pairs—one for transmitting and one for receiving data.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D622A-00D2-3DFC-7FAA-61B03E029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635" y="4548626"/>
            <a:ext cx="4398146" cy="201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8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6EA0-A89A-BA61-94D5-5BC8EEC3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RJ45 Connector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F21F-BCC9-4BEF-44D8-ACF96B725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Standard </a:t>
            </a:r>
            <a:r>
              <a:rPr lang="en-US" b="1" dirty="0"/>
              <a:t>8P8C (8 Position, 8 Contact)</a:t>
            </a:r>
            <a:r>
              <a:rPr lang="en-US" dirty="0"/>
              <a:t> connector.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Supports full-duplex and half-duplex operation.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B6FF6-8909-4299-24C8-23B8B271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877" y="3136105"/>
            <a:ext cx="5630246" cy="342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9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AE94-118F-1CA3-E7B8-9775E829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309529"/>
          </a:xfrm>
        </p:spPr>
        <p:txBody>
          <a:bodyPr/>
          <a:lstStyle/>
          <a:p>
            <a:r>
              <a:rPr lang="en-US" b="1" dirty="0"/>
              <a:t>Crossover vs. Straight-Through Cables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8CFE-8142-94FB-C300-6940ABD8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4" y="1014290"/>
            <a:ext cx="9779182" cy="3366815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Straight-Through Cable:</a:t>
            </a:r>
            <a:r>
              <a:rPr lang="en-US" dirty="0"/>
              <a:t> Used to connect different types of devices (e.g., PC to switch, switch to router).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Crossover Cable:</a:t>
            </a:r>
            <a:r>
              <a:rPr lang="en-US" dirty="0"/>
              <a:t> Used for direct device-to-device connections (e.g., PC to PC, switch to switch).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Pin Configuration:</a:t>
            </a:r>
            <a:r>
              <a:rPr lang="en-US" dirty="0"/>
              <a:t> Straight-through cables have identical pinouts on both ends, while crossover cables swap Tx and Rx pairs.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Modern Usage:</a:t>
            </a:r>
            <a:r>
              <a:rPr lang="en-US" dirty="0"/>
              <a:t> Auto MDI-X in modern switches makes crossover cables less necessary.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42D96-7104-FCE9-5516-500E23406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381105"/>
            <a:ext cx="97536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5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42B6-2B91-B32F-3A70-EF9172A0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B0F1-506F-62CE-41FC-5A35886C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75301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unique identifier assigned to a network interface controller (NIC)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48-bit (6-byte) identifiers usually represented in hexadecimal notation (e.g., 00:1A:2B:3C:4D:5E).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They are globally unique and assigned by device manufacturers,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used in Ethernet, Wi-Fi, and Bluetooth.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Address Resolution Protocol (ARP) maps IP addresses to MAC addresses.</a:t>
            </a:r>
          </a:p>
        </p:txBody>
      </p:sp>
    </p:spTree>
    <p:extLst>
      <p:ext uri="{BB962C8B-B14F-4D97-AF65-F5344CB8AC3E}">
        <p14:creationId xmlns:p14="http://schemas.microsoft.com/office/powerpoint/2010/main" val="26996622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830</Words>
  <Application>Microsoft Office PowerPoint</Application>
  <PresentationFormat>Widescreen</PresentationFormat>
  <Paragraphs>79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Custom</vt:lpstr>
      <vt:lpstr>10BASE-T Ethernet</vt:lpstr>
      <vt:lpstr>What is Ethernet</vt:lpstr>
      <vt:lpstr>Ethernet History</vt:lpstr>
      <vt:lpstr>10BASE-T</vt:lpstr>
      <vt:lpstr>Naming Convention</vt:lpstr>
      <vt:lpstr>Twisted Pair</vt:lpstr>
      <vt:lpstr>RJ45 Connector </vt:lpstr>
      <vt:lpstr>Crossover vs. Straight-Through Cables </vt:lpstr>
      <vt:lpstr>MAC Address </vt:lpstr>
      <vt:lpstr>Hubs vs Switches </vt:lpstr>
      <vt:lpstr>Collision Detection (CSMA/CD) </vt:lpstr>
      <vt:lpstr>Signal Encoding </vt:lpstr>
      <vt:lpstr>Ethernet Packet </vt:lpstr>
      <vt:lpstr>Sources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2025-02-01T07:19:57Z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