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ld Standard TT" panose="020B0604020202020204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a60f10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a60f10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a60f10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a60f10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a60f10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a60f103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a60f103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ba60f103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a60f103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ba60f103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ba60f103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ba60f103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339700" y="2370600"/>
            <a:ext cx="2391900" cy="27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Zigbee protocol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Raya Rezaie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319725"/>
            <a:ext cx="55797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What is Zigbee?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113400"/>
            <a:ext cx="623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Zigbee is a low-power, wireless communication protocol primarily designed for short-range, low-data-rate communication.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0250" y="21727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Zigbee features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74375" y="2652400"/>
            <a:ext cx="3949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Low Power Consumption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Short-Range Communication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Mesh Networking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Low Data Rate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Secure Communication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0250" y="172625"/>
            <a:ext cx="55797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What It's Used For?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0250" y="1222120"/>
            <a:ext cx="3949200" cy="1736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Smart Home Devices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Industrial IoT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Healthcare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Low Data Rate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Consumer Electronics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25" y="2958225"/>
            <a:ext cx="7157700" cy="20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0250" y="172625"/>
            <a:ext cx="55797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Zigbee stack layers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0250" y="1342042"/>
            <a:ext cx="3949200" cy="17773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Physical layer (PHY)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Media Access control (MAC)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Network layer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Support layer (ASL) 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layer (AL)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9AF9F-32A3-45BF-8AA9-A623C45A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85" y="977334"/>
            <a:ext cx="3834254" cy="25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986000" cy="8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How are the connections?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65275" y="1004775"/>
            <a:ext cx="390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Zigbee connections are typically established using a mesh network topology.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93625" y="1779150"/>
            <a:ext cx="30000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Types of devices is in Zigbee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coordinator(ZC)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Router (ZR)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 devices (ZED)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875" y="1047080"/>
            <a:ext cx="3000000" cy="370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167000" cy="1206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Addressing in Zigbee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97875" y="1326675"/>
            <a:ext cx="416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Zigbee uses 16-bit and 64-bit addresses to identify devices in a network.</a:t>
            </a:r>
            <a:endParaRPr sz="1700"/>
          </a:p>
        </p:txBody>
      </p:sp>
      <p:sp>
        <p:nvSpPr>
          <p:cNvPr id="90" name="Google Shape;90;p17"/>
          <p:cNvSpPr txBox="1"/>
          <p:nvPr/>
        </p:nvSpPr>
        <p:spPr>
          <a:xfrm>
            <a:off x="97875" y="2006600"/>
            <a:ext cx="3982200" cy="9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b="1" dirty="0">
                <a:solidFill>
                  <a:schemeClr val="dk1"/>
                </a:solidFill>
              </a:rPr>
              <a:t>64-bit Extended Address</a:t>
            </a:r>
            <a:r>
              <a:rPr lang="en" sz="1500" dirty="0">
                <a:solidFill>
                  <a:schemeClr val="dk1"/>
                </a:solidFill>
              </a:rPr>
              <a:t>:</a:t>
            </a:r>
            <a:endParaRPr sz="1500" dirty="0">
              <a:solidFill>
                <a:schemeClr val="dk1"/>
              </a:solidFill>
            </a:endParaRP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dk1"/>
                </a:solidFill>
              </a:rPr>
              <a:t>U</a:t>
            </a:r>
            <a:r>
              <a:rPr lang="en" sz="1300" dirty="0">
                <a:solidFill>
                  <a:schemeClr val="dk1"/>
                </a:solidFill>
              </a:rPr>
              <a:t>nique for each device in global network</a:t>
            </a: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300" dirty="0">
                <a:solidFill>
                  <a:schemeClr val="dk1"/>
                </a:solidFill>
              </a:rPr>
              <a:t> Manufacturer sets in for each device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457690" y="2006600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16-bit Network Address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nique for each device in a network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C</a:t>
            </a:r>
            <a:r>
              <a:rPr lang="en" dirty="0">
                <a:solidFill>
                  <a:schemeClr val="dk1"/>
                </a:solidFill>
              </a:rPr>
              <a:t>oordinator gives it to each device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936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Old Standard TT" panose="020B0604020202020204" charset="0"/>
                <a:ea typeface="Arial"/>
                <a:cs typeface="Arial"/>
                <a:sym typeface="Arial"/>
              </a:rPr>
              <a:t>Routing in Zigbee (Mesh Routing)</a:t>
            </a:r>
            <a:endParaRPr sz="3800" dirty="0">
              <a:solidFill>
                <a:schemeClr val="dk1"/>
              </a:solidFill>
              <a:latin typeface="Old Standard TT" panose="020B0604020202020204" charset="0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0" y="1022175"/>
            <a:ext cx="8679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Zigbee devices communicate via a multi-hop system, where messages can be passed through multiple devices to reach their destination. 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1807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Types of Routing Algorithms:</a:t>
            </a:r>
            <a:endParaRPr sz="1700" b="1" dirty="0"/>
          </a:p>
        </p:txBody>
      </p:sp>
      <p:sp>
        <p:nvSpPr>
          <p:cNvPr id="101" name="Google Shape;101;p18"/>
          <p:cNvSpPr txBox="1"/>
          <p:nvPr/>
        </p:nvSpPr>
        <p:spPr>
          <a:xfrm>
            <a:off x="79944" y="2518325"/>
            <a:ext cx="4387125" cy="163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Ad-hoc On-demand Distance Vector (AODV) Routing:</a:t>
            </a:r>
            <a:endParaRPr lang="en-US" sz="1200" dirty="0"/>
          </a:p>
          <a:p>
            <a:pPr marL="323850" lvl="7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 	Route discover process</a:t>
            </a:r>
          </a:p>
          <a:p>
            <a:pPr marL="323850" lvl="7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	Route maintenance</a:t>
            </a:r>
          </a:p>
          <a:p>
            <a:pPr marL="323850" lvl="7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              Sequence Number</a:t>
            </a:r>
          </a:p>
          <a:p>
            <a:pPr marL="323850" lvl="7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              Flooding mechanism</a:t>
            </a: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F05DF-2DC4-44B1-9E29-669D000BDC63}"/>
              </a:ext>
            </a:extLst>
          </p:cNvPr>
          <p:cNvSpPr txBox="1"/>
          <p:nvPr/>
        </p:nvSpPr>
        <p:spPr>
          <a:xfrm>
            <a:off x="5493305" y="2571750"/>
            <a:ext cx="4613222" cy="92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Cluster three Routing:</a:t>
            </a:r>
          </a:p>
          <a:p>
            <a:pPr marL="323850" lvl="4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Hierarchical Parent-Child 	</a:t>
            </a:r>
          </a:p>
          <a:p>
            <a:pPr marL="323850" lvl="7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 Limited Scalability</a:t>
            </a:r>
          </a:p>
          <a:p>
            <a:pPr marL="323850" lvl="7" indent="-171450">
              <a:lnSpc>
                <a:spcPct val="115000"/>
              </a:lnSpc>
              <a:buSzPts val="1200"/>
              <a:buFont typeface="Wingdings" panose="05000000000000000000" pitchFamily="2" charset="2"/>
              <a:buChar char="Ø"/>
            </a:pPr>
            <a:r>
              <a:rPr lang="en-US" sz="1200" dirty="0"/>
              <a:t>Predefined Routing Paths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79298" cy="813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Flow Control Mechanisms in Zigbee</a:t>
            </a:r>
            <a:endParaRPr sz="1700" b="1" dirty="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0" y="1064395"/>
            <a:ext cx="3579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" dirty="0">
                <a:solidFill>
                  <a:schemeClr val="dk1"/>
                </a:solidFill>
              </a:rPr>
              <a:t>PHY Layer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Modulation &amp; Error Detection</a:t>
            </a:r>
            <a:endParaRPr lang="en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Clear Channel Assessment (CCA)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714406" y="1196400"/>
            <a:ext cx="3000000" cy="121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b) MAC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CSMA-CA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ACK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79682" y="2853184"/>
            <a:ext cx="30000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d) Application Layer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Polling Mechanism</a:t>
            </a:r>
            <a:endParaRPr lang="en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Command Flow Management</a:t>
            </a:r>
            <a:endParaRPr lang="en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Security Handshaking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Google Shape;108;p19">
            <a:extLst>
              <a:ext uri="{FF2B5EF4-FFF2-40B4-BE49-F238E27FC236}">
                <a16:creationId xmlns:a16="http://schemas.microsoft.com/office/drawing/2014/main" id="{BB27FEEE-7B49-4823-9C39-03ABB9AC3156}"/>
              </a:ext>
            </a:extLst>
          </p:cNvPr>
          <p:cNvSpPr txBox="1"/>
          <p:nvPr/>
        </p:nvSpPr>
        <p:spPr>
          <a:xfrm>
            <a:off x="74951" y="2853184"/>
            <a:ext cx="3579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1"/>
                </a:solidFill>
              </a:rPr>
              <a:t>c) Network layer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Routing Buffering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Route request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Duplicate packet filtering</a:t>
            </a:r>
            <a:endParaRPr lang="en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-82446"/>
            <a:ext cx="529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Old Standard TT" panose="020B0604020202020204" charset="0"/>
              </a:rPr>
              <a:t>Error Detection Mechanisms</a:t>
            </a:r>
            <a:endParaRPr sz="2200" b="1" dirty="0">
              <a:solidFill>
                <a:schemeClr val="dk1"/>
              </a:solidFill>
              <a:latin typeface="Old Standard TT" panose="020B0604020202020204" charset="0"/>
            </a:endParaRPr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B41CF242-88A6-4D23-A1D5-6FAF9553A682}"/>
              </a:ext>
            </a:extLst>
          </p:cNvPr>
          <p:cNvSpPr txBox="1"/>
          <p:nvPr/>
        </p:nvSpPr>
        <p:spPr>
          <a:xfrm>
            <a:off x="0" y="1064395"/>
            <a:ext cx="3579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" dirty="0">
                <a:solidFill>
                  <a:schemeClr val="dk1"/>
                </a:solidFill>
              </a:rPr>
              <a:t>PHY Layer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Signal Integrity</a:t>
            </a:r>
            <a:endParaRPr lang="en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Modulation Errors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Carrier Sense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D3E4EAA7-8610-4353-8266-86B8FF538006}"/>
              </a:ext>
            </a:extLst>
          </p:cNvPr>
          <p:cNvSpPr txBox="1"/>
          <p:nvPr/>
        </p:nvSpPr>
        <p:spPr>
          <a:xfrm>
            <a:off x="74951" y="2853184"/>
            <a:ext cx="3579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1"/>
                </a:solidFill>
              </a:rPr>
              <a:t>c) Network layer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Routing Errors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Duplicate Packet detection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Link Status Monitoring:</a:t>
            </a:r>
            <a:endParaRPr lang="en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109;p19">
            <a:extLst>
              <a:ext uri="{FF2B5EF4-FFF2-40B4-BE49-F238E27FC236}">
                <a16:creationId xmlns:a16="http://schemas.microsoft.com/office/drawing/2014/main" id="{181EEE13-941D-4A29-8209-D84760649E46}"/>
              </a:ext>
            </a:extLst>
          </p:cNvPr>
          <p:cNvSpPr txBox="1"/>
          <p:nvPr/>
        </p:nvSpPr>
        <p:spPr>
          <a:xfrm>
            <a:off x="5141626" y="1054115"/>
            <a:ext cx="30000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b) MAC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Check Sequence (FCS)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Duplicate Detection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Google Shape;110;p19">
            <a:extLst>
              <a:ext uri="{FF2B5EF4-FFF2-40B4-BE49-F238E27FC236}">
                <a16:creationId xmlns:a16="http://schemas.microsoft.com/office/drawing/2014/main" id="{30B726D9-EAA9-44D9-B6E3-FDB4CE578CE0}"/>
              </a:ext>
            </a:extLst>
          </p:cNvPr>
          <p:cNvSpPr txBox="1"/>
          <p:nvPr/>
        </p:nvSpPr>
        <p:spPr>
          <a:xfrm>
            <a:off x="5074180" y="2858243"/>
            <a:ext cx="3000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d) Application Layer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Request Validity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Security Error Detection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Timeout Mechanism: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335</Words>
  <Application>Microsoft Office PowerPoint</Application>
  <PresentationFormat>On-screen Show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Old Standard TT</vt:lpstr>
      <vt:lpstr>Arial</vt:lpstr>
      <vt:lpstr>Wingdings</vt:lpstr>
      <vt:lpstr>Paperback</vt:lpstr>
      <vt:lpstr>Zigbee protocol</vt:lpstr>
      <vt:lpstr>What is Zigbee?</vt:lpstr>
      <vt:lpstr>What It's Used For?</vt:lpstr>
      <vt:lpstr>Zigbee stack layers</vt:lpstr>
      <vt:lpstr>How are the connections?</vt:lpstr>
      <vt:lpstr>Addressing in Zigbee</vt:lpstr>
      <vt:lpstr>Routing in Zigbee (Mesh Routing)</vt:lpstr>
      <vt:lpstr>Flow Control Mechanisms in Zigbee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 protocol</dc:title>
  <dc:creator>Raya</dc:creator>
  <cp:lastModifiedBy>Raya Rezaie</cp:lastModifiedBy>
  <cp:revision>10</cp:revision>
  <dcterms:modified xsi:type="dcterms:W3CDTF">2025-02-03T19:58:34Z</dcterms:modified>
</cp:coreProperties>
</file>