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60" r:id="rId3"/>
    <p:sldId id="257" r:id="rId4"/>
    <p:sldId id="280" r:id="rId5"/>
    <p:sldId id="281" r:id="rId6"/>
    <p:sldId id="282" r:id="rId7"/>
    <p:sldId id="283" r:id="rId8"/>
    <p:sldId id="284" r:id="rId9"/>
    <p:sldId id="285" r:id="rId10"/>
    <p:sldId id="288" r:id="rId11"/>
    <p:sldId id="286" r:id="rId12"/>
    <p:sldId id="287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3"/>
    </p:embeddedFont>
    <p:embeddedFont>
      <p:font typeface="Bebas Neue" panose="020B0606020202050201" pitchFamily="34" charset="0"/>
      <p:regular r:id="rId24"/>
    </p:embeddedFont>
    <p:embeddedFont>
      <p:font typeface="Doppio One" panose="02010603030000020804" pitchFamily="2" charset="0"/>
      <p:regular r:id="rId25"/>
    </p:embeddedFont>
    <p:embeddedFont>
      <p:font typeface="Encode Sans"/>
      <p:regular r:id="rId26"/>
      <p:bold r:id="rId27"/>
    </p:embeddedFont>
    <p:embeddedFont>
      <p:font typeface="F_koodak" pitchFamily="2" charset="0"/>
      <p:regular r:id="rId28"/>
    </p:embeddedFont>
    <p:embeddedFont>
      <p:font typeface="Nunito Light" pitchFamily="2" charset="0"/>
      <p:regular r:id="rId29"/>
      <p: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  <p:embeddedFont>
      <p:font typeface="Vazir" panose="020B0603030804020204" pitchFamily="34" charset="-78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CCDB"/>
    <a:srgbClr val="171717"/>
    <a:srgbClr val="0A7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D8AEE4-D7BF-4D6E-B4A4-7B437C184B77}">
  <a:tblStyle styleId="{13D8AEE4-D7BF-4D6E-B4A4-7B437C184B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18" autoAdjust="0"/>
  </p:normalViewPr>
  <p:slideViewPr>
    <p:cSldViewPr snapToGrid="0">
      <p:cViewPr varScale="1">
        <p:scale>
          <a:sx n="70" d="100"/>
          <a:sy n="70" d="100"/>
        </p:scale>
        <p:origin x="11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02afc7a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02afc7a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fa-IR" b="1" dirty="0"/>
              <a:t>1. پیش‌درآمد (</a:t>
            </a:r>
            <a:r>
              <a:rPr lang="en-US" b="1" dirty="0"/>
              <a:t>Preamble)</a:t>
            </a:r>
          </a:p>
          <a:p>
            <a:pPr algn="r" rtl="1"/>
            <a:r>
              <a:rPr lang="en-US" b="1" dirty="0"/>
              <a:t>STF: Short Training Field (</a:t>
            </a:r>
            <a:r>
              <a:rPr lang="fa-IR" b="1" dirty="0"/>
              <a:t>فیلد آموزشی کوتاه) - 2 سمبل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ویژگی‌ها:</a:t>
            </a:r>
            <a:endParaRPr lang="fa-IR" dirty="0"/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از یک‌چهارم زیرحامل‌ها (</a:t>
            </a:r>
            <a:r>
              <a:rPr lang="en-US" dirty="0"/>
              <a:t>subcarriers) </a:t>
            </a:r>
            <a:r>
              <a:rPr lang="fa-IR" dirty="0"/>
              <a:t>استفاده می‌کند.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هر 16 چیپ تکرار می‌شود.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کاربرد:</a:t>
            </a:r>
            <a:endParaRPr lang="fa-IR" dirty="0"/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برای هم‌زمان‌سازی اولیه زمان و تخمین فرکانس استفاده می‌شود.</a:t>
            </a:r>
          </a:p>
          <a:p>
            <a:pPr algn="r" rtl="1"/>
            <a:r>
              <a:rPr lang="en-US" b="1" dirty="0"/>
              <a:t>LTF: Long Training Field (</a:t>
            </a:r>
            <a:r>
              <a:rPr lang="fa-IR" b="1" dirty="0"/>
              <a:t>فیلد آموزشی بلند) - 2 سمبل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ویژگی‌ها:</a:t>
            </a:r>
            <a:endParaRPr lang="fa-IR" dirty="0"/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از تمام 52 زیرحامل استفاده می‌کند (مشابه سمبل‌های داده).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کاربرد:</a:t>
            </a:r>
            <a:endParaRPr lang="fa-IR" dirty="0"/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برای هم‌زمان‌سازی دقیق‌تر زمان و فرکانس.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تخمین پاسخ کانال (</a:t>
            </a:r>
            <a:r>
              <a:rPr lang="en-US" dirty="0"/>
              <a:t>Channel Response Estimation).</a:t>
            </a:r>
          </a:p>
          <a:p>
            <a:pPr algn="r" rtl="1"/>
            <a:r>
              <a:rPr lang="en-US" b="1" dirty="0"/>
              <a:t>2. </a:t>
            </a:r>
            <a:r>
              <a:rPr lang="fa-IR" b="1" dirty="0"/>
              <a:t>سیگنال (</a:t>
            </a:r>
            <a:r>
              <a:rPr lang="en-US" b="1" dirty="0"/>
              <a:t>SIGNAL) - 1 </a:t>
            </a:r>
            <a:r>
              <a:rPr lang="fa-IR" b="1" dirty="0"/>
              <a:t>سمبل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ویژگی‌ها:</a:t>
            </a:r>
            <a:endParaRPr lang="fa-IR" dirty="0"/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مشابه یک سمبل داده کدگذاری شده است.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همیشه از مدولاسیون </a:t>
            </a:r>
            <a:r>
              <a:rPr lang="en-US" dirty="0"/>
              <a:t>BPSK </a:t>
            </a:r>
            <a:r>
              <a:rPr lang="fa-IR" dirty="0"/>
              <a:t>استفاده می‌کند.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شامل 24 بیت داده پیکربندی است.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فیلدهای </a:t>
            </a:r>
            <a:r>
              <a:rPr lang="en-US" b="1" dirty="0"/>
              <a:t>SIGNAL:</a:t>
            </a:r>
            <a:endParaRPr lang="en-US" dirty="0"/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b="1" dirty="0"/>
              <a:t>RATE (4 </a:t>
            </a:r>
            <a:r>
              <a:rPr lang="fa-IR" b="1" dirty="0"/>
              <a:t>بیت):</a:t>
            </a:r>
            <a:endParaRPr lang="fa-IR" dirty="0"/>
          </a:p>
          <a:p>
            <a:pPr marL="1143000" lvl="2" indent="-228600" algn="r" rtl="1">
              <a:buFont typeface="Arial" panose="020B0604020202020204" pitchFamily="34" charset="0"/>
              <a:buChar char="•"/>
            </a:pPr>
            <a:r>
              <a:rPr lang="fa-IR" dirty="0"/>
              <a:t>نشان‌دهنده کدگذاری خطای داده (</a:t>
            </a:r>
            <a:r>
              <a:rPr lang="en-US" dirty="0"/>
              <a:t>FEC) </a:t>
            </a:r>
            <a:r>
              <a:rPr lang="fa-IR" dirty="0"/>
              <a:t>و مدولاسیون داده است.</a:t>
            </a:r>
          </a:p>
          <a:p>
            <a:pPr marL="1143000" lvl="2" indent="-228600" algn="r" rtl="1">
              <a:buFont typeface="Arial" panose="020B0604020202020204" pitchFamily="34" charset="0"/>
              <a:buChar char="•"/>
            </a:pPr>
            <a:r>
              <a:rPr lang="fa-IR" dirty="0"/>
              <a:t>دارای 8 ترکیب مختلف (معروف به </a:t>
            </a:r>
            <a:r>
              <a:rPr lang="en-US" dirty="0"/>
              <a:t>MCS).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b="1" dirty="0"/>
              <a:t>LENGTH (12 </a:t>
            </a:r>
            <a:r>
              <a:rPr lang="fa-IR" b="1" dirty="0"/>
              <a:t>بیت):</a:t>
            </a:r>
            <a:endParaRPr lang="fa-IR" dirty="0"/>
          </a:p>
          <a:p>
            <a:pPr marL="1143000" lvl="2" indent="-228600" algn="r" rtl="1">
              <a:buFont typeface="Arial" panose="020B0604020202020204" pitchFamily="34" charset="0"/>
              <a:buChar char="•"/>
            </a:pPr>
            <a:r>
              <a:rPr lang="fa-IR" dirty="0"/>
              <a:t>تعداد اکتت‌ها (بایت‌ها) که در محموله (</a:t>
            </a:r>
            <a:r>
              <a:rPr lang="en-US" dirty="0"/>
              <a:t>Payload) </a:t>
            </a:r>
            <a:r>
              <a:rPr lang="fa-IR" dirty="0"/>
              <a:t>قرار دارند.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b="1" dirty="0"/>
              <a:t>PARITY (1 </a:t>
            </a:r>
            <a:r>
              <a:rPr lang="fa-IR" b="1" dirty="0"/>
              <a:t>بیت):</a:t>
            </a:r>
            <a:endParaRPr lang="fa-IR" dirty="0"/>
          </a:p>
          <a:p>
            <a:pPr marL="1143000" lvl="2" indent="-228600" algn="r" rtl="1">
              <a:buFont typeface="Arial" panose="020B0604020202020204" pitchFamily="34" charset="0"/>
              <a:buChar char="•"/>
            </a:pPr>
            <a:r>
              <a:rPr lang="fa-IR" dirty="0"/>
              <a:t>بررسی توازن (</a:t>
            </a:r>
            <a:r>
              <a:rPr lang="en-US" dirty="0"/>
              <a:t>parity-check) </a:t>
            </a:r>
            <a:r>
              <a:rPr lang="fa-IR" dirty="0"/>
              <a:t>روی داده‌های </a:t>
            </a:r>
            <a:r>
              <a:rPr lang="en-US" dirty="0"/>
              <a:t>RATE </a:t>
            </a:r>
            <a:r>
              <a:rPr lang="fa-IR" dirty="0"/>
              <a:t>و </a:t>
            </a:r>
            <a:r>
              <a:rPr lang="en-US" dirty="0"/>
              <a:t>LENGTH.</a:t>
            </a:r>
          </a:p>
          <a:p>
            <a:pPr marL="1143000" lvl="2" indent="-228600" algn="r" rtl="1">
              <a:buFont typeface="Arial" panose="020B0604020202020204" pitchFamily="34" charset="0"/>
              <a:buChar char="•"/>
            </a:pPr>
            <a:r>
              <a:rPr lang="fa-IR" dirty="0"/>
              <a:t>از نوع زوج (</a:t>
            </a:r>
            <a:r>
              <a:rPr lang="en-US" dirty="0"/>
              <a:t>Even Parity).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b="1" dirty="0"/>
              <a:t>TAIL (7 </a:t>
            </a:r>
            <a:r>
              <a:rPr lang="fa-IR" b="1" dirty="0"/>
              <a:t>بیت):</a:t>
            </a:r>
            <a:endParaRPr lang="fa-IR" dirty="0"/>
          </a:p>
          <a:p>
            <a:pPr marL="1143000" lvl="2" indent="-228600" algn="r" rtl="1">
              <a:buFont typeface="Arial" panose="020B0604020202020204" pitchFamily="34" charset="0"/>
              <a:buChar char="•"/>
            </a:pPr>
            <a:r>
              <a:rPr lang="fa-IR" dirty="0"/>
              <a:t>برای رمزگشایی کدگذاری خطای </a:t>
            </a:r>
            <a:r>
              <a:rPr lang="en-US" dirty="0"/>
              <a:t>SIGNAL </a:t>
            </a:r>
            <a:r>
              <a:rPr lang="fa-IR" dirty="0"/>
              <a:t>استفاده می‌شود.</a:t>
            </a:r>
          </a:p>
          <a:p>
            <a:pPr algn="r" rtl="1"/>
            <a:r>
              <a:rPr lang="fa-IR" b="1" dirty="0"/>
              <a:t>3. داده (</a:t>
            </a:r>
            <a:r>
              <a:rPr lang="en-US" b="1" dirty="0"/>
              <a:t>Data)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ویژگی‌ها:</a:t>
            </a:r>
            <a:endParaRPr lang="fa-IR" dirty="0"/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شامل 52 زیرحامل است:</a:t>
            </a:r>
          </a:p>
          <a:p>
            <a:pPr marL="1143000" lvl="2" indent="-228600" algn="r" rtl="1">
              <a:buFont typeface="Arial" panose="020B0604020202020204" pitchFamily="34" charset="0"/>
              <a:buChar char="•"/>
            </a:pPr>
            <a:r>
              <a:rPr lang="fa-IR" b="1" dirty="0"/>
              <a:t>48 زیرحامل داده:</a:t>
            </a:r>
            <a:br>
              <a:rPr lang="fa-IR" dirty="0"/>
            </a:br>
            <a:r>
              <a:rPr lang="fa-IR" dirty="0"/>
              <a:t>از مدولاسیون‌های </a:t>
            </a:r>
            <a:r>
              <a:rPr lang="en-US" dirty="0"/>
              <a:t>BPSK، QPSK، 16QAM </a:t>
            </a:r>
            <a:r>
              <a:rPr lang="fa-IR" dirty="0"/>
              <a:t>یا 64</a:t>
            </a:r>
            <a:r>
              <a:rPr lang="en-US" dirty="0"/>
              <a:t>QAM </a:t>
            </a:r>
            <a:r>
              <a:rPr lang="fa-IR" dirty="0"/>
              <a:t>استفاده می‌کند.</a:t>
            </a:r>
          </a:p>
          <a:p>
            <a:pPr marL="1143000" lvl="2" indent="-228600" algn="r" rtl="1">
              <a:buFont typeface="Arial" panose="020B0604020202020204" pitchFamily="34" charset="0"/>
              <a:buChar char="•"/>
            </a:pPr>
            <a:r>
              <a:rPr lang="fa-IR" b="1" dirty="0"/>
              <a:t>4 زیرحامل پایلوت (</a:t>
            </a:r>
            <a:r>
              <a:rPr lang="en-US" b="1" dirty="0"/>
              <a:t>Pilot):</a:t>
            </a:r>
            <a:br>
              <a:rPr lang="en-US" dirty="0"/>
            </a:br>
            <a:r>
              <a:rPr lang="fa-IR" dirty="0"/>
              <a:t>همیشه از مدولاسیون </a:t>
            </a:r>
            <a:r>
              <a:rPr lang="en-US" dirty="0"/>
              <a:t>BPSK </a:t>
            </a:r>
            <a:r>
              <a:rPr lang="fa-IR" dirty="0"/>
              <a:t>استفاده می‌کند.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در تمام سمبل‌ها این ساختار یکسان است.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کاربرد زیرحامل‌های پایلوت:</a:t>
            </a:r>
            <a:endParaRPr lang="fa-IR" dirty="0"/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برای ردیابی تغییرات فرکانس/فاز و دامنه در طول انتقال داده.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fa-I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2923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500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488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550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595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015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Direct-Sequence Spread Spectrum (DSSS)</a:t>
            </a:r>
          </a:p>
          <a:p>
            <a:r>
              <a:rPr lang="fa-IR" dirty="0"/>
              <a:t>در استانداردهای اولیه 802.11 و 802.11</a:t>
            </a:r>
            <a:r>
              <a:rPr lang="en-US" dirty="0"/>
              <a:t>b، </a:t>
            </a:r>
            <a:r>
              <a:rPr lang="fa-IR" dirty="0"/>
              <a:t>از تکنیک </a:t>
            </a:r>
            <a:r>
              <a:rPr lang="en-US" b="1" dirty="0"/>
              <a:t>DSSS</a:t>
            </a:r>
            <a:r>
              <a:rPr lang="en-US" dirty="0"/>
              <a:t> </a:t>
            </a:r>
            <a:r>
              <a:rPr lang="fa-IR" dirty="0"/>
              <a:t>استفاده می‌شد. در این تکنیک، سیگنال داده با یک سیگنال نویز که یک دنباله از اعداد تصادفی است، ضرب می‌شود. این نویز باعث گسترش باند فرکانسی سیگنال داده می‌شود و به طور موثر سیگنال را پخش می‌کند.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a-IR" dirty="0"/>
              <a:t>با استفاده از دنباله‌ای از اعداد تصادفی، سیگنال اصلی به صورت "پخش‌شده" ارسال می‌شود و گیرنده با استفاده از همان دنباله تصادفی می‌تواند داده‌ها را بازیابی کند.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a-IR" dirty="0"/>
              <a:t>این روش مزایای زیادی از جمله توانایی کاهش تداخل و استفاده از باند گسترده را دارد.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404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en-US" b="1" dirty="0"/>
              <a:t>Orthogonal Frequency Division Multiplexing (OFDM)</a:t>
            </a:r>
          </a:p>
          <a:p>
            <a:pPr algn="r" rtl="1"/>
            <a:r>
              <a:rPr lang="en-US" b="1" dirty="0"/>
              <a:t>OFDM</a:t>
            </a:r>
            <a:r>
              <a:rPr lang="en-US" dirty="0"/>
              <a:t> </a:t>
            </a:r>
            <a:r>
              <a:rPr lang="fa-IR" dirty="0"/>
              <a:t>تکنیک مدولاسیونی است که در استانداردهای 802.11</a:t>
            </a:r>
            <a:r>
              <a:rPr lang="en-US" dirty="0"/>
              <a:t>a/g </a:t>
            </a:r>
            <a:r>
              <a:rPr lang="fa-IR" dirty="0"/>
              <a:t>و 802.11</a:t>
            </a:r>
            <a:r>
              <a:rPr lang="en-US" dirty="0"/>
              <a:t>n </a:t>
            </a:r>
            <a:r>
              <a:rPr lang="fa-IR" dirty="0"/>
              <a:t>و 802.11</a:t>
            </a:r>
            <a:r>
              <a:rPr lang="en-US" dirty="0"/>
              <a:t>ac </a:t>
            </a:r>
            <a:r>
              <a:rPr lang="fa-IR" dirty="0"/>
              <a:t>استفاده می‌شود. در این روش، داده‌ها به چندین زیرکانال تقسیم می‌شوند که در فرکانس‌های مختلف به صورت موازی ارسال می‌شوند.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این تکنیک به خوبی می‌تواند با اختلالات چند مسیری و تداخل بین نمادها مقابله کند. همچنین، با استفاده از </a:t>
            </a:r>
            <a:r>
              <a:rPr lang="en-US" b="1" dirty="0"/>
              <a:t>Guard Interval</a:t>
            </a:r>
            <a:r>
              <a:rPr lang="en-US" dirty="0"/>
              <a:t> </a:t>
            </a:r>
            <a:r>
              <a:rPr lang="fa-IR" dirty="0"/>
              <a:t>و کاهش نرخ نماد، می‌توان مشکلاتی مانند </a:t>
            </a:r>
            <a:r>
              <a:rPr lang="en-US" b="1" dirty="0"/>
              <a:t>Inter-Symbol Interference (ISI)</a:t>
            </a:r>
            <a:r>
              <a:rPr lang="en-US" dirty="0"/>
              <a:t> </a:t>
            </a:r>
            <a:r>
              <a:rPr lang="fa-IR" dirty="0"/>
              <a:t>را حل کرد.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در </a:t>
            </a:r>
            <a:r>
              <a:rPr lang="en-US" dirty="0"/>
              <a:t>OFDM، </a:t>
            </a:r>
            <a:r>
              <a:rPr lang="fa-IR" dirty="0"/>
              <a:t>هر زیرکانال به طور مستقل با یک سرعت کم‌تر ارسال می‌شود و این باعث کاهش اثرات فاز و نویز می‌شود.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168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/>
            <a:r>
              <a:rPr lang="fa-IR" dirty="0"/>
              <a:t>فرایند عملیاتی </a:t>
            </a:r>
            <a:r>
              <a:rPr lang="en-US" dirty="0"/>
              <a:t>WLAN </a:t>
            </a:r>
            <a:r>
              <a:rPr lang="fa-IR" dirty="0"/>
              <a:t>شامل سه مرحله اصلی است:</a:t>
            </a:r>
          </a:p>
          <a:p>
            <a:pPr algn="r" rtl="1">
              <a:buFont typeface="+mj-lt"/>
              <a:buAutoNum type="arabicPeriod"/>
            </a:pPr>
            <a:r>
              <a:rPr lang="fa-IR" b="1" dirty="0"/>
              <a:t>اسکن (</a:t>
            </a:r>
            <a:r>
              <a:rPr lang="en-US" b="1" dirty="0"/>
              <a:t>Scanning):</a:t>
            </a:r>
            <a:br>
              <a:rPr lang="en-US" dirty="0"/>
            </a:br>
            <a:r>
              <a:rPr lang="fa-IR" dirty="0"/>
              <a:t>دستگاه‌ها برای شناسایی شبکه از دو روش استفاده می‌کنند:</a:t>
            </a:r>
          </a:p>
          <a:p>
            <a:pPr marL="742950" lvl="1" indent="-285750" algn="r" rtl="1">
              <a:buFont typeface="+mj-lt"/>
              <a:buAutoNum type="arabicPeriod"/>
            </a:pPr>
            <a:r>
              <a:rPr lang="fa-IR" b="1" dirty="0"/>
              <a:t>اسکن غیرفعال (</a:t>
            </a:r>
            <a:r>
              <a:rPr lang="en-US" b="1" dirty="0"/>
              <a:t>Passive Scanning):</a:t>
            </a:r>
            <a:br>
              <a:rPr lang="en-US" dirty="0"/>
            </a:br>
            <a:r>
              <a:rPr lang="fa-IR" dirty="0"/>
              <a:t>دستگاه فقط منتظر دریافت </a:t>
            </a:r>
            <a:r>
              <a:rPr lang="en-US" b="1" dirty="0"/>
              <a:t>Beacon Frame</a:t>
            </a:r>
            <a:r>
              <a:rPr lang="en-US" dirty="0"/>
              <a:t> </a:t>
            </a:r>
            <a:r>
              <a:rPr lang="fa-IR" dirty="0"/>
              <a:t>از </a:t>
            </a:r>
            <a:r>
              <a:rPr lang="en-US" dirty="0"/>
              <a:t>AP </a:t>
            </a:r>
            <a:r>
              <a:rPr lang="fa-IR" dirty="0"/>
              <a:t>می‌ماند. این بیکن شامل اطلاعاتی از </a:t>
            </a:r>
            <a:r>
              <a:rPr lang="en-US" dirty="0"/>
              <a:t>AP </a:t>
            </a:r>
            <a:r>
              <a:rPr lang="fa-IR" dirty="0"/>
              <a:t>و زمان‌بندی است.</a:t>
            </a:r>
          </a:p>
          <a:p>
            <a:pPr marL="742950" lvl="1" indent="-285750" algn="r" rtl="1">
              <a:buFont typeface="+mj-lt"/>
              <a:buAutoNum type="arabicPeriod"/>
            </a:pPr>
            <a:r>
              <a:rPr lang="fa-IR" b="1" dirty="0"/>
              <a:t>اسکن فعال (</a:t>
            </a:r>
            <a:r>
              <a:rPr lang="en-US" b="1" dirty="0"/>
              <a:t>Active Scanning):</a:t>
            </a:r>
            <a:br>
              <a:rPr lang="en-US" dirty="0"/>
            </a:br>
            <a:r>
              <a:rPr lang="fa-IR" dirty="0"/>
              <a:t>دستگاه </a:t>
            </a:r>
            <a:r>
              <a:rPr lang="en-US" b="1" dirty="0"/>
              <a:t>Probe Request Frames</a:t>
            </a:r>
            <a:r>
              <a:rPr lang="en-US" dirty="0"/>
              <a:t> </a:t>
            </a:r>
            <a:r>
              <a:rPr lang="fa-IR" dirty="0"/>
              <a:t>ارسال کرده و منتظر دریافت </a:t>
            </a:r>
            <a:r>
              <a:rPr lang="en-US" b="1" dirty="0"/>
              <a:t>Probe Response Frames</a:t>
            </a:r>
            <a:r>
              <a:rPr lang="en-US" dirty="0"/>
              <a:t> </a:t>
            </a:r>
            <a:r>
              <a:rPr lang="fa-IR" dirty="0"/>
              <a:t>از </a:t>
            </a:r>
            <a:r>
              <a:rPr lang="en-US" dirty="0"/>
              <a:t>AP </a:t>
            </a:r>
            <a:r>
              <a:rPr lang="fa-IR" dirty="0"/>
              <a:t>می‌ماند. این روش سریع‌تر است اما باتری بیشتری مصرف می‌کند.</a:t>
            </a:r>
            <a:br>
              <a:rPr lang="fa-IR" dirty="0"/>
            </a:br>
            <a:endParaRPr lang="fa-IR" dirty="0"/>
          </a:p>
          <a:p>
            <a:pPr marL="742950" lvl="1" indent="-285750" algn="r" rtl="1">
              <a:buFont typeface="+mj-lt"/>
              <a:buAutoNum type="arabicPeriod"/>
            </a:pPr>
            <a:r>
              <a:rPr lang="fa-IR" b="1" dirty="0"/>
              <a:t>همگام‌سازی (</a:t>
            </a:r>
            <a:r>
              <a:rPr lang="en-US" b="1" dirty="0"/>
              <a:t>Synchronization):</a:t>
            </a:r>
            <a:br>
              <a:rPr lang="en-US" dirty="0"/>
            </a:br>
            <a:r>
              <a:rPr lang="en-US" dirty="0"/>
              <a:t>AP </a:t>
            </a:r>
            <a:r>
              <a:rPr lang="fa-IR" dirty="0"/>
              <a:t>به‌صورت دوره‌ای </a:t>
            </a:r>
            <a:r>
              <a:rPr lang="en-US" b="1" dirty="0"/>
              <a:t>Beacon Frame</a:t>
            </a:r>
            <a:r>
              <a:rPr lang="en-US" dirty="0"/>
              <a:t> </a:t>
            </a:r>
            <a:r>
              <a:rPr lang="fa-IR" dirty="0"/>
              <a:t>ارسال می‌کند (هر 100 میلی‌ثانیه، که به آن </a:t>
            </a:r>
            <a:r>
              <a:rPr lang="en-US" dirty="0"/>
              <a:t>TBTT </a:t>
            </a:r>
            <a:r>
              <a:rPr lang="fa-IR" dirty="0"/>
              <a:t>می‌گویند). این بیکن اطلاعات زیر را دارد:</a:t>
            </a:r>
          </a:p>
          <a:p>
            <a:pPr marL="742950" lvl="1" indent="-285750" algn="r" rtl="1">
              <a:buFont typeface="+mj-lt"/>
              <a:buAutoNum type="arabicPeriod"/>
            </a:pPr>
            <a:r>
              <a:rPr lang="fa-IR" dirty="0"/>
              <a:t>نرخ‌های داده پشتیبانی‌شده</a:t>
            </a:r>
          </a:p>
          <a:p>
            <a:pPr marL="742950" lvl="1" indent="-285750" algn="r" rtl="1">
              <a:buFont typeface="+mj-lt"/>
              <a:buAutoNum type="arabicPeriod"/>
            </a:pPr>
            <a:r>
              <a:rPr lang="en-US" dirty="0"/>
              <a:t>SSID (</a:t>
            </a:r>
            <a:r>
              <a:rPr lang="fa-IR" dirty="0"/>
              <a:t>شناسه مجموعه خدمات یا نام شبکه)</a:t>
            </a:r>
          </a:p>
          <a:p>
            <a:pPr marL="742950" lvl="1" indent="-285750" algn="r" rtl="1">
              <a:buFont typeface="+mj-lt"/>
              <a:buAutoNum type="arabicPeriod"/>
            </a:pPr>
            <a:r>
              <a:rPr lang="fa-IR" dirty="0"/>
              <a:t>زمان‌سنج برای همگام‌سازی</a:t>
            </a:r>
            <a:br>
              <a:rPr lang="fa-IR" dirty="0"/>
            </a:br>
            <a:r>
              <a:rPr lang="fa-IR" dirty="0"/>
              <a:t>این اطلاعات به دستگاه‌ها کمک می‌کند تا تصمیم بگیرند به کدام شبکه متصل شوند.</a:t>
            </a:r>
          </a:p>
          <a:p>
            <a:pPr algn="r" rtl="1">
              <a:buFont typeface="+mj-lt"/>
              <a:buAutoNum type="arabicPeriod"/>
            </a:pPr>
            <a:r>
              <a:rPr lang="fa-IR" b="1" dirty="0"/>
              <a:t>احراز هویت (</a:t>
            </a:r>
            <a:r>
              <a:rPr lang="en-US" b="1" dirty="0"/>
              <a:t>Authentication):</a:t>
            </a:r>
            <a:br>
              <a:rPr lang="en-US" dirty="0"/>
            </a:br>
            <a:r>
              <a:rPr lang="fa-IR" dirty="0"/>
              <a:t>دستگاه باید برای پیوستن به شبکه </a:t>
            </a:r>
            <a:r>
              <a:rPr lang="en-US" dirty="0"/>
              <a:t>AP </a:t>
            </a:r>
            <a:r>
              <a:rPr lang="fa-IR" dirty="0"/>
              <a:t>احراز هویت شود.</a:t>
            </a:r>
          </a:p>
          <a:p>
            <a:pPr marL="742950" lvl="1" indent="-285750" algn="r" rtl="1">
              <a:buFont typeface="+mj-lt"/>
              <a:buAutoNum type="arabicPeriod"/>
            </a:pPr>
            <a:r>
              <a:rPr lang="fa-IR" dirty="0"/>
              <a:t>در شبکه‌های باز، درخواست احراز هویت ساده‌ای ارسال و تأیید می‌شود.</a:t>
            </a:r>
          </a:p>
          <a:p>
            <a:pPr marL="742950" lvl="1" indent="-285750" algn="r" rtl="1">
              <a:buFont typeface="+mj-lt"/>
              <a:buAutoNum type="arabicPeriod"/>
            </a:pPr>
            <a:r>
              <a:rPr lang="fa-IR" dirty="0"/>
              <a:t>در شبکه‌های امن، از پروتکل 802.1</a:t>
            </a:r>
            <a:r>
              <a:rPr lang="en-US" dirty="0"/>
              <a:t>X </a:t>
            </a:r>
            <a:r>
              <a:rPr lang="fa-IR" dirty="0"/>
              <a:t>استفاده می‌شود که سه جزء دارد:</a:t>
            </a:r>
          </a:p>
          <a:p>
            <a:pPr marL="1143000" lvl="2" indent="-228600" algn="r" rtl="1">
              <a:buFont typeface="+mj-lt"/>
              <a:buAutoNum type="arabicPeriod"/>
            </a:pPr>
            <a:r>
              <a:rPr lang="fa-IR" dirty="0"/>
              <a:t>نقطه دسترسی (</a:t>
            </a:r>
            <a:r>
              <a:rPr lang="en-US" dirty="0"/>
              <a:t>AP)</a:t>
            </a:r>
          </a:p>
          <a:p>
            <a:pPr marL="1143000" lvl="2" indent="-228600" algn="r" rtl="1">
              <a:buFont typeface="+mj-lt"/>
              <a:buAutoNum type="arabicPeriod"/>
            </a:pPr>
            <a:r>
              <a:rPr lang="fa-IR" dirty="0"/>
              <a:t>دستگاه (</a:t>
            </a:r>
            <a:r>
              <a:rPr lang="en-US" dirty="0"/>
              <a:t>STA)</a:t>
            </a:r>
          </a:p>
          <a:p>
            <a:pPr marL="1143000" lvl="2" indent="-228600" algn="r" rtl="1">
              <a:buFont typeface="+mj-lt"/>
              <a:buAutoNum type="arabicPeriod"/>
            </a:pPr>
            <a:r>
              <a:rPr lang="fa-IR" dirty="0"/>
              <a:t>سرور احراز هویت</a:t>
            </a:r>
            <a:br>
              <a:rPr lang="fa-IR" dirty="0"/>
            </a:br>
            <a:r>
              <a:rPr lang="fa-IR" dirty="0"/>
              <a:t>اگر اعتبار دستگاه تأیید شود، دسترسی به منابع شبکه داده می‌شود.</a:t>
            </a:r>
          </a:p>
          <a:p>
            <a:pPr algn="r" rtl="1">
              <a:buFont typeface="+mj-lt"/>
              <a:buAutoNum type="arabicPeriod"/>
            </a:pPr>
            <a:r>
              <a:rPr lang="fa-IR" b="1" dirty="0"/>
              <a:t>اتصال (</a:t>
            </a:r>
            <a:r>
              <a:rPr lang="en-US" b="1" dirty="0"/>
              <a:t>Association):</a:t>
            </a:r>
            <a:br>
              <a:rPr lang="en-US" dirty="0"/>
            </a:br>
            <a:r>
              <a:rPr lang="fa-IR" dirty="0"/>
              <a:t>پس از احراز هویت، دستگاه درخواست اتصال می‌فرستد و </a:t>
            </a:r>
            <a:r>
              <a:rPr lang="en-US" dirty="0"/>
              <a:t>AP </a:t>
            </a:r>
            <a:r>
              <a:rPr lang="fa-IR" dirty="0"/>
              <a:t>پاسخ می‌دهد. در صورت موفقیت، </a:t>
            </a:r>
            <a:r>
              <a:rPr lang="en-US" dirty="0"/>
              <a:t>AP </a:t>
            </a:r>
            <a:r>
              <a:rPr lang="fa-IR" dirty="0"/>
              <a:t>یک </a:t>
            </a:r>
            <a:r>
              <a:rPr lang="fa-IR" b="1" dirty="0"/>
              <a:t>شناسه اتصال (</a:t>
            </a:r>
            <a:r>
              <a:rPr lang="en-US" b="1" dirty="0"/>
              <a:t>Association ID)</a:t>
            </a:r>
            <a:r>
              <a:rPr lang="en-US" dirty="0"/>
              <a:t> </a:t>
            </a:r>
            <a:r>
              <a:rPr lang="fa-IR" dirty="0"/>
              <a:t>اختصاص می‌دهد و دستگاه را به پایگاه داده خود اضافه می‌کند.</a:t>
            </a:r>
          </a:p>
          <a:p>
            <a:pPr algn="r" rtl="1">
              <a:buFont typeface="+mj-lt"/>
              <a:buAutoNum type="arabicPeriod"/>
            </a:pPr>
            <a:r>
              <a:rPr lang="fa-IR" b="1" dirty="0"/>
              <a:t>تبادل داده (</a:t>
            </a:r>
            <a:r>
              <a:rPr lang="en-US" b="1" dirty="0"/>
              <a:t>Data Exchange):</a:t>
            </a:r>
            <a:br>
              <a:rPr lang="en-US" dirty="0"/>
            </a:br>
            <a:r>
              <a:rPr lang="fa-IR" dirty="0"/>
              <a:t>تبادل داده تنها پس از احراز هویت و اتصال ممکن است.</a:t>
            </a:r>
            <a:br>
              <a:rPr lang="fa-IR" dirty="0"/>
            </a:br>
            <a:r>
              <a:rPr lang="fa-IR" dirty="0"/>
              <a:t>هر انتقال داده نیاز به تأییدیه (</a:t>
            </a:r>
            <a:r>
              <a:rPr lang="en-US" dirty="0"/>
              <a:t>Acknowledgement) </a:t>
            </a:r>
            <a:r>
              <a:rPr lang="fa-IR" dirty="0"/>
              <a:t>دارد. </a:t>
            </a:r>
            <a:r>
              <a:rPr lang="en-US" dirty="0"/>
              <a:t>AP </a:t>
            </a:r>
            <a:r>
              <a:rPr lang="fa-IR" dirty="0"/>
              <a:t>داده‌های دریافتی را به مقصد ارسال می‌کند، چه دستگاه دیگری در همان شبکه باشد و چه مقصدی در شبکه سیمی.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6878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155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91225d7f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91225d7f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9905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3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a-IR" dirty="0"/>
              <a:t>نسخه اولیه این استاندارد در سال 1997 منتشر شد که سرعت انتقال داده را بین 1 تا 2 مگابیت بر ثانیه تعیین می‌کرد.</a:t>
            </a:r>
          </a:p>
          <a:p>
            <a:r>
              <a:rPr lang="en-US" b="1" dirty="0"/>
              <a:t>IEEE 802.11b:</a:t>
            </a:r>
            <a:br>
              <a:rPr lang="en-US" dirty="0"/>
            </a:br>
            <a:r>
              <a:rPr lang="fa-IR" dirty="0"/>
              <a:t>این استاندارد در سال 1999 منتشر شد و سرعت انتقال داده‌ها را به 11 مگابیت بر ثانیه افزایش داد. 802.11</a:t>
            </a:r>
            <a:r>
              <a:rPr lang="en-US" dirty="0"/>
              <a:t>b </a:t>
            </a:r>
            <a:r>
              <a:rPr lang="fa-IR" dirty="0"/>
              <a:t>یکی از پرکاربردترین نسخه‌ها در اوایل دهه 2000 بود، اما به دلیل استفاده از باند 2.4 گیگاهرتز، مشکلاتی مانند تداخل با دستگاه‌هایی نظیر ماکروویو و تلفن‌های بی‌سیم داشت.</a:t>
            </a:r>
          </a:p>
          <a:p>
            <a:r>
              <a:rPr lang="en-US" b="1" dirty="0"/>
              <a:t>IEEE 802.11a:</a:t>
            </a:r>
            <a:br>
              <a:rPr lang="en-US" dirty="0"/>
            </a:br>
            <a:r>
              <a:rPr lang="en-US" dirty="0"/>
              <a:t>802.11a </a:t>
            </a:r>
            <a:r>
              <a:rPr lang="fa-IR" dirty="0"/>
              <a:t>نیز در سال 1999 معرفی شد و اولین نسخه‌ای بود که در باند 5 گیگاهرتز عمل می‌کرد. این استاندارد از مدولاسیون </a:t>
            </a:r>
            <a:r>
              <a:rPr lang="en-US" dirty="0"/>
              <a:t>OFDM </a:t>
            </a:r>
            <a:r>
              <a:rPr lang="fa-IR" dirty="0"/>
              <a:t>استفاده می‌کرد و سرعت انتقال داده‌ها را تا 54 مگابیت بر ثانیه افزایش داد. اما به دلیل قیمت بالاتر و تاخیر در تولید تجهیزات، کمتر در فضای مصرفی مورد استفاده قرار گرفت.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6250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IEEE 802.11g:</a:t>
            </a:r>
            <a:br>
              <a:rPr lang="en-US" dirty="0"/>
            </a:br>
            <a:r>
              <a:rPr lang="en-US" dirty="0"/>
              <a:t>802.11g </a:t>
            </a:r>
            <a:r>
              <a:rPr lang="fa-IR" dirty="0"/>
              <a:t>در سال 2003 عرضه شد و ترکیبی از قابلیت‌های 802.11</a:t>
            </a:r>
            <a:r>
              <a:rPr lang="en-US" dirty="0"/>
              <a:t>a </a:t>
            </a:r>
            <a:r>
              <a:rPr lang="fa-IR" dirty="0"/>
              <a:t>و 802.11</a:t>
            </a:r>
            <a:r>
              <a:rPr lang="en-US" dirty="0"/>
              <a:t>b </a:t>
            </a:r>
            <a:r>
              <a:rPr lang="fa-IR" dirty="0"/>
              <a:t>را ارائه داد. این استاندارد از مدولاسیون </a:t>
            </a:r>
            <a:r>
              <a:rPr lang="en-US" dirty="0"/>
              <a:t>OFDM </a:t>
            </a:r>
            <a:r>
              <a:rPr lang="fa-IR" dirty="0"/>
              <a:t>و </a:t>
            </a:r>
            <a:r>
              <a:rPr lang="en-US" dirty="0"/>
              <a:t>DSSS </a:t>
            </a:r>
            <a:r>
              <a:rPr lang="fa-IR" dirty="0"/>
              <a:t>در باند 2.4 گیگاهرتز استفاده می‌کرد. اگرچه این استاندارد با دستگاه‌های قدیمی‌تر سازگار بود، اما به دلیل تراکم زیاد استفاده از باند 2.4 گیگاهرتز، با مشکلات تداخل مواجه شد.</a:t>
            </a:r>
          </a:p>
          <a:p>
            <a:r>
              <a:rPr lang="en-US" b="1" dirty="0"/>
              <a:t>IEEE 802.11n:</a:t>
            </a:r>
            <a:br>
              <a:rPr lang="en-US" dirty="0"/>
            </a:br>
            <a:r>
              <a:rPr lang="fa-IR" dirty="0"/>
              <a:t>این استاندارد که در سال 2009 معرفی شد، پیشرفت‌های زیادی در زمینه سرعت، برد، و قابلیت اطمینان شبکه ارائه کرد. از فناوری </a:t>
            </a:r>
            <a:r>
              <a:rPr lang="en-US" dirty="0"/>
              <a:t>MIMO (</a:t>
            </a:r>
            <a:r>
              <a:rPr lang="fa-IR" dirty="0"/>
              <a:t>چند آنتن) و کانال‌های 40 مگاهرتزی برای افزایش کارایی استفاده می‌کرد و سرعت انتقال داده‌ها را تا 600 مگابیت بر ثانیه ارتقا داد.</a:t>
            </a:r>
          </a:p>
          <a:p>
            <a:r>
              <a:rPr lang="en-US" b="1" dirty="0"/>
              <a:t>IEEE 802.11ac:</a:t>
            </a:r>
            <a:br>
              <a:rPr lang="en-US" dirty="0"/>
            </a:br>
            <a:r>
              <a:rPr lang="fa-IR" dirty="0"/>
              <a:t>این استاندارد، که در سال 2014 تایید شد، برای کاربردهای نیازمند پهنای باند بالا مانند نمایشگرهای بی‌سیم و توزیع محتوای </a:t>
            </a:r>
            <a:r>
              <a:rPr lang="en-US" dirty="0"/>
              <a:t>HD </a:t>
            </a:r>
            <a:r>
              <a:rPr lang="fa-IR" dirty="0"/>
              <a:t>طراحی شد. این استاندارد از ویژگی‌هایی نظیر کانال‌های عریض‌تر (تا 160 مگاهرتز)، مدولاسیون 256-</a:t>
            </a:r>
            <a:r>
              <a:rPr lang="en-US" dirty="0"/>
              <a:t>QAM، </a:t>
            </a:r>
            <a:r>
              <a:rPr lang="fa-IR" dirty="0"/>
              <a:t>و </a:t>
            </a:r>
            <a:r>
              <a:rPr lang="en-US" dirty="0"/>
              <a:t>MU-MIMO </a:t>
            </a:r>
            <a:r>
              <a:rPr lang="fa-IR" dirty="0"/>
              <a:t>برای دستیابی به سرعت انتقال داده‌ها تا 7 گیگابیت بر ثانیه استفاده می‌کند.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35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لایه فیزیکی (</a:t>
            </a:r>
            <a:r>
              <a:rPr lang="en-US" b="1" dirty="0"/>
              <a:t>Physical Layer)</a:t>
            </a:r>
            <a:r>
              <a:rPr lang="en-US" dirty="0"/>
              <a:t>: </a:t>
            </a:r>
            <a:r>
              <a:rPr lang="fa-IR" dirty="0"/>
              <a:t>مشخصات الکتریکی و فیزیکی دستگاه‌ها را تعریف می‌کند. این لایه مسئول وظایف زیر است:ایجاد و خاتمه ارتباط با رسانه انتقال.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اشتراک منابع ارتباطی بین کاربران (مانند کنترل جریان و حل تضادها).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مدولاسیون و تبدیل داده‌های دیجیتال به سیگنال‌های قابل انتقال (مثلاً روی کابل یا امواج رادیویی).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تقسیم به سه زیرلایه: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b="1" dirty="0"/>
              <a:t>PLCP (</a:t>
            </a:r>
            <a:r>
              <a:rPr lang="fa-IR" b="1" dirty="0"/>
              <a:t>روند تطبیق لایه فیزیکی)</a:t>
            </a:r>
            <a:r>
              <a:rPr lang="fa-IR" dirty="0"/>
              <a:t>: تطبیق داده‌ها با فناوری‌های مختلف فیزیکی.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b="1" dirty="0"/>
              <a:t>PMD (</a:t>
            </a:r>
            <a:r>
              <a:rPr lang="fa-IR" b="1" dirty="0"/>
              <a:t>وابسته به رسانه فیزیکی)</a:t>
            </a:r>
            <a:r>
              <a:rPr lang="fa-IR" dirty="0"/>
              <a:t>: تکنیک‌های مدولاسیون و کدنویسی را تعریف می‌کند.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b="1" dirty="0"/>
              <a:t>مدیریت لایه فیزیکی</a:t>
            </a:r>
            <a:r>
              <a:rPr lang="fa-IR" dirty="0"/>
              <a:t>: مدیریت کانال و مسائل مشابه.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لایه پیوند داده (</a:t>
            </a:r>
            <a:r>
              <a:rPr lang="en-US" b="1" dirty="0"/>
              <a:t>Data Link Layer)</a:t>
            </a:r>
            <a:r>
              <a:rPr lang="en-US" dirty="0"/>
              <a:t>: </a:t>
            </a:r>
            <a:r>
              <a:rPr lang="fa-IR" dirty="0"/>
              <a:t>انتقال داده‌ها بین دستگاه‌ها را تضمین کرده و خطاهای لایه فیزیکی را شناسایی و تصحیح می‌کند. این لایه شامل دو بخش است:</a:t>
            </a:r>
            <a:r>
              <a:rPr lang="fa-IR" b="1" dirty="0"/>
              <a:t>زیرلایه </a:t>
            </a:r>
            <a:r>
              <a:rPr lang="en-US" b="1" dirty="0"/>
              <a:t>MAC</a:t>
            </a:r>
            <a:r>
              <a:rPr lang="en-US" dirty="0"/>
              <a:t>: </a:t>
            </a:r>
            <a:r>
              <a:rPr lang="fa-IR" dirty="0"/>
              <a:t>تعریف مکانیزم‌های دسترسی به رسانه و فرمت بسته‌های داده.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b="1" dirty="0"/>
              <a:t>مدیریت </a:t>
            </a:r>
            <a:r>
              <a:rPr lang="en-US" b="1" dirty="0"/>
              <a:t>MAC</a:t>
            </a:r>
            <a:r>
              <a:rPr lang="en-US" dirty="0"/>
              <a:t>: </a:t>
            </a:r>
            <a:r>
              <a:rPr lang="fa-IR" dirty="0"/>
              <a:t>خدماتی مانند مدیریت توان، امنیت و جابه‌جایی بین نقاط دسترسی.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fa-IR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a-IR" dirty="0"/>
              <a:t>در نهایت، </a:t>
            </a:r>
            <a:r>
              <a:rPr lang="fa-IR" b="1" dirty="0"/>
              <a:t>مدیریت ایستگاه (</a:t>
            </a:r>
            <a:r>
              <a:rPr lang="en-US" b="1" dirty="0"/>
              <a:t>Station Management)</a:t>
            </a:r>
            <a:r>
              <a:rPr lang="en-US" dirty="0"/>
              <a:t> </a:t>
            </a:r>
            <a:r>
              <a:rPr lang="fa-IR" dirty="0"/>
              <a:t>مسئول هماهنگی بین لایه‌های </a:t>
            </a:r>
            <a:r>
              <a:rPr lang="en-US" dirty="0"/>
              <a:t>MAC </a:t>
            </a:r>
            <a:r>
              <a:rPr lang="fa-IR" dirty="0"/>
              <a:t>و </a:t>
            </a:r>
            <a:r>
              <a:rPr lang="en-US" dirty="0"/>
              <a:t>PHY </a:t>
            </a:r>
            <a:r>
              <a:rPr lang="fa-IR" dirty="0"/>
              <a:t>است.</a:t>
            </a: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9009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a-IR" b="1" dirty="0"/>
              <a:t>باندهای 2.4 </a:t>
            </a:r>
            <a:r>
              <a:rPr lang="en-US" b="1" dirty="0"/>
              <a:t>GHz </a:t>
            </a:r>
            <a:r>
              <a:rPr lang="fa-IR" b="1" dirty="0"/>
              <a:t>و 5 </a:t>
            </a:r>
            <a:r>
              <a:rPr lang="en-US" b="1" dirty="0"/>
              <a:t>GHz</a:t>
            </a:r>
            <a:r>
              <a:rPr lang="en-US" dirty="0"/>
              <a:t>: </a:t>
            </a:r>
            <a:r>
              <a:rPr lang="fa-IR" dirty="0"/>
              <a:t>باند </a:t>
            </a:r>
            <a:r>
              <a:rPr lang="en-US" dirty="0"/>
              <a:t>ISM 2.4 GHz </a:t>
            </a:r>
            <a:r>
              <a:rPr lang="fa-IR" dirty="0"/>
              <a:t>برای 802.11</a:t>
            </a:r>
            <a:r>
              <a:rPr lang="en-US" dirty="0"/>
              <a:t>b/g/n </a:t>
            </a:r>
            <a:r>
              <a:rPr lang="fa-IR" dirty="0"/>
              <a:t>و باند </a:t>
            </a:r>
            <a:r>
              <a:rPr lang="en-US" dirty="0"/>
              <a:t>UNII 5 GHz </a:t>
            </a:r>
            <a:r>
              <a:rPr lang="fa-IR" dirty="0"/>
              <a:t>برای 802.11</a:t>
            </a:r>
            <a:r>
              <a:rPr lang="en-US" dirty="0"/>
              <a:t>a/n/ac </a:t>
            </a:r>
            <a:r>
              <a:rPr lang="fa-IR" dirty="0"/>
              <a:t>استفاده می‌شود.باند 2.4 </a:t>
            </a:r>
            <a:r>
              <a:rPr lang="en-US" dirty="0"/>
              <a:t>GHz </a:t>
            </a:r>
            <a:r>
              <a:rPr lang="fa-IR" dirty="0"/>
              <a:t>شامل 14 کانال است که هر کدام 5 </a:t>
            </a:r>
            <a:r>
              <a:rPr lang="en-US" dirty="0"/>
              <a:t>MHz </a:t>
            </a:r>
            <a:r>
              <a:rPr lang="fa-IR" dirty="0"/>
              <a:t>فاصله دارند.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a-IR" dirty="0"/>
              <a:t>باند 5 </a:t>
            </a:r>
            <a:r>
              <a:rPr lang="en-US" dirty="0"/>
              <a:t>GHz </a:t>
            </a:r>
            <a:r>
              <a:rPr lang="fa-IR" dirty="0"/>
              <a:t>به دلیل محدودیت‌های نظارتی، کانال‌های بیشتری دارد که تداخل کمتری دارند.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a-I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/>
              <a:t>کانال‌ها در باند 2.4 </a:t>
            </a:r>
            <a:r>
              <a:rPr lang="en-US" dirty="0"/>
              <a:t>GHz </a:t>
            </a:r>
            <a:r>
              <a:rPr lang="fa-IR" dirty="0"/>
              <a:t>می‌توانند همپوشانی داشته باشند و این منجر به تداخل می‌شود. در 802.11</a:t>
            </a:r>
            <a:r>
              <a:rPr lang="en-US" dirty="0"/>
              <a:t>b، </a:t>
            </a:r>
            <a:r>
              <a:rPr lang="fa-IR" dirty="0"/>
              <a:t>کانال‌های 1، 6 و 11 به‌عنوان "غیر همپوشان" در نظر گرفته می‌شدند، اما این اصطلاح می‌تواند گمراه‌کننده باشد زیرا انرژی </a:t>
            </a:r>
            <a:r>
              <a:rPr lang="en-US" dirty="0"/>
              <a:t>RF </a:t>
            </a:r>
            <a:r>
              <a:rPr lang="fa-IR" dirty="0"/>
              <a:t>ممکن است به کانال‌های مجاور نفوذ کند.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038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91225d7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91225d7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56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l="1308" r="42289"/>
          <a:stretch/>
        </p:blipFill>
        <p:spPr>
          <a:xfrm>
            <a:off x="-2" y="0"/>
            <a:ext cx="5157302" cy="514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l="40405" t="33702" r="30010" b="6752"/>
          <a:stretch/>
        </p:blipFill>
        <p:spPr>
          <a:xfrm>
            <a:off x="9917206" y="2229988"/>
            <a:ext cx="2705098" cy="306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;p2">
            <a:extLst>
              <a:ext uri="{FF2B5EF4-FFF2-40B4-BE49-F238E27FC236}">
                <a16:creationId xmlns:a16="http://schemas.microsoft.com/office/drawing/2014/main" id="{EFF6A950-76EE-31D9-429B-A5087CE95BFA}"/>
              </a:ext>
            </a:extLst>
          </p:cNvPr>
          <p:cNvPicPr preferRelativeResize="0"/>
          <p:nvPr userDrawn="1"/>
        </p:nvPicPr>
        <p:blipFill rotWithShape="1">
          <a:blip r:embed="rId2">
            <a:alphaModFix amt="28000"/>
          </a:blip>
          <a:srcRect l="1308" r="42289"/>
          <a:stretch/>
        </p:blipFill>
        <p:spPr>
          <a:xfrm flipH="1">
            <a:off x="5157300" y="0"/>
            <a:ext cx="5157302" cy="514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l="3955" t="28334" r="57710" b="5923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l="43544" t="33702" r="14163" b="675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789425"/>
            <a:ext cx="7704000" cy="27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1486663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>
            <a:spLocks noGrp="1"/>
          </p:cNvSpPr>
          <p:nvPr>
            <p:ph type="pic" idx="6"/>
          </p:nvPr>
        </p:nvSpPr>
        <p:spPr>
          <a:xfrm>
            <a:off x="5151738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 amt="28000"/>
          </a:blip>
          <a:srcRect/>
          <a:stretch/>
        </p:blipFill>
        <p:spPr>
          <a:xfrm>
            <a:off x="2475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>
            <a:off x="3790950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 amt="28000"/>
          </a:blip>
          <a:srcRect l="5619" t="33705" r="56047" b="5922"/>
          <a:stretch/>
        </p:blipFill>
        <p:spPr>
          <a:xfrm flipH="1">
            <a:off x="5638798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 amt="28000"/>
          </a:blip>
          <a:srcRect l="42908" t="33702" r="27507" b="6752"/>
          <a:stretch/>
        </p:blipFill>
        <p:spPr>
          <a:xfrm flipH="1">
            <a:off x="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628900"/>
            <a:ext cx="6576000" cy="138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1284000" y="4006725"/>
            <a:ext cx="6576000" cy="497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1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k.com/en/documents/primer/wi-fi-overview-80211-physical-layer-and-transmitter-measurement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everythingrf.com/community/what-is-direct-sequence-spread-spectru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B35CBB-518E-2455-529E-DD9222A93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96" y="487655"/>
            <a:ext cx="8237607" cy="4168189"/>
          </a:xfrm>
          <a:prstGeom prst="roundRect">
            <a:avLst>
              <a:gd name="adj" fmla="val 3348"/>
            </a:avLst>
          </a:prstGeom>
          <a:ln>
            <a:solidFill>
              <a:srgbClr val="26CCDB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F62DB3-F28A-38CF-2936-9B00E2ADC724}"/>
              </a:ext>
            </a:extLst>
          </p:cNvPr>
          <p:cNvSpPr txBox="1"/>
          <p:nvPr/>
        </p:nvSpPr>
        <p:spPr>
          <a:xfrm>
            <a:off x="824754" y="1365036"/>
            <a:ext cx="77813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4000" dirty="0">
                <a:solidFill>
                  <a:srgbClr val="26CCDB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بررسی لایه‌ی فیزیکی و سیگنال‌دهی در</a:t>
            </a:r>
            <a:endParaRPr lang="en-US" sz="4000" dirty="0">
              <a:solidFill>
                <a:srgbClr val="26CCDB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BF708-839C-22F3-3C8B-F388BB6A318C}"/>
              </a:ext>
            </a:extLst>
          </p:cNvPr>
          <p:cNvSpPr txBox="1"/>
          <p:nvPr/>
        </p:nvSpPr>
        <p:spPr>
          <a:xfrm>
            <a:off x="2369203" y="2176750"/>
            <a:ext cx="4405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6CCDB"/>
                </a:solidFill>
                <a:latin typeface="Arial Rounded MT Bold" panose="020F0704030504030204" pitchFamily="34" charset="0"/>
                <a:cs typeface="Vazir" panose="020B0603030804020204" pitchFamily="34" charset="-78"/>
              </a:rPr>
              <a:t>Wi-Fi:</a:t>
            </a:r>
            <a:r>
              <a:rPr lang="fa-IR" sz="3600" dirty="0">
                <a:solidFill>
                  <a:srgbClr val="26CCDB"/>
                </a:solidFill>
                <a:latin typeface="Arial Rounded MT Bold" panose="020F0704030504030204" pitchFamily="34" charset="0"/>
                <a:cs typeface="Vazir" panose="020B0603030804020204" pitchFamily="34" charset="-78"/>
              </a:rPr>
              <a:t> </a:t>
            </a:r>
            <a:r>
              <a:rPr lang="en-US" sz="3600" dirty="0">
                <a:solidFill>
                  <a:srgbClr val="26CCDB"/>
                </a:solidFill>
                <a:latin typeface="Arial Rounded MT Bold" panose="020F0704030504030204" pitchFamily="34" charset="0"/>
                <a:cs typeface="Vazir" panose="020B0603030804020204" pitchFamily="34" charset="-78"/>
              </a:rPr>
              <a:t>IEEE 802.11</a:t>
            </a:r>
            <a:endParaRPr lang="en-US" sz="3600" dirty="0">
              <a:solidFill>
                <a:srgbClr val="26CCDB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D697E8F-2BFC-AD50-5CBF-CB8DBD64F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282" y="90257"/>
            <a:ext cx="1705434" cy="12518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CF2AAD1-F427-4C05-57F7-3AD2E6D50069}"/>
              </a:ext>
            </a:extLst>
          </p:cNvPr>
          <p:cNvSpPr txBox="1"/>
          <p:nvPr/>
        </p:nvSpPr>
        <p:spPr>
          <a:xfrm>
            <a:off x="4571999" y="3110753"/>
            <a:ext cx="395813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400" b="1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استاد: </a:t>
            </a:r>
            <a:r>
              <a:rPr lang="fa-IR" sz="2400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دکتر امین فصحتی</a:t>
            </a:r>
          </a:p>
          <a:p>
            <a:pPr algn="r">
              <a:lnSpc>
                <a:spcPct val="150000"/>
              </a:lnSpc>
            </a:pPr>
            <a:r>
              <a:rPr lang="fa-IR" sz="2400" b="1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ارائه‌دهنده: </a:t>
            </a:r>
            <a:r>
              <a:rPr lang="fa-IR" sz="2400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سعید فراتی کاشانی</a:t>
            </a:r>
            <a:endParaRPr lang="en-US" sz="2400" dirty="0">
              <a:solidFill>
                <a:schemeClr val="tx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B00840-4147-4FE6-FA79-31620AC42B37}"/>
              </a:ext>
            </a:extLst>
          </p:cNvPr>
          <p:cNvSpPr txBox="1"/>
          <p:nvPr/>
        </p:nvSpPr>
        <p:spPr>
          <a:xfrm>
            <a:off x="613866" y="4033808"/>
            <a:ext cx="1393330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1800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زمستان ۱۴۰۳</a:t>
            </a:r>
            <a:endParaRPr lang="en-US" sz="1800" dirty="0">
              <a:solidFill>
                <a:schemeClr val="tx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ساختار قالب لایه‌ی فیزیکی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9</a:t>
            </a:r>
          </a:p>
        </p:txBody>
      </p:sp>
      <p:pic>
        <p:nvPicPr>
          <p:cNvPr id="3074" name="Picture 2" descr="2001 SPECIFIED CALIBRATION INTERVALS">
            <a:extLst>
              <a:ext uri="{FF2B5EF4-FFF2-40B4-BE49-F238E27FC236}">
                <a16:creationId xmlns:a16="http://schemas.microsoft.com/office/drawing/2014/main" id="{2AE8DCFD-C6EC-E9D7-E1B1-F4C4269A0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963" y="1306325"/>
            <a:ext cx="6040073" cy="3314699"/>
          </a:xfrm>
          <a:prstGeom prst="roundRect">
            <a:avLst>
              <a:gd name="adj" fmla="val 27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6147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ساختار قالب لایه‌ی فیزیکی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49085" y="1375270"/>
            <a:ext cx="7445830" cy="376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r" rtl="1">
              <a:lnSpc>
                <a:spcPct val="250000"/>
              </a:lnSpc>
              <a:buClr>
                <a:srgbClr val="26CCDB"/>
              </a:buClr>
              <a:buNone/>
            </a:pPr>
            <a:r>
              <a:rPr lang="fa-IR" sz="1800" b="1" dirty="0">
                <a:latin typeface="Vazir" panose="020B0603030804020204" pitchFamily="34" charset="-78"/>
                <a:cs typeface="Vazir" panose="020B0603030804020204" pitchFamily="34" charset="-78"/>
              </a:rPr>
              <a:t>دسته‌بندی فریم‌ها</a:t>
            </a:r>
            <a:endParaRPr lang="fa-IR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lvl="1" algn="r" rtl="1">
              <a:lnSpc>
                <a:spcPct val="150000"/>
              </a:lnSpc>
              <a:buClr>
                <a:srgbClr val="26CCDB"/>
              </a:buClr>
              <a:buFont typeface="Asap"/>
              <a:buChar char="●"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فریم‌های مدیریت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Management Frames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lvl="1" algn="r" rtl="1">
              <a:lnSpc>
                <a:spcPct val="150000"/>
              </a:lnSpc>
              <a:buClr>
                <a:srgbClr val="26CCDB"/>
              </a:buClr>
              <a:buFont typeface="Asap"/>
              <a:buChar char="●"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فریم‌های کنترل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Control Frames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lvl="1" algn="r" rtl="1">
              <a:lnSpc>
                <a:spcPct val="150000"/>
              </a:lnSpc>
              <a:buClr>
                <a:srgbClr val="26CCDB"/>
              </a:buClr>
              <a:buFont typeface="Asap"/>
              <a:buChar char="●"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فریم‌های داده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Data Frames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731296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فریم‌های مدیریت (</a:t>
            </a:r>
            <a:r>
              <a:rPr lang="en-US" sz="3000" dirty="0">
                <a:latin typeface="Vazir" panose="020B0603030804020204" pitchFamily="34" charset="-78"/>
                <a:cs typeface="Vazir" panose="020B0603030804020204" pitchFamily="34" charset="-78"/>
              </a:rPr>
              <a:t>Management Frames</a:t>
            </a: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49085" y="1375270"/>
            <a:ext cx="7445830" cy="376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r" rtl="1">
              <a:lnSpc>
                <a:spcPct val="150000"/>
              </a:lnSpc>
              <a:buClr>
                <a:srgbClr val="26CCDB"/>
              </a:buClr>
              <a:buNone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فریم‌هایی با وظیفه‌ی ایجاد یا خاتمه‌ی ارتباطات بین ایستگاه‌ها (مانند دستگاه‌های بی‌سیم)</a:t>
            </a:r>
          </a:p>
          <a:p>
            <a:pPr marL="152400" indent="0" algn="r" rtl="1">
              <a:lnSpc>
                <a:spcPct val="150000"/>
              </a:lnSpc>
              <a:buClr>
                <a:srgbClr val="26CCDB"/>
              </a:buClr>
              <a:buNone/>
            </a:pPr>
            <a:endParaRPr lang="fa-IR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فریم تأیید هویت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Authentication Frame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endParaRPr lang="fa-IR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درخواست اتصال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Association Request Frame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فریم اشاره‌گر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Beacon Frame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فریم‌های پایان ارتباط (</a:t>
            </a:r>
            <a:r>
              <a:rPr lang="en-US" sz="1800" dirty="0" err="1">
                <a:latin typeface="Vazir" panose="020B0603030804020204" pitchFamily="34" charset="-78"/>
                <a:cs typeface="Vazir" panose="020B0603030804020204" pitchFamily="34" charset="-78"/>
              </a:rPr>
              <a:t>Deauthentication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 Frame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771636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فریم‌های کنترل (</a:t>
            </a:r>
            <a:r>
              <a:rPr lang="en-US" sz="3000" dirty="0">
                <a:latin typeface="Vazir" panose="020B0603030804020204" pitchFamily="34" charset="-78"/>
                <a:cs typeface="Vazir" panose="020B0603030804020204" pitchFamily="34" charset="-78"/>
              </a:rPr>
              <a:t>Control Frames</a:t>
            </a: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49085" y="1375270"/>
            <a:ext cx="7445830" cy="376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r" rtl="1">
              <a:lnSpc>
                <a:spcPct val="150000"/>
              </a:lnSpc>
              <a:buClr>
                <a:srgbClr val="26CCDB"/>
              </a:buClr>
              <a:buNone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فریم‌هایی برای مدیریت تبادل فریم‌های داده بین ایستگاه‌ها که برای کاهش برخوردها در شبکه‌های با ایستگاه‌های پنهان استفاده می‌شوند.</a:t>
            </a:r>
          </a:p>
          <a:p>
            <a:pPr marL="152400" indent="0" algn="r" rtl="1">
              <a:lnSpc>
                <a:spcPct val="150000"/>
              </a:lnSpc>
              <a:buClr>
                <a:srgbClr val="26CCDB"/>
              </a:buClr>
              <a:buNone/>
            </a:pPr>
            <a:endParaRPr lang="fa-IR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تأیید دریافت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ACK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endParaRPr lang="fa-IR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درخواست ارسال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RTS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اجازه‌ی ارسال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CTS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12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221488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فریم‌های داده (</a:t>
            </a:r>
            <a:r>
              <a:rPr lang="en-US" sz="3000" dirty="0">
                <a:latin typeface="Vazir" panose="020B0603030804020204" pitchFamily="34" charset="-78"/>
                <a:cs typeface="Vazir" panose="020B0603030804020204" pitchFamily="34" charset="-78"/>
              </a:rPr>
              <a:t>Data Frames</a:t>
            </a: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49085" y="1375270"/>
            <a:ext cx="7445830" cy="376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r" rtl="1">
              <a:lnSpc>
                <a:spcPct val="150000"/>
              </a:lnSpc>
              <a:buClr>
                <a:srgbClr val="26CCDB"/>
              </a:buClr>
              <a:buNone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فریم‌هایی حاوی داده‌های پروتکل‌های بالاتر در بدنه‌ی فریم هستند.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13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415C0-3FC3-F553-B303-50A4C72D5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054" y="2176183"/>
            <a:ext cx="2369892" cy="236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264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فرمت‌های مدولاسیون لایه‌ی فیزیکی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14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22D878-C0B0-2982-EAE7-BFDBD8A63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" y="1398590"/>
            <a:ext cx="6278880" cy="2930144"/>
          </a:xfrm>
          <a:prstGeom prst="roundRect">
            <a:avLst>
              <a:gd name="adj" fmla="val 319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1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فرمت‌های مدولاسیون لایه‌ی فیزیکی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49085" y="1784572"/>
            <a:ext cx="7445830" cy="376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r" rtl="1">
              <a:lnSpc>
                <a:spcPct val="150000"/>
              </a:lnSpc>
              <a:buClr>
                <a:srgbClr val="26CCDB"/>
              </a:buClr>
              <a:buNone/>
            </a:pPr>
            <a:r>
              <a:rPr lang="en-US" sz="2400" b="1" dirty="0">
                <a:solidFill>
                  <a:srgbClr val="26CCDB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DSSS</a:t>
            </a:r>
            <a:endParaRPr lang="fa-IR" sz="2400" b="1" dirty="0">
              <a:solidFill>
                <a:srgbClr val="26CCDB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en-US" sz="1800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Direct-Sequence Spread Spectrum</a:t>
            </a: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استفاده در استانداردهای اولیه‌ی 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IEEE 802.11</a:t>
            </a:r>
            <a:endParaRPr lang="fa-IR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ضرب سیگنال داده با یک سیگنال نویز (دنباله‌ای از اعداد تصادفی)</a:t>
            </a:r>
          </a:p>
          <a:p>
            <a:pPr lvl="1"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 گسترش باند فرکانسی سیگنال داده</a:t>
            </a: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14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22D878-C0B0-2982-EAE7-BFDBD8A63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7" y="1397890"/>
            <a:ext cx="2856635" cy="1333096"/>
          </a:xfrm>
          <a:prstGeom prst="roundRect">
            <a:avLst>
              <a:gd name="adj" fmla="val 319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514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فرمت‌های مدولاسیون لایه‌ی فیزیکی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49085" y="1270765"/>
            <a:ext cx="7445830" cy="376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r" rtl="1">
              <a:lnSpc>
                <a:spcPct val="150000"/>
              </a:lnSpc>
              <a:buClr>
                <a:srgbClr val="26CCDB"/>
              </a:buClr>
              <a:buNone/>
            </a:pPr>
            <a:r>
              <a:rPr lang="en-US" sz="2400" b="1" dirty="0">
                <a:solidFill>
                  <a:srgbClr val="26CCDB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OFDM</a:t>
            </a:r>
            <a:endParaRPr lang="fa-IR" sz="2400" b="1" dirty="0">
              <a:solidFill>
                <a:srgbClr val="26CCDB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en-US" sz="1800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Orthogonal Frequency Division Multiplexing</a:t>
            </a:r>
            <a:endParaRPr lang="fa-IR" sz="1800" dirty="0">
              <a:solidFill>
                <a:schemeClr val="tx1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استفاده در استانداردهای در استانداردهای جدیدتر</a:t>
            </a: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تقسیم داده‌ها به چندین زیرکانال و ارسال موازی در فرکانس‌های مختلف</a:t>
            </a:r>
          </a:p>
          <a:p>
            <a:pPr lvl="1"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مقابله با اختلالات چند مسیری و تداخل بین نمادها</a:t>
            </a: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15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00835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فرآیند عملیاتی </a:t>
            </a:r>
            <a:r>
              <a:rPr lang="en-US" sz="3000" dirty="0">
                <a:latin typeface="Vazir" panose="020B0603030804020204" pitchFamily="34" charset="-78"/>
                <a:cs typeface="Vazir" panose="020B0603030804020204" pitchFamily="34" charset="-78"/>
              </a:rPr>
              <a:t>WLAN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49085" y="1270765"/>
            <a:ext cx="7445830" cy="376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دستگاه دارای کنترلر رابط شبکه بی‌سیم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NIC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برقراری ارتباط</a:t>
            </a:r>
          </a:p>
          <a:p>
            <a:pPr lvl="1" algn="r" rtl="1">
              <a:lnSpc>
                <a:spcPct val="150000"/>
              </a:lnSpc>
              <a:buClr>
                <a:srgbClr val="26CCDB"/>
              </a:buClr>
            </a:pP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Passive Scanning</a:t>
            </a:r>
          </a:p>
          <a:p>
            <a:pPr lvl="1" algn="r" rtl="1">
              <a:lnSpc>
                <a:spcPct val="150000"/>
              </a:lnSpc>
              <a:buClr>
                <a:srgbClr val="26CCDB"/>
              </a:buClr>
            </a:pP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Active Scanning</a:t>
            </a:r>
            <a:endParaRPr lang="fa-IR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استفاده  از تکنیک‌های کدگذاری خطا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FEC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algn="r" rtl="1">
              <a:lnSpc>
                <a:spcPct val="150000"/>
              </a:lnSpc>
              <a:buClr>
                <a:srgbClr val="26CCDB"/>
              </a:buClr>
            </a:pP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16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488D86-C66F-E75C-5415-37A34C9F5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" y="1448442"/>
            <a:ext cx="3163835" cy="316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8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منابع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49085" y="1270765"/>
            <a:ext cx="7445830" cy="376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26CCDB"/>
              </a:buClr>
            </a:pP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  <a:hlinkClick r:id="rId3"/>
              </a:rPr>
              <a:t>Tektronix Website</a:t>
            </a: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>
              <a:lnSpc>
                <a:spcPct val="150000"/>
              </a:lnSpc>
              <a:buClr>
                <a:srgbClr val="26CCDB"/>
              </a:buClr>
            </a:pPr>
            <a:r>
              <a:rPr lang="en-US" sz="1800" dirty="0" err="1">
                <a:latin typeface="Vazir" panose="020B0603030804020204" pitchFamily="34" charset="-78"/>
                <a:cs typeface="Vazir" panose="020B0603030804020204" pitchFamily="34" charset="-78"/>
                <a:hlinkClick r:id="rId4"/>
              </a:rPr>
              <a:t>everythingRF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  <a:hlinkClick r:id="rId4"/>
              </a:rPr>
              <a:t> Website</a:t>
            </a: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17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8266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فهرست مطالب</a:t>
            </a:r>
            <a:endParaRPr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72FA08-0F02-B87E-4DEC-EDCA5D0D2B92}"/>
              </a:ext>
            </a:extLst>
          </p:cNvPr>
          <p:cNvGrpSpPr/>
          <p:nvPr/>
        </p:nvGrpSpPr>
        <p:grpSpPr>
          <a:xfrm>
            <a:off x="4895027" y="1507068"/>
            <a:ext cx="1810758" cy="724500"/>
            <a:chOff x="4895027" y="1507068"/>
            <a:chExt cx="1810758" cy="724500"/>
          </a:xfrm>
        </p:grpSpPr>
        <p:sp>
          <p:nvSpPr>
            <p:cNvPr id="203" name="Google Shape;203;p21"/>
            <p:cNvSpPr/>
            <p:nvPr/>
          </p:nvSpPr>
          <p:spPr>
            <a:xfrm>
              <a:off x="4895027" y="1507068"/>
              <a:ext cx="724500" cy="724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26CCDB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۱</a:t>
              </a:r>
              <a:endParaRPr sz="2800" b="1" dirty="0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506C8F-5BF3-AF97-F47F-D9F107C99B24}"/>
                </a:ext>
              </a:extLst>
            </p:cNvPr>
            <p:cNvSpPr txBox="1"/>
            <p:nvPr/>
          </p:nvSpPr>
          <p:spPr>
            <a:xfrm>
              <a:off x="5735648" y="1636553"/>
              <a:ext cx="970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400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مقدمه</a:t>
              </a:r>
              <a:endParaRPr lang="en-US" sz="2400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527FF2-A586-5F33-7D19-44DFE9A31034}"/>
              </a:ext>
            </a:extLst>
          </p:cNvPr>
          <p:cNvGrpSpPr/>
          <p:nvPr/>
        </p:nvGrpSpPr>
        <p:grpSpPr>
          <a:xfrm>
            <a:off x="4895027" y="2231568"/>
            <a:ext cx="2764689" cy="1156279"/>
            <a:chOff x="4895027" y="2231568"/>
            <a:chExt cx="2764689" cy="1156279"/>
          </a:xfrm>
        </p:grpSpPr>
        <p:sp>
          <p:nvSpPr>
            <p:cNvPr id="207" name="Google Shape;207;p21"/>
            <p:cNvSpPr/>
            <p:nvPr/>
          </p:nvSpPr>
          <p:spPr>
            <a:xfrm>
              <a:off x="4895027" y="2595745"/>
              <a:ext cx="724500" cy="724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26CCDB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۲</a:t>
              </a:r>
              <a:endParaRPr sz="2800" b="1" dirty="0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cxnSp>
          <p:nvCxnSpPr>
            <p:cNvPr id="215" name="Google Shape;215;p21"/>
            <p:cNvCxnSpPr>
              <a:stCxn id="203" idx="4"/>
              <a:endCxn id="207" idx="0"/>
            </p:cNvCxnSpPr>
            <p:nvPr/>
          </p:nvCxnSpPr>
          <p:spPr>
            <a:xfrm>
              <a:off x="5257277" y="2231568"/>
              <a:ext cx="0" cy="364177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D1C4C9-18FB-8F45-4C0E-1650FAAC96AC}"/>
                </a:ext>
              </a:extLst>
            </p:cNvPr>
            <p:cNvSpPr txBox="1"/>
            <p:nvPr/>
          </p:nvSpPr>
          <p:spPr>
            <a:xfrm>
              <a:off x="5735648" y="2556850"/>
              <a:ext cx="19240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1"/>
              <a:r>
                <a:rPr lang="fa-IR" sz="2400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استاندارد </a:t>
              </a:r>
              <a:endParaRPr lang="en-US" sz="2400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rtl="1"/>
              <a:r>
                <a:rPr lang="en-US" sz="2400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IEEE 802.11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748E0D-1302-B44D-7610-FF2349C2D16E}"/>
              </a:ext>
            </a:extLst>
          </p:cNvPr>
          <p:cNvGrpSpPr/>
          <p:nvPr/>
        </p:nvGrpSpPr>
        <p:grpSpPr>
          <a:xfrm>
            <a:off x="4895027" y="3320245"/>
            <a:ext cx="2857054" cy="1088682"/>
            <a:chOff x="4895027" y="3320245"/>
            <a:chExt cx="2857054" cy="1088682"/>
          </a:xfrm>
        </p:grpSpPr>
        <p:sp>
          <p:nvSpPr>
            <p:cNvPr id="211" name="Google Shape;211;p21"/>
            <p:cNvSpPr/>
            <p:nvPr/>
          </p:nvSpPr>
          <p:spPr>
            <a:xfrm>
              <a:off x="4895027" y="3684427"/>
              <a:ext cx="724500" cy="724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26CCDB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۳</a:t>
              </a:r>
              <a:endParaRPr sz="2800" b="1" dirty="0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cxnSp>
          <p:nvCxnSpPr>
            <p:cNvPr id="216" name="Google Shape;216;p21"/>
            <p:cNvCxnSpPr>
              <a:stCxn id="207" idx="4"/>
              <a:endCxn id="211" idx="0"/>
            </p:cNvCxnSpPr>
            <p:nvPr/>
          </p:nvCxnSpPr>
          <p:spPr>
            <a:xfrm>
              <a:off x="5257277" y="3320245"/>
              <a:ext cx="0" cy="364182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19B915-CA61-6C67-E06D-48EAF56191D9}"/>
                </a:ext>
              </a:extLst>
            </p:cNvPr>
            <p:cNvSpPr txBox="1"/>
            <p:nvPr/>
          </p:nvSpPr>
          <p:spPr>
            <a:xfrm>
              <a:off x="5730041" y="3843942"/>
              <a:ext cx="2022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fa-IR" sz="2400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معماری پروتکل</a:t>
              </a:r>
              <a:endParaRPr lang="en-US" sz="2400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7A964F-A512-4A6F-BD6C-33F1EFEA74A8}"/>
              </a:ext>
            </a:extLst>
          </p:cNvPr>
          <p:cNvGrpSpPr/>
          <p:nvPr/>
        </p:nvGrpSpPr>
        <p:grpSpPr>
          <a:xfrm>
            <a:off x="1646680" y="1502550"/>
            <a:ext cx="3354448" cy="2287978"/>
            <a:chOff x="1646680" y="1502550"/>
            <a:chExt cx="3354448" cy="2287978"/>
          </a:xfrm>
        </p:grpSpPr>
        <p:cxnSp>
          <p:nvCxnSpPr>
            <p:cNvPr id="214" name="Google Shape;214;p21"/>
            <p:cNvCxnSpPr>
              <a:cxnSpLocks/>
              <a:stCxn id="189" idx="5"/>
              <a:endCxn id="211" idx="1"/>
            </p:cNvCxnSpPr>
            <p:nvPr/>
          </p:nvCxnSpPr>
          <p:spPr>
            <a:xfrm>
              <a:off x="4151037" y="2125418"/>
              <a:ext cx="850091" cy="166511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FB07257-C6DD-DE8B-9E81-9464ADA39880}"/>
                </a:ext>
              </a:extLst>
            </p:cNvPr>
            <p:cNvGrpSpPr/>
            <p:nvPr/>
          </p:nvGrpSpPr>
          <p:grpSpPr>
            <a:xfrm>
              <a:off x="1646680" y="1502550"/>
              <a:ext cx="2610458" cy="830997"/>
              <a:chOff x="1646680" y="1502550"/>
              <a:chExt cx="2610458" cy="830997"/>
            </a:xfrm>
          </p:grpSpPr>
          <p:sp>
            <p:nvSpPr>
              <p:cNvPr id="189" name="Google Shape;189;p21"/>
              <p:cNvSpPr/>
              <p:nvPr/>
            </p:nvSpPr>
            <p:spPr>
              <a:xfrm>
                <a:off x="3532638" y="1507019"/>
                <a:ext cx="724500" cy="724500"/>
              </a:xfrm>
              <a:prstGeom prst="ellipse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rgbClr val="26CCDB"/>
                    </a:solidFill>
                    <a:latin typeface="Vazir" panose="020B0603030804020204" pitchFamily="34" charset="-78"/>
                    <a:cs typeface="Vazir" panose="020B0603030804020204" pitchFamily="34" charset="-78"/>
                  </a:rPr>
                  <a:t>۴</a:t>
                </a:r>
                <a:endParaRPr sz="2800" b="1" dirty="0">
                  <a:solidFill>
                    <a:schemeClr val="accent2"/>
                  </a:solidFill>
                  <a:latin typeface="Encode Sans"/>
                  <a:ea typeface="Encode Sans"/>
                  <a:cs typeface="Encode Sans"/>
                  <a:sym typeface="Encode San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3D7BF2-D4CE-9086-3CF0-261F6D060161}"/>
                  </a:ext>
                </a:extLst>
              </p:cNvPr>
              <p:cNvSpPr txBox="1"/>
              <p:nvPr/>
            </p:nvSpPr>
            <p:spPr>
              <a:xfrm>
                <a:off x="1646680" y="1502550"/>
                <a:ext cx="1813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400" dirty="0">
                    <a:solidFill>
                      <a:schemeClr val="tx1"/>
                    </a:solidFill>
                    <a:latin typeface="Vazir" panose="020B0603030804020204" pitchFamily="34" charset="-78"/>
                    <a:cs typeface="Vazir" panose="020B0603030804020204" pitchFamily="34" charset="-78"/>
                  </a:rPr>
                  <a:t>ساختار قالب لایه‌ی فیزیکی</a:t>
                </a:r>
                <a:endParaRPr lang="en-US" sz="2400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6357A9-EFDE-7D3E-D512-4A576A30F91D}"/>
              </a:ext>
            </a:extLst>
          </p:cNvPr>
          <p:cNvGrpSpPr/>
          <p:nvPr/>
        </p:nvGrpSpPr>
        <p:grpSpPr>
          <a:xfrm>
            <a:off x="594449" y="2231519"/>
            <a:ext cx="3662739" cy="1199100"/>
            <a:chOff x="594449" y="2231519"/>
            <a:chExt cx="3662739" cy="1199100"/>
          </a:xfrm>
        </p:grpSpPr>
        <p:sp>
          <p:nvSpPr>
            <p:cNvPr id="195" name="Google Shape;195;p21"/>
            <p:cNvSpPr/>
            <p:nvPr/>
          </p:nvSpPr>
          <p:spPr>
            <a:xfrm>
              <a:off x="3532688" y="2595745"/>
              <a:ext cx="724500" cy="724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26CCDB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۵</a:t>
              </a:r>
              <a:endParaRPr sz="2800" b="1" dirty="0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cxnSp>
          <p:nvCxnSpPr>
            <p:cNvPr id="212" name="Google Shape;212;p21"/>
            <p:cNvCxnSpPr>
              <a:stCxn id="189" idx="4"/>
              <a:endCxn id="195" idx="0"/>
            </p:cNvCxnSpPr>
            <p:nvPr/>
          </p:nvCxnSpPr>
          <p:spPr>
            <a:xfrm>
              <a:off x="3894888" y="2231519"/>
              <a:ext cx="50" cy="364226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D49E5D-5FA3-08BA-5BD9-25A5FAF9118C}"/>
                </a:ext>
              </a:extLst>
            </p:cNvPr>
            <p:cNvSpPr txBox="1"/>
            <p:nvPr/>
          </p:nvSpPr>
          <p:spPr>
            <a:xfrm>
              <a:off x="594449" y="2599622"/>
              <a:ext cx="28660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a-IR" sz="2400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فرمت‌های مدولاسیون لایه‌ی فیزیکی</a:t>
              </a:r>
              <a:endParaRPr lang="en-US" sz="2400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52035D-8C7C-76D7-0DDB-123DA220DE6C}"/>
              </a:ext>
            </a:extLst>
          </p:cNvPr>
          <p:cNvGrpSpPr/>
          <p:nvPr/>
        </p:nvGrpSpPr>
        <p:grpSpPr>
          <a:xfrm>
            <a:off x="594449" y="3320245"/>
            <a:ext cx="3662739" cy="1088683"/>
            <a:chOff x="594449" y="3320245"/>
            <a:chExt cx="3662739" cy="1088683"/>
          </a:xfrm>
        </p:grpSpPr>
        <p:sp>
          <p:nvSpPr>
            <p:cNvPr id="199" name="Google Shape;199;p21"/>
            <p:cNvSpPr/>
            <p:nvPr/>
          </p:nvSpPr>
          <p:spPr>
            <a:xfrm>
              <a:off x="3532688" y="3684428"/>
              <a:ext cx="724500" cy="724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rgbClr val="26CCDB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۶</a:t>
              </a:r>
              <a:endParaRPr sz="2800" b="1" dirty="0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cxnSp>
          <p:nvCxnSpPr>
            <p:cNvPr id="213" name="Google Shape;213;p21"/>
            <p:cNvCxnSpPr>
              <a:stCxn id="195" idx="4"/>
              <a:endCxn id="199" idx="0"/>
            </p:cNvCxnSpPr>
            <p:nvPr/>
          </p:nvCxnSpPr>
          <p:spPr>
            <a:xfrm>
              <a:off x="3894938" y="3320245"/>
              <a:ext cx="0" cy="364183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A950FB-C646-82A2-BD7E-FBB37296C7BB}"/>
                </a:ext>
              </a:extLst>
            </p:cNvPr>
            <p:cNvSpPr txBox="1"/>
            <p:nvPr/>
          </p:nvSpPr>
          <p:spPr>
            <a:xfrm>
              <a:off x="594449" y="3849357"/>
              <a:ext cx="2866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1"/>
              <a:r>
                <a:rPr lang="fa-IR" sz="2400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فرآیند عملیاتی </a:t>
              </a:r>
              <a:r>
                <a:rPr lang="en-US" sz="2400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WLAN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09740A7-5A96-ABA8-3788-D6FBBFB7500D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1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2217300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با تشکر از توجه شما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18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2599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مقدمه</a:t>
            </a:r>
            <a:endParaRPr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959680" y="1480772"/>
            <a:ext cx="4310743" cy="2356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CCDB"/>
              </a:buClr>
              <a:buSzPts val="1200"/>
              <a:buFont typeface="Asap"/>
              <a:buChar char="●"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تبادل داده‌ها و اتصال بی‌سیم به اینترنت از طریق امواج رادیویی</a:t>
            </a: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457200" lvl="0" indent="-3048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CCDB"/>
              </a:buClr>
              <a:buSzPts val="1200"/>
              <a:buFont typeface="Asap"/>
              <a:buChar char="●"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توسعه طبق استانداردهای 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IEEE 802.11</a:t>
            </a:r>
            <a:endParaRPr lang="fa-IR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457200" lvl="0" indent="-3048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CCDB"/>
              </a:buClr>
              <a:buSzPts val="1200"/>
              <a:buFont typeface="Asap"/>
              <a:buChar char="●"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کاهش هزینه‌ی پیاده‌سازی شبکه‌های محلی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LAN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</a:p>
          <a:p>
            <a:pPr marL="457200" lvl="0" indent="-3048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CCDB"/>
              </a:buClr>
              <a:buSzPts val="1200"/>
              <a:buFont typeface="Asap"/>
              <a:buChar char="●"/>
            </a:pPr>
            <a:endParaRPr sz="1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DC153-9BFB-23F8-04C7-D54C6AB3E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1" y="832757"/>
            <a:ext cx="3477986" cy="347798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7B4D83-7378-D61B-5D17-5177B70F8357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2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استاندارد </a:t>
            </a:r>
            <a:r>
              <a:rPr lang="en-US" sz="3000" dirty="0">
                <a:latin typeface="Vazir" panose="020B0603030804020204" pitchFamily="34" charset="-78"/>
                <a:cs typeface="Vazir" panose="020B0603030804020204" pitchFamily="34" charset="-78"/>
              </a:rPr>
              <a:t>IEEE 802.11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783771" y="2800350"/>
            <a:ext cx="7445830" cy="1926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CCDB"/>
              </a:buClr>
              <a:buSzPts val="1200"/>
              <a:buFont typeface="Asap"/>
              <a:buChar char="●"/>
            </a:pPr>
            <a:r>
              <a:rPr lang="en-US" sz="1800" b="1" dirty="0">
                <a:solidFill>
                  <a:srgbClr val="0A70A3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IEEE 802 </a:t>
            </a:r>
            <a:r>
              <a:rPr lang="fa-IR" sz="1800" b="1" dirty="0">
                <a:solidFill>
                  <a:srgbClr val="0A70A3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:</a:t>
            </a:r>
            <a:r>
              <a:rPr lang="fa-IR" sz="1800" b="1" dirty="0">
                <a:solidFill>
                  <a:srgbClr val="26CCDB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مجموعه‌ای از استانداردهای 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IEEE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 که به شبکه‌های محلی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LAN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و شبکه‌های منطقه‌ای شهری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MAN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مربوط است.</a:t>
            </a:r>
          </a:p>
          <a:p>
            <a:pPr marL="457200" lvl="0" indent="-3048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CCDB"/>
              </a:buClr>
              <a:buSzPts val="1200"/>
              <a:buFont typeface="Asap"/>
              <a:buChar char="●"/>
            </a:pPr>
            <a:r>
              <a:rPr lang="en-US" sz="1800" b="1" dirty="0">
                <a:solidFill>
                  <a:srgbClr val="0A70A3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IEEE 802.11</a:t>
            </a:r>
            <a:r>
              <a:rPr lang="fa-IR" sz="1800" b="1" dirty="0">
                <a:solidFill>
                  <a:srgbClr val="0A70A3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:</a:t>
            </a:r>
            <a:r>
              <a:rPr lang="en-US" sz="1800" b="1" dirty="0">
                <a:solidFill>
                  <a:srgbClr val="0A70A3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 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مجموعه‌ای از مشخصات کنترل دسترسی به رسانه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MAC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 و لایه‌ی فیزیکی (</a:t>
            </a:r>
            <a:r>
              <a:rPr lang="en-US" sz="1800" dirty="0">
                <a:latin typeface="Vazir" panose="020B0603030804020204" pitchFamily="34" charset="-78"/>
                <a:cs typeface="Vazir" panose="020B0603030804020204" pitchFamily="34" charset="-78"/>
              </a:rPr>
              <a:t>PHY</a:t>
            </a: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) برای پیاده‌سازی ارتباطات شبکه محلی بی‌سیم است.</a:t>
            </a: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457200" lvl="0" indent="-3048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CCDB"/>
              </a:buClr>
              <a:buSzPts val="1200"/>
              <a:buFont typeface="Asap"/>
              <a:buChar char="●"/>
            </a:pP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54F9C4-9493-789D-3285-FFB244F5F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920" y="1356704"/>
            <a:ext cx="2242160" cy="126542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3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3923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استاندارد </a:t>
            </a:r>
            <a:r>
              <a:rPr lang="en-US" sz="3000" dirty="0">
                <a:latin typeface="Vazir" panose="020B0603030804020204" pitchFamily="34" charset="-78"/>
                <a:cs typeface="Vazir" panose="020B0603030804020204" pitchFamily="34" charset="-78"/>
              </a:rPr>
              <a:t>IEEE 802.11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4DFA08-64BD-886C-648B-F197B94E2A2F}"/>
              </a:ext>
            </a:extLst>
          </p:cNvPr>
          <p:cNvGrpSpPr/>
          <p:nvPr/>
        </p:nvGrpSpPr>
        <p:grpSpPr>
          <a:xfrm>
            <a:off x="1236134" y="1390992"/>
            <a:ext cx="1989666" cy="3087875"/>
            <a:chOff x="1236134" y="1390992"/>
            <a:chExt cx="1989666" cy="308787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FD3B39B-88F8-4C3B-00C7-43D043642FE6}"/>
                </a:ext>
              </a:extLst>
            </p:cNvPr>
            <p:cNvSpPr/>
            <p:nvPr/>
          </p:nvSpPr>
          <p:spPr>
            <a:xfrm>
              <a:off x="1236134" y="1390992"/>
              <a:ext cx="1989666" cy="3087875"/>
            </a:xfrm>
            <a:prstGeom prst="roundRect">
              <a:avLst>
                <a:gd name="adj" fmla="val 8031"/>
              </a:avLst>
            </a:prstGeom>
            <a:solidFill>
              <a:srgbClr val="171717"/>
            </a:solidFill>
            <a:ln>
              <a:solidFill>
                <a:srgbClr val="26CC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327B85-703B-DF7D-BAC2-D02EBBA9B783}"/>
                </a:ext>
              </a:extLst>
            </p:cNvPr>
            <p:cNvSpPr txBox="1"/>
            <p:nvPr/>
          </p:nvSpPr>
          <p:spPr>
            <a:xfrm>
              <a:off x="1333955" y="1669531"/>
              <a:ext cx="17940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26CCDB"/>
                  </a:solidFill>
                  <a:latin typeface="Arial Rounded MT Bold" panose="020F0704030504030204" pitchFamily="34" charset="0"/>
                </a:rPr>
                <a:t>Legacy Mode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643378-707C-BD89-7693-5F75FCE43B3A}"/>
                </a:ext>
              </a:extLst>
            </p:cNvPr>
            <p:cNvSpPr txBox="1"/>
            <p:nvPr/>
          </p:nvSpPr>
          <p:spPr>
            <a:xfrm>
              <a:off x="1333955" y="2304757"/>
              <a:ext cx="185374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انتشار در سال ۱۹۹۷</a:t>
              </a:r>
            </a:p>
            <a:p>
              <a:pPr algn="just" rtl="1">
                <a:buClr>
                  <a:srgbClr val="26CCDB"/>
                </a:buClr>
              </a:pP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سرعت انتقال داده بین ۱ تا ۲ مگابیت بر ثانیه</a:t>
              </a: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305A69-184A-BCAC-E968-E1B00A27EF92}"/>
              </a:ext>
            </a:extLst>
          </p:cNvPr>
          <p:cNvGrpSpPr/>
          <p:nvPr/>
        </p:nvGrpSpPr>
        <p:grpSpPr>
          <a:xfrm>
            <a:off x="3575200" y="1390992"/>
            <a:ext cx="1991633" cy="3087875"/>
            <a:chOff x="3575200" y="1390992"/>
            <a:chExt cx="1991633" cy="308787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1CCA171-A20F-201C-0A1E-E4FF7D5FECD2}"/>
                </a:ext>
              </a:extLst>
            </p:cNvPr>
            <p:cNvSpPr/>
            <p:nvPr/>
          </p:nvSpPr>
          <p:spPr>
            <a:xfrm>
              <a:off x="3577167" y="1390992"/>
              <a:ext cx="1989666" cy="3087875"/>
            </a:xfrm>
            <a:prstGeom prst="roundRect">
              <a:avLst>
                <a:gd name="adj" fmla="val 8031"/>
              </a:avLst>
            </a:prstGeom>
            <a:solidFill>
              <a:srgbClr val="171717"/>
            </a:solidFill>
            <a:ln>
              <a:solidFill>
                <a:srgbClr val="26CC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A26875-DF24-BC56-A18C-7E8DEE9C5C40}"/>
                </a:ext>
              </a:extLst>
            </p:cNvPr>
            <p:cNvSpPr txBox="1"/>
            <p:nvPr/>
          </p:nvSpPr>
          <p:spPr>
            <a:xfrm>
              <a:off x="3716867" y="1677998"/>
              <a:ext cx="1727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26CCDB"/>
                  </a:solidFill>
                  <a:latin typeface="Arial Rounded MT Bold" panose="020F0704030504030204" pitchFamily="34" charset="0"/>
                </a:rPr>
                <a:t>IEEE 802.11b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ADB196-EFDB-CB88-70F7-B4038AF4DEBD}"/>
                </a:ext>
              </a:extLst>
            </p:cNvPr>
            <p:cNvSpPr txBox="1"/>
            <p:nvPr/>
          </p:nvSpPr>
          <p:spPr>
            <a:xfrm>
              <a:off x="3575200" y="2325869"/>
              <a:ext cx="195156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انتشار در سال ۱۹۹۹</a:t>
              </a:r>
            </a:p>
            <a:p>
              <a:pPr algn="just" rtl="1">
                <a:buClr>
                  <a:srgbClr val="26CCDB"/>
                </a:buClr>
              </a:pP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افزایش سرعت انتقال داده به ۱۱ مگابیت بر ثانیه</a:t>
              </a:r>
            </a:p>
            <a:p>
              <a:pPr algn="just" rtl="1">
                <a:buClr>
                  <a:srgbClr val="26CCDB"/>
                </a:buClr>
              </a:pPr>
              <a:endParaRPr lang="fa-IR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تداخــــــل بــــــــه دلیــــل استفاده از باند ۲</a:t>
              </a:r>
              <a:r>
                <a:rPr lang="en-US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,</a:t>
              </a: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۴ گیگاهرتز</a:t>
              </a: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548967-A599-11CA-3A28-5292D87FA336}"/>
              </a:ext>
            </a:extLst>
          </p:cNvPr>
          <p:cNvGrpSpPr/>
          <p:nvPr/>
        </p:nvGrpSpPr>
        <p:grpSpPr>
          <a:xfrm>
            <a:off x="5918200" y="1390991"/>
            <a:ext cx="1989666" cy="3087875"/>
            <a:chOff x="5918200" y="1390991"/>
            <a:chExt cx="1989666" cy="308787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5B5532D-5E44-ECF9-08A3-F4FE8F6C6BC9}"/>
                </a:ext>
              </a:extLst>
            </p:cNvPr>
            <p:cNvSpPr/>
            <p:nvPr/>
          </p:nvSpPr>
          <p:spPr>
            <a:xfrm>
              <a:off x="5918200" y="1390991"/>
              <a:ext cx="1989666" cy="3087875"/>
            </a:xfrm>
            <a:prstGeom prst="roundRect">
              <a:avLst>
                <a:gd name="adj" fmla="val 8031"/>
              </a:avLst>
            </a:prstGeom>
            <a:solidFill>
              <a:srgbClr val="171717"/>
            </a:solidFill>
            <a:ln>
              <a:solidFill>
                <a:srgbClr val="26CC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3D58DE-7DCF-5975-A42E-CEB85443C696}"/>
                </a:ext>
              </a:extLst>
            </p:cNvPr>
            <p:cNvSpPr txBox="1"/>
            <p:nvPr/>
          </p:nvSpPr>
          <p:spPr>
            <a:xfrm>
              <a:off x="6049433" y="1669531"/>
              <a:ext cx="1727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26CCDB"/>
                  </a:solidFill>
                  <a:latin typeface="Arial Rounded MT Bold" panose="020F0704030504030204" pitchFamily="34" charset="0"/>
                </a:rPr>
                <a:t>IEEE 802.11a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CF08ED3-100A-EB80-0FE6-FAD68B2FEC09}"/>
                </a:ext>
              </a:extLst>
            </p:cNvPr>
            <p:cNvSpPr txBox="1"/>
            <p:nvPr/>
          </p:nvSpPr>
          <p:spPr>
            <a:xfrm>
              <a:off x="5947832" y="2325869"/>
              <a:ext cx="195156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انتشار در سال ۱۹۹۹</a:t>
              </a:r>
            </a:p>
            <a:p>
              <a:pPr algn="just" rtl="1">
                <a:buClr>
                  <a:srgbClr val="26CCDB"/>
                </a:buClr>
              </a:pP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افزایش سرعت انتقال داده به ۵۴ مگابیت بر ثانیه</a:t>
              </a:r>
            </a:p>
            <a:p>
              <a:pPr algn="just" rtl="1">
                <a:buClr>
                  <a:srgbClr val="26CCDB"/>
                </a:buClr>
              </a:pPr>
              <a:endParaRPr lang="fa-IR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باند ۵ گیگاهرتز</a:t>
              </a:r>
            </a:p>
            <a:p>
              <a:pPr algn="just" rtl="1">
                <a:buClr>
                  <a:srgbClr val="26CCDB"/>
                </a:buClr>
              </a:pPr>
              <a:endParaRPr lang="fa-IR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رایج نشدن (قیمت)</a:t>
              </a: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</p:grp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3C65422E-1237-3146-1C52-3B2793AC95D9}"/>
              </a:ext>
            </a:extLst>
          </p:cNvPr>
          <p:cNvSpPr/>
          <p:nvPr/>
        </p:nvSpPr>
        <p:spPr>
          <a:xfrm>
            <a:off x="3225800" y="1591733"/>
            <a:ext cx="516467" cy="541867"/>
          </a:xfrm>
          <a:prstGeom prst="homePlate">
            <a:avLst/>
          </a:prstGeom>
          <a:solidFill>
            <a:srgbClr val="26CCDB"/>
          </a:solidFill>
          <a:ln>
            <a:solidFill>
              <a:srgbClr val="26C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5F8D8C39-0DBC-1604-5F21-C0534332C70B}"/>
              </a:ext>
            </a:extLst>
          </p:cNvPr>
          <p:cNvSpPr/>
          <p:nvPr/>
        </p:nvSpPr>
        <p:spPr>
          <a:xfrm>
            <a:off x="5568800" y="1591732"/>
            <a:ext cx="516467" cy="541867"/>
          </a:xfrm>
          <a:prstGeom prst="homePlate">
            <a:avLst/>
          </a:prstGeom>
          <a:solidFill>
            <a:srgbClr val="26CCDB"/>
          </a:solidFill>
          <a:ln>
            <a:solidFill>
              <a:srgbClr val="26C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283DC20-DA65-511D-7211-3F3E46F5EE15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4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29815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استاندارد </a:t>
            </a:r>
            <a:r>
              <a:rPr lang="en-US" sz="3000" dirty="0">
                <a:latin typeface="Vazir" panose="020B0603030804020204" pitchFamily="34" charset="-78"/>
                <a:cs typeface="Vazir" panose="020B0603030804020204" pitchFamily="34" charset="-78"/>
              </a:rPr>
              <a:t>IEEE 802.11</a:t>
            </a: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 (ادامه)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61BFFE-76E2-867C-1ECC-CEBD89404BF7}"/>
              </a:ext>
            </a:extLst>
          </p:cNvPr>
          <p:cNvGrpSpPr/>
          <p:nvPr/>
        </p:nvGrpSpPr>
        <p:grpSpPr>
          <a:xfrm>
            <a:off x="1236134" y="1390992"/>
            <a:ext cx="1989666" cy="3087875"/>
            <a:chOff x="1236134" y="1390992"/>
            <a:chExt cx="1989666" cy="308787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FD3B39B-88F8-4C3B-00C7-43D043642FE6}"/>
                </a:ext>
              </a:extLst>
            </p:cNvPr>
            <p:cNvSpPr/>
            <p:nvPr/>
          </p:nvSpPr>
          <p:spPr>
            <a:xfrm>
              <a:off x="1236134" y="1390992"/>
              <a:ext cx="1989666" cy="3087875"/>
            </a:xfrm>
            <a:prstGeom prst="roundRect">
              <a:avLst>
                <a:gd name="adj" fmla="val 8031"/>
              </a:avLst>
            </a:prstGeom>
            <a:solidFill>
              <a:srgbClr val="171717"/>
            </a:solidFill>
            <a:ln>
              <a:solidFill>
                <a:srgbClr val="26CC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327B85-703B-DF7D-BAC2-D02EBBA9B783}"/>
                </a:ext>
              </a:extLst>
            </p:cNvPr>
            <p:cNvSpPr txBox="1"/>
            <p:nvPr/>
          </p:nvSpPr>
          <p:spPr>
            <a:xfrm>
              <a:off x="1333955" y="1669531"/>
              <a:ext cx="17940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26CCDB"/>
                  </a:solidFill>
                  <a:latin typeface="Arial Rounded MT Bold" panose="020F0704030504030204" pitchFamily="34" charset="0"/>
                </a:rPr>
                <a:t>IEEE 802.11g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D379776-D353-30C8-6984-1E25904F404D}"/>
                </a:ext>
              </a:extLst>
            </p:cNvPr>
            <p:cNvSpPr txBox="1"/>
            <p:nvPr/>
          </p:nvSpPr>
          <p:spPr>
            <a:xfrm>
              <a:off x="1244601" y="2304757"/>
              <a:ext cx="194309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انتشار در سال ۲۰۰۳</a:t>
              </a:r>
            </a:p>
            <a:p>
              <a:pPr algn="just" rtl="1">
                <a:buClr>
                  <a:srgbClr val="26CCDB"/>
                </a:buClr>
              </a:pPr>
              <a:endParaRPr lang="fa-IR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ترکیــــــــب مدولاسیون نسخه‌های  </a:t>
              </a:r>
              <a:r>
                <a:rPr lang="en-US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a</a:t>
              </a: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 و </a:t>
              </a:r>
              <a:r>
                <a:rPr lang="en-US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b</a:t>
              </a: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 </a:t>
              </a: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endParaRPr lang="fa-IR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باند</a:t>
              </a:r>
              <a:r>
                <a:rPr lang="en-US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 </a:t>
              </a: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۲</a:t>
              </a:r>
              <a:r>
                <a:rPr lang="en-US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,</a:t>
              </a: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۴ گیگاهرتز</a:t>
              </a: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تداخل</a:t>
              </a: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863DFB-6245-EF64-B9EB-B5C4F15B6726}"/>
              </a:ext>
            </a:extLst>
          </p:cNvPr>
          <p:cNvGrpSpPr/>
          <p:nvPr/>
        </p:nvGrpSpPr>
        <p:grpSpPr>
          <a:xfrm>
            <a:off x="3575200" y="1390992"/>
            <a:ext cx="1991633" cy="3087875"/>
            <a:chOff x="3575200" y="1390992"/>
            <a:chExt cx="1991633" cy="308787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1CCA171-A20F-201C-0A1E-E4FF7D5FECD2}"/>
                </a:ext>
              </a:extLst>
            </p:cNvPr>
            <p:cNvSpPr/>
            <p:nvPr/>
          </p:nvSpPr>
          <p:spPr>
            <a:xfrm>
              <a:off x="3577167" y="1390992"/>
              <a:ext cx="1989666" cy="3087875"/>
            </a:xfrm>
            <a:prstGeom prst="roundRect">
              <a:avLst>
                <a:gd name="adj" fmla="val 8031"/>
              </a:avLst>
            </a:prstGeom>
            <a:solidFill>
              <a:srgbClr val="171717"/>
            </a:solidFill>
            <a:ln>
              <a:solidFill>
                <a:srgbClr val="26CC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7A26875-DF24-BC56-A18C-7E8DEE9C5C40}"/>
                </a:ext>
              </a:extLst>
            </p:cNvPr>
            <p:cNvSpPr txBox="1"/>
            <p:nvPr/>
          </p:nvSpPr>
          <p:spPr>
            <a:xfrm>
              <a:off x="3716867" y="1677998"/>
              <a:ext cx="17272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26CCDB"/>
                  </a:solidFill>
                  <a:latin typeface="Arial Rounded MT Bold" panose="020F0704030504030204" pitchFamily="34" charset="0"/>
                </a:rPr>
                <a:t>IEEE 802.11n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40E9D8-2577-8D6B-3AAD-D8ED06B7D837}"/>
                </a:ext>
              </a:extLst>
            </p:cNvPr>
            <p:cNvSpPr txBox="1"/>
            <p:nvPr/>
          </p:nvSpPr>
          <p:spPr>
            <a:xfrm>
              <a:off x="3575200" y="2325869"/>
              <a:ext cx="195156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انتشار در سال ۲۰۰۹</a:t>
              </a:r>
            </a:p>
            <a:p>
              <a:pPr algn="just" rtl="1">
                <a:buClr>
                  <a:srgbClr val="26CCDB"/>
                </a:buClr>
              </a:pP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افزایش سرعت انتقال داده به ۶۰۰ مگابیت بر ثانیه</a:t>
              </a:r>
            </a:p>
            <a:p>
              <a:pPr algn="just" rtl="1">
                <a:buClr>
                  <a:srgbClr val="26CCDB"/>
                </a:buClr>
              </a:pPr>
              <a:endParaRPr lang="fa-IR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استفاده از </a:t>
              </a:r>
              <a:r>
                <a:rPr lang="en-US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MIMO</a:t>
              </a:r>
              <a:endParaRPr lang="fa-IR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endParaRPr lang="fa-IR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B30C408-1ED3-D850-4006-36628C84753B}"/>
              </a:ext>
            </a:extLst>
          </p:cNvPr>
          <p:cNvGrpSpPr/>
          <p:nvPr/>
        </p:nvGrpSpPr>
        <p:grpSpPr>
          <a:xfrm>
            <a:off x="5918200" y="1390991"/>
            <a:ext cx="1989666" cy="3087875"/>
            <a:chOff x="5918200" y="1390991"/>
            <a:chExt cx="1989666" cy="308787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5B5532D-5E44-ECF9-08A3-F4FE8F6C6BC9}"/>
                </a:ext>
              </a:extLst>
            </p:cNvPr>
            <p:cNvSpPr/>
            <p:nvPr/>
          </p:nvSpPr>
          <p:spPr>
            <a:xfrm>
              <a:off x="5918200" y="1390991"/>
              <a:ext cx="1989666" cy="3087875"/>
            </a:xfrm>
            <a:prstGeom prst="roundRect">
              <a:avLst>
                <a:gd name="adj" fmla="val 8031"/>
              </a:avLst>
            </a:prstGeom>
            <a:solidFill>
              <a:srgbClr val="171717"/>
            </a:solidFill>
            <a:ln>
              <a:solidFill>
                <a:srgbClr val="26CC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3D58DE-7DCF-5975-A42E-CEB85443C696}"/>
                </a:ext>
              </a:extLst>
            </p:cNvPr>
            <p:cNvSpPr txBox="1"/>
            <p:nvPr/>
          </p:nvSpPr>
          <p:spPr>
            <a:xfrm>
              <a:off x="6049433" y="1669531"/>
              <a:ext cx="18584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26CCDB"/>
                  </a:solidFill>
                  <a:latin typeface="Arial Rounded MT Bold" panose="020F0704030504030204" pitchFamily="34" charset="0"/>
                </a:rPr>
                <a:t>IEEE 802.11ac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DCD08CB-6D5D-A5E4-48E8-FE5FE5773858}"/>
                </a:ext>
              </a:extLst>
            </p:cNvPr>
            <p:cNvSpPr txBox="1"/>
            <p:nvPr/>
          </p:nvSpPr>
          <p:spPr>
            <a:xfrm>
              <a:off x="5947832" y="2325869"/>
              <a:ext cx="1951567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انتشار در سال ۲۰۱۳</a:t>
              </a:r>
            </a:p>
            <a:p>
              <a:pPr algn="just" rtl="1">
                <a:buClr>
                  <a:srgbClr val="26CCDB"/>
                </a:buClr>
              </a:pP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افزایش سرعت انتقال داده به ۷ گیگابیت بر ثانیه</a:t>
              </a:r>
            </a:p>
            <a:p>
              <a:pPr algn="just" rtl="1">
                <a:buClr>
                  <a:srgbClr val="26CCDB"/>
                </a:buClr>
              </a:pPr>
              <a:endParaRPr lang="fa-IR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باند ۵ گیگاهرتز</a:t>
              </a:r>
            </a:p>
            <a:p>
              <a:pPr algn="just" rtl="1">
                <a:buClr>
                  <a:srgbClr val="26CCDB"/>
                </a:buClr>
              </a:pPr>
              <a:endParaRPr lang="fa-IR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  <a:p>
              <a:pPr marL="285750" indent="-285750" algn="just" rtl="1">
                <a:buClr>
                  <a:srgbClr val="26CCDB"/>
                </a:buClr>
                <a:buFont typeface="Arial" panose="020B0604020202020204" pitchFamily="34" charset="0"/>
                <a:buChar char="•"/>
              </a:pPr>
              <a:r>
                <a:rPr lang="fa-IR" dirty="0">
                  <a:solidFill>
                    <a:schemeClr val="tx1"/>
                  </a:solidFill>
                  <a:latin typeface="Vazir" panose="020B0603030804020204" pitchFamily="34" charset="-78"/>
                  <a:cs typeface="Vazir" panose="020B0603030804020204" pitchFamily="34" charset="-78"/>
                </a:rPr>
                <a:t>کانال‌های عریض‌تر</a:t>
              </a:r>
              <a:endParaRPr lang="en-US" dirty="0">
                <a:solidFill>
                  <a:schemeClr val="tx1"/>
                </a:solidFill>
                <a:latin typeface="Vazir" panose="020B0603030804020204" pitchFamily="34" charset="-78"/>
                <a:cs typeface="Vazir" panose="020B0603030804020204" pitchFamily="34" charset="-78"/>
              </a:endParaRPr>
            </a:p>
          </p:txBody>
        </p:sp>
      </p:grp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C65422E-1237-3146-1C52-3B2793AC95D9}"/>
              </a:ext>
            </a:extLst>
          </p:cNvPr>
          <p:cNvSpPr/>
          <p:nvPr/>
        </p:nvSpPr>
        <p:spPr>
          <a:xfrm>
            <a:off x="3225800" y="1591733"/>
            <a:ext cx="516467" cy="541867"/>
          </a:xfrm>
          <a:prstGeom prst="homePlate">
            <a:avLst/>
          </a:prstGeom>
          <a:solidFill>
            <a:srgbClr val="26CCDB"/>
          </a:solidFill>
          <a:ln>
            <a:solidFill>
              <a:srgbClr val="26C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5F8D8C39-0DBC-1604-5F21-C0534332C70B}"/>
              </a:ext>
            </a:extLst>
          </p:cNvPr>
          <p:cNvSpPr/>
          <p:nvPr/>
        </p:nvSpPr>
        <p:spPr>
          <a:xfrm>
            <a:off x="5568800" y="1591732"/>
            <a:ext cx="516467" cy="541867"/>
          </a:xfrm>
          <a:prstGeom prst="homePlate">
            <a:avLst/>
          </a:prstGeom>
          <a:solidFill>
            <a:srgbClr val="26CCDB"/>
          </a:solidFill>
          <a:ln>
            <a:solidFill>
              <a:srgbClr val="26C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140E6-A41D-A808-31E0-63F08F4612E5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5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84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نمای کلی معماری پروتکل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1026" name="Picture 2" descr="2001 SPECIFIED CALIBRATION INTERVALS">
            <a:extLst>
              <a:ext uri="{FF2B5EF4-FFF2-40B4-BE49-F238E27FC236}">
                <a16:creationId xmlns:a16="http://schemas.microsoft.com/office/drawing/2014/main" id="{6607EAD5-C195-D767-FF41-EF80291B2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82" y="743527"/>
            <a:ext cx="2726534" cy="3656445"/>
          </a:xfrm>
          <a:prstGeom prst="roundRect">
            <a:avLst>
              <a:gd name="adj" fmla="val 37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001 SPECIFIED CALIBRATION INTERVALS">
            <a:extLst>
              <a:ext uri="{FF2B5EF4-FFF2-40B4-BE49-F238E27FC236}">
                <a16:creationId xmlns:a16="http://schemas.microsoft.com/office/drawing/2014/main" id="{F7301866-3D2F-906B-4E9C-0DAEE8784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393" y="1527105"/>
            <a:ext cx="3016306" cy="2483037"/>
          </a:xfrm>
          <a:prstGeom prst="roundRect">
            <a:avLst>
              <a:gd name="adj" fmla="val 61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0C378F-C70E-DC1F-5362-B94E56A56222}"/>
              </a:ext>
            </a:extLst>
          </p:cNvPr>
          <p:cNvCxnSpPr>
            <a:cxnSpLocks/>
          </p:cNvCxnSpPr>
          <p:nvPr/>
        </p:nvCxnSpPr>
        <p:spPr>
          <a:xfrm flipV="1">
            <a:off x="3364210" y="1659751"/>
            <a:ext cx="1323051" cy="1699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DFA2E2-5820-8E63-9505-EF4ABF45FB79}"/>
              </a:ext>
            </a:extLst>
          </p:cNvPr>
          <p:cNvCxnSpPr>
            <a:cxnSpLocks/>
          </p:cNvCxnSpPr>
          <p:nvPr/>
        </p:nvCxnSpPr>
        <p:spPr>
          <a:xfrm flipV="1">
            <a:off x="3356526" y="4010142"/>
            <a:ext cx="1479313" cy="154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104275-F7A3-D1CF-81BC-3B7F1321AA62}"/>
              </a:ext>
            </a:extLst>
          </p:cNvPr>
          <p:cNvSpPr/>
          <p:nvPr/>
        </p:nvSpPr>
        <p:spPr>
          <a:xfrm>
            <a:off x="1191026" y="968188"/>
            <a:ext cx="2173052" cy="2297526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D8C651-5FDA-14ED-2E29-30051B78FC29}"/>
              </a:ext>
            </a:extLst>
          </p:cNvPr>
          <p:cNvSpPr/>
          <p:nvPr/>
        </p:nvSpPr>
        <p:spPr>
          <a:xfrm>
            <a:off x="973025" y="991240"/>
            <a:ext cx="217869" cy="1836454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4FDF35-7B7F-419C-DBAD-EF9FD224E4FF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6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4843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باندهای فرکانسی و کانال‌ها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pic>
        <p:nvPicPr>
          <p:cNvPr id="2050" name="Picture 2" descr="2001 SPECIFIED CALIBRATION INTERVALS">
            <a:extLst>
              <a:ext uri="{FF2B5EF4-FFF2-40B4-BE49-F238E27FC236}">
                <a16:creationId xmlns:a16="http://schemas.microsoft.com/office/drawing/2014/main" id="{B3AB641A-5D88-2FE1-4863-928ABEF07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72" y="1689717"/>
            <a:ext cx="7332855" cy="2669617"/>
          </a:xfrm>
          <a:prstGeom prst="roundRect">
            <a:avLst>
              <a:gd name="adj" fmla="val 192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797DF6-E948-6D83-BA18-D08043AAC438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7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7520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idx="4294967295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000" dirty="0">
                <a:latin typeface="Vazir" panose="020B0603030804020204" pitchFamily="34" charset="-78"/>
                <a:cs typeface="Vazir" panose="020B0603030804020204" pitchFamily="34" charset="-78"/>
              </a:rPr>
              <a:t>ساختار قالب لایه‌ی فیزیکی</a:t>
            </a:r>
            <a:endParaRPr lang="en-US" sz="30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49085" y="1375270"/>
            <a:ext cx="7445830" cy="3768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CCDB"/>
              </a:buClr>
              <a:buSzPts val="1200"/>
              <a:buFont typeface="Asap"/>
              <a:buChar char="●"/>
            </a:pPr>
            <a:r>
              <a:rPr lang="en-US" sz="1800" b="1" dirty="0">
                <a:solidFill>
                  <a:srgbClr val="26CCDB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Preamble</a:t>
            </a:r>
          </a:p>
          <a:p>
            <a:pPr lvl="1" algn="r" rtl="1">
              <a:lnSpc>
                <a:spcPct val="150000"/>
              </a:lnSpc>
              <a:buClr>
                <a:srgbClr val="26CCDB"/>
              </a:buClr>
              <a:buFont typeface="Asap"/>
              <a:buChar char="●"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همزمان‌سازی زمان و فرکانس</a:t>
            </a: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lvl="1" algn="r" rtl="1">
              <a:lnSpc>
                <a:spcPct val="150000"/>
              </a:lnSpc>
              <a:buClr>
                <a:srgbClr val="26CCDB"/>
              </a:buClr>
              <a:buFont typeface="Asap"/>
              <a:buChar char="●"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تخمین ویژگی‌های کانال</a:t>
            </a: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457200" lvl="0" indent="-3048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CCDB"/>
              </a:buClr>
              <a:buSzPts val="1200"/>
              <a:buFont typeface="Asap"/>
              <a:buChar char="●"/>
            </a:pPr>
            <a:r>
              <a:rPr lang="en-US" sz="1800" b="1" dirty="0">
                <a:solidFill>
                  <a:srgbClr val="26CCDB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Header</a:t>
            </a:r>
          </a:p>
          <a:p>
            <a:pPr lvl="1" algn="r" rtl="1">
              <a:lnSpc>
                <a:spcPct val="150000"/>
              </a:lnSpc>
              <a:buClr>
                <a:srgbClr val="26CCDB"/>
              </a:buClr>
              <a:buFont typeface="Asap"/>
              <a:buChar char="●"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قالب و نرخ داده‌ها</a:t>
            </a: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marL="457200" lvl="0" indent="-3048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CCDB"/>
              </a:buClr>
              <a:buSzPts val="1200"/>
              <a:buFont typeface="Asap"/>
              <a:buChar char="●"/>
            </a:pPr>
            <a:r>
              <a:rPr lang="en-US" sz="1800" b="1" dirty="0">
                <a:solidFill>
                  <a:srgbClr val="26CCDB"/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Payload</a:t>
            </a:r>
            <a:endParaRPr lang="fa-IR" sz="1800" b="1" dirty="0">
              <a:solidFill>
                <a:srgbClr val="26CCDB"/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  <a:p>
            <a:pPr lvl="1" algn="r" rtl="1">
              <a:lnSpc>
                <a:spcPct val="150000"/>
              </a:lnSpc>
              <a:buClr>
                <a:srgbClr val="26CCDB"/>
              </a:buClr>
              <a:buFont typeface="Asap"/>
              <a:buChar char="●"/>
            </a:pPr>
            <a:r>
              <a:rPr lang="fa-IR" sz="1800" dirty="0">
                <a:latin typeface="Vazir" panose="020B0603030804020204" pitchFamily="34" charset="-78"/>
                <a:cs typeface="Vazir" panose="020B0603030804020204" pitchFamily="34" charset="-78"/>
              </a:rPr>
              <a:t>داده‌های مورد نیاز کاربر</a:t>
            </a:r>
            <a:endParaRPr lang="en-US" sz="1800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D9F87A-4EB5-222B-4221-E7BC01F26AA9}"/>
              </a:ext>
            </a:extLst>
          </p:cNvPr>
          <p:cNvSpPr/>
          <p:nvPr/>
        </p:nvSpPr>
        <p:spPr>
          <a:xfrm>
            <a:off x="8405770" y="4421000"/>
            <a:ext cx="528506" cy="528506"/>
          </a:xfrm>
          <a:prstGeom prst="roundRect">
            <a:avLst/>
          </a:prstGeom>
          <a:solidFill>
            <a:srgbClr val="171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800" dirty="0">
                <a:solidFill>
                  <a:schemeClr val="tx1"/>
                </a:solidFill>
                <a:latin typeface="F_koodak" pitchFamily="2" charset="0"/>
                <a:cs typeface="B Koodak" panose="00000700000000000000" pitchFamily="2" charset="-78"/>
              </a:rPr>
              <a:t>8</a:t>
            </a:r>
            <a:endParaRPr lang="en-US" sz="1800" dirty="0">
              <a:solidFill>
                <a:schemeClr val="tx1"/>
              </a:solidFill>
              <a:latin typeface="F_koodak" pitchFamily="2" charset="0"/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7191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theme/theme1.xml><?xml version="1.0" encoding="utf-8"?>
<a:theme xmlns:a="http://schemas.openxmlformats.org/drawingml/2006/main" name="Computer Networking Project Proposal Infographics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1979</Words>
  <Application>Microsoft Office PowerPoint</Application>
  <PresentationFormat>On-screen Show (16:9)</PresentationFormat>
  <Paragraphs>223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Roboto Condensed Light</vt:lpstr>
      <vt:lpstr>Doppio One</vt:lpstr>
      <vt:lpstr>Open Sans</vt:lpstr>
      <vt:lpstr>Arial Rounded MT Bold</vt:lpstr>
      <vt:lpstr>Bebas Neue</vt:lpstr>
      <vt:lpstr>F_koodak</vt:lpstr>
      <vt:lpstr>Arial</vt:lpstr>
      <vt:lpstr>Asap</vt:lpstr>
      <vt:lpstr>Encode Sans</vt:lpstr>
      <vt:lpstr>Vazir</vt:lpstr>
      <vt:lpstr>Nunito Light</vt:lpstr>
      <vt:lpstr>Anaheim</vt:lpstr>
      <vt:lpstr>Computer Networking Project Proposal Infographics by Slidesgo</vt:lpstr>
      <vt:lpstr>PowerPoint Presentation</vt:lpstr>
      <vt:lpstr>فهرست مطالب</vt:lpstr>
      <vt:lpstr>مقدمه</vt:lpstr>
      <vt:lpstr>استاندارد IEEE 802.11</vt:lpstr>
      <vt:lpstr>استاندارد IEEE 802.11</vt:lpstr>
      <vt:lpstr>استاندارد IEEE 802.11 (ادامه)</vt:lpstr>
      <vt:lpstr>نمای کلی معماری پروتکل</vt:lpstr>
      <vt:lpstr>باندهای فرکانسی و کانال‌ها</vt:lpstr>
      <vt:lpstr>ساختار قالب لایه‌ی فیزیکی</vt:lpstr>
      <vt:lpstr>ساختار قالب لایه‌ی فیزیکی</vt:lpstr>
      <vt:lpstr>ساختار قالب لایه‌ی فیزیکی</vt:lpstr>
      <vt:lpstr>فریم‌های مدیریت (Management Frames)</vt:lpstr>
      <vt:lpstr>فریم‌های کنترل (Control Frames)</vt:lpstr>
      <vt:lpstr>فریم‌های داده (Data Frames)</vt:lpstr>
      <vt:lpstr>فرمت‌های مدولاسیون لایه‌ی فیزیکی</vt:lpstr>
      <vt:lpstr>فرمت‌های مدولاسیون لایه‌ی فیزیکی</vt:lpstr>
      <vt:lpstr>فرمت‌های مدولاسیون لایه‌ی فیزیکی</vt:lpstr>
      <vt:lpstr>فرآیند عملیاتی WLAN</vt:lpstr>
      <vt:lpstr>منابع</vt:lpstr>
      <vt:lpstr>با تشکر از توجه شما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forati</dc:creator>
  <cp:lastModifiedBy>Saeed F</cp:lastModifiedBy>
  <cp:revision>4</cp:revision>
  <dcterms:modified xsi:type="dcterms:W3CDTF">2025-02-01T07:21:30Z</dcterms:modified>
</cp:coreProperties>
</file>