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1" r:id="rId6"/>
    <p:sldId id="268" r:id="rId7"/>
    <p:sldId id="260" r:id="rId8"/>
    <p:sldId id="267" r:id="rId9"/>
    <p:sldId id="269" r:id="rId10"/>
    <p:sldId id="265" r:id="rId11"/>
    <p:sldId id="262" r:id="rId12"/>
    <p:sldId id="263" r:id="rId13"/>
    <p:sldId id="271" r:id="rId14"/>
    <p:sldId id="264" r:id="rId15"/>
    <p:sldId id="270" r:id="rId16"/>
    <p:sldId id="272" r:id="rId17"/>
  </p:sldIdLst>
  <p:sldSz cx="18288000" cy="10287000"/>
  <p:notesSz cx="6858000" cy="9144000"/>
  <p:embeddedFontLst>
    <p:embeddedFont>
      <p:font typeface="Arial Narrow" panose="020B0604020202020204" pitchFamily="34" charset="0"/>
      <p:regular r:id="rId20"/>
      <p:bold r:id="rId21"/>
      <p:italic r:id="rId22"/>
      <p:boldItalic r:id="rId23"/>
    </p:embeddedFont>
    <p:embeddedFont>
      <p:font typeface="Comic Sans MS" panose="030F0902030302020204" pitchFamily="66" charset="0"/>
      <p:regular r:id="rId24"/>
    </p:embeddedFont>
    <p:embeddedFont>
      <p:font typeface="Fredoka" panose="02000000000000000000" pitchFamily="2" charset="77"/>
      <p:regular r:id="rId25"/>
    </p:embeddedFont>
    <p:embeddedFont>
      <p:font typeface="Gill Sans MT" panose="020B0502020104020203" pitchFamily="34" charset="77"/>
      <p:regular r:id="rId26"/>
      <p:bold r:id="rId27"/>
      <p:italic r:id="rId28"/>
      <p:boldItalic r:id="rId29"/>
    </p:embeddedFont>
    <p:embeddedFont>
      <p:font typeface="Quicksand" pitchFamily="2" charset="77"/>
      <p:regular r:id="rId30"/>
    </p:embeddedFont>
    <p:embeddedFont>
      <p:font typeface="Quicksand Bold" pitchFamily="2" charset="77"/>
      <p:regular r:id="rId31"/>
      <p:bold r:id="rId32"/>
    </p:embeddedFont>
    <p:embeddedFont>
      <p:font typeface="Tahoma" panose="020B0604030504040204" pitchFamily="34" charset="0"/>
      <p:regular r:id="rId33"/>
      <p:bold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74" autoAdjust="0"/>
    <p:restoredTop sz="94580" autoAdjust="0"/>
  </p:normalViewPr>
  <p:slideViewPr>
    <p:cSldViewPr>
      <p:cViewPr varScale="1">
        <p:scale>
          <a:sx n="47" d="100"/>
          <a:sy n="47" d="100"/>
        </p:scale>
        <p:origin x="264" y="9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3B9C1C-510C-0EAF-1F70-ADCA62516C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A6C1F4-9C12-4375-82A1-119D1E500A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E81BC-F42B-EE4F-8F63-1F5700B40330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363BD-3DF4-1540-F9CB-2ACC6F7F16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4FD37-4F8E-FAF8-E075-78CF677265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7BBFD-14FE-C64A-AE84-4EFFE4252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95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40589-F632-A545-A1D4-00813C7871A1}" type="datetimeFigureOut">
              <a:rPr lang="en-US" smtClean="0"/>
              <a:t>2/1/25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76FD6-F0EC-F945-B73A-D34C7A301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277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6FD6-F0EC-F945-B73A-D34C7A301F0D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4830-9114-F45E-C57B-580D222C6C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99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93484-7061-7914-0816-31AC29A85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B10BC1-99F9-9CB4-DDAE-F5214C1185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9CE602-70BA-AD01-EF03-C4C49E843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5AEFA-2E71-6448-CB38-676FDF2CDE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6FD6-F0EC-F945-B73A-D34C7A301F0D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C128E-7E55-5AC3-9D52-E4C46EBF18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54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6FD6-F0EC-F945-B73A-D34C7A301F0D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68807-1BEE-D61F-9047-E55D73D672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2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05478"/>
            <a:chOff x="0" y="0"/>
            <a:chExt cx="4274726" cy="2121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2142"/>
            </a:xfrm>
            <a:custGeom>
              <a:avLst/>
              <a:gdLst/>
              <a:ahLst/>
              <a:cxnLst/>
              <a:rect l="l" t="t" r="r" b="b"/>
              <a:pathLst>
                <a:path w="4274726" h="212142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50699" y="3686175"/>
            <a:ext cx="10525583" cy="3077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TCP PROTOCOL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28700" y="8450580"/>
            <a:ext cx="16230600" cy="805478"/>
            <a:chOff x="0" y="0"/>
            <a:chExt cx="4274726" cy="21214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212142"/>
            </a:xfrm>
            <a:custGeom>
              <a:avLst/>
              <a:gdLst/>
              <a:ahLst/>
              <a:cxnLst/>
              <a:rect l="l" t="t" r="r" b="b"/>
              <a:pathLst>
                <a:path w="4274726" h="212142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-2700000">
            <a:off x="10908772" y="3978227"/>
            <a:ext cx="10707063" cy="8458580"/>
          </a:xfrm>
          <a:custGeom>
            <a:avLst/>
            <a:gdLst/>
            <a:ahLst/>
            <a:cxnLst/>
            <a:rect l="l" t="t" r="r" b="b"/>
            <a:pathLst>
              <a:path w="10707063" h="8458580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92864" y="1137116"/>
            <a:ext cx="5524500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ICD Course SUT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470636" y="1137116"/>
            <a:ext cx="5524500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1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Instructor: Dr.</a:t>
            </a:r>
            <a:r>
              <a:rPr lang="fa-IR" sz="27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Foshati</a:t>
            </a:r>
            <a:endParaRPr lang="en-US" sz="2799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92864" y="8564880"/>
            <a:ext cx="5524500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Amirkasra Ahmadi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12D6248F-E451-D000-9035-FFCC5587477A}"/>
              </a:ext>
            </a:extLst>
          </p:cNvPr>
          <p:cNvSpPr txBox="1"/>
          <p:nvPr/>
        </p:nvSpPr>
        <p:spPr>
          <a:xfrm>
            <a:off x="109642" y="8952724"/>
            <a:ext cx="1183222" cy="1334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6000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5474989" cy="3146108"/>
            <a:chOff x="0" y="0"/>
            <a:chExt cx="1441972" cy="8286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41972" cy="828604"/>
            </a:xfrm>
            <a:custGeom>
              <a:avLst/>
              <a:gdLst/>
              <a:ahLst/>
              <a:cxnLst/>
              <a:rect l="l" t="t" r="r" b="b"/>
              <a:pathLst>
                <a:path w="1441972" h="828604">
                  <a:moveTo>
                    <a:pt x="0" y="0"/>
                  </a:moveTo>
                  <a:lnTo>
                    <a:pt x="1441972" y="0"/>
                  </a:lnTo>
                  <a:lnTo>
                    <a:pt x="1441972" y="828604"/>
                  </a:lnTo>
                  <a:lnTo>
                    <a:pt x="0" y="828604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41972" cy="8667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05483" y="1784985"/>
            <a:ext cx="4121422" cy="1567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How Does TCP Handle Data Transmission in a Network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014CD59-E3B6-4B62-9C1E-A0E46EF8475C}"/>
              </a:ext>
            </a:extLst>
          </p:cNvPr>
          <p:cNvGrpSpPr/>
          <p:nvPr/>
        </p:nvGrpSpPr>
        <p:grpSpPr>
          <a:xfrm>
            <a:off x="9906000" y="612506"/>
            <a:ext cx="7353300" cy="9102994"/>
            <a:chOff x="10920396" y="612507"/>
            <a:chExt cx="4548207" cy="5390030"/>
          </a:xfrm>
        </p:grpSpPr>
        <p:grpSp>
          <p:nvGrpSpPr>
            <p:cNvPr id="72" name="Group 192">
              <a:extLst>
                <a:ext uri="{FF2B5EF4-FFF2-40B4-BE49-F238E27FC236}">
                  <a16:creationId xmlns:a16="http://schemas.microsoft.com/office/drawing/2014/main" id="{A9E3A716-92E1-2792-F173-08E4EE0A79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82497" y="3460949"/>
              <a:ext cx="3086106" cy="2541588"/>
              <a:chOff x="3520" y="2404"/>
              <a:chExt cx="1944" cy="1601"/>
            </a:xfrm>
          </p:grpSpPr>
          <p:sp>
            <p:nvSpPr>
              <p:cNvPr id="73" name="Rectangle 167">
                <a:extLst>
                  <a:ext uri="{FF2B5EF4-FFF2-40B4-BE49-F238E27FC236}">
                    <a16:creationId xmlns:a16="http://schemas.microsoft.com/office/drawing/2014/main" id="{DD052429-F91B-6D2E-0C8B-589D91567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5" y="3589"/>
                <a:ext cx="1202" cy="130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74" name="Group 148">
                <a:extLst>
                  <a:ext uri="{FF2B5EF4-FFF2-40B4-BE49-F238E27FC236}">
                    <a16:creationId xmlns:a16="http://schemas.microsoft.com/office/drawing/2014/main" id="{249DE667-8F0F-4195-4B28-A8A92C9AEF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1" y="3291"/>
                <a:ext cx="1252" cy="714"/>
                <a:chOff x="1974" y="2984"/>
                <a:chExt cx="1252" cy="714"/>
              </a:xfrm>
            </p:grpSpPr>
            <p:sp>
              <p:nvSpPr>
                <p:cNvPr id="77" name="Rectangle 149">
                  <a:extLst>
                    <a:ext uri="{FF2B5EF4-FFF2-40B4-BE49-F238E27FC236}">
                      <a16:creationId xmlns:a16="http://schemas.microsoft.com/office/drawing/2014/main" id="{A10DA549-9002-A7C0-97E9-A3727FC8AE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4" y="2995"/>
                  <a:ext cx="1210" cy="70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78" name="Text Box 150">
                  <a:extLst>
                    <a:ext uri="{FF2B5EF4-FFF2-40B4-BE49-F238E27FC236}">
                      <a16:creationId xmlns:a16="http://schemas.microsoft.com/office/drawing/2014/main" id="{93DE57B6-AB6F-3126-2228-273864B606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1" y="2984"/>
                  <a:ext cx="5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source port #</a:t>
                  </a:r>
                </a:p>
              </p:txBody>
            </p:sp>
            <p:sp>
              <p:nvSpPr>
                <p:cNvPr id="79" name="Text Box 151">
                  <a:extLst>
                    <a:ext uri="{FF2B5EF4-FFF2-40B4-BE49-F238E27FC236}">
                      <a16:creationId xmlns:a16="http://schemas.microsoft.com/office/drawing/2014/main" id="{B227BFA4-1A9C-1112-0F76-3AC2068348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8" y="2987"/>
                  <a:ext cx="49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dest port #</a:t>
                  </a:r>
                </a:p>
              </p:txBody>
            </p:sp>
            <p:sp>
              <p:nvSpPr>
                <p:cNvPr id="80" name="Text Box 152">
                  <a:extLst>
                    <a:ext uri="{FF2B5EF4-FFF2-40B4-BE49-F238E27FC236}">
                      <a16:creationId xmlns:a16="http://schemas.microsoft.com/office/drawing/2014/main" id="{71D4159E-410A-77C0-00BF-C89DCA9A03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54" y="3117"/>
                  <a:ext cx="91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sequence number</a:t>
                  </a:r>
                </a:p>
              </p:txBody>
            </p:sp>
            <p:sp>
              <p:nvSpPr>
                <p:cNvPr id="81" name="Text Box 153">
                  <a:extLst>
                    <a:ext uri="{FF2B5EF4-FFF2-40B4-BE49-F238E27FC236}">
                      <a16:creationId xmlns:a16="http://schemas.microsoft.com/office/drawing/2014/main" id="{BAC44337-0D98-528F-AA59-58CF7721C6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74" y="3257"/>
                  <a:ext cx="125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acknowledgement number</a:t>
                  </a:r>
                </a:p>
              </p:txBody>
            </p:sp>
            <p:sp>
              <p:nvSpPr>
                <p:cNvPr id="82" name="Text Box 154">
                  <a:extLst>
                    <a:ext uri="{FF2B5EF4-FFF2-40B4-BE49-F238E27FC236}">
                      <a16:creationId xmlns:a16="http://schemas.microsoft.com/office/drawing/2014/main" id="{1B9689B5-63B1-9986-03F4-8C7AA9F3BB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53" y="3544"/>
                  <a:ext cx="47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checksum</a:t>
                  </a:r>
                </a:p>
              </p:txBody>
            </p:sp>
            <p:sp>
              <p:nvSpPr>
                <p:cNvPr id="83" name="Line 155">
                  <a:extLst>
                    <a:ext uri="{FF2B5EF4-FFF2-40B4-BE49-F238E27FC236}">
                      <a16:creationId xmlns:a16="http://schemas.microsoft.com/office/drawing/2014/main" id="{3D0CF548-7C7D-7A24-7BE5-B98CA321B5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4" y="3138"/>
                  <a:ext cx="121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84" name="Line 156">
                  <a:extLst>
                    <a:ext uri="{FF2B5EF4-FFF2-40B4-BE49-F238E27FC236}">
                      <a16:creationId xmlns:a16="http://schemas.microsoft.com/office/drawing/2014/main" id="{20AB1200-97D3-13BC-99BE-4BA1740AC2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4" y="3274"/>
                  <a:ext cx="121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85" name="Line 157">
                  <a:extLst>
                    <a:ext uri="{FF2B5EF4-FFF2-40B4-BE49-F238E27FC236}">
                      <a16:creationId xmlns:a16="http://schemas.microsoft.com/office/drawing/2014/main" id="{529FAAD1-C99E-D96D-30AA-869382CB3F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2" y="3414"/>
                  <a:ext cx="121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86" name="Line 158">
                  <a:extLst>
                    <a:ext uri="{FF2B5EF4-FFF2-40B4-BE49-F238E27FC236}">
                      <a16:creationId xmlns:a16="http://schemas.microsoft.com/office/drawing/2014/main" id="{CC5A9D36-8398-BA8F-7EC2-7FD1C15A9C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88" y="2994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87" name="Line 159">
                  <a:extLst>
                    <a:ext uri="{FF2B5EF4-FFF2-40B4-BE49-F238E27FC236}">
                      <a16:creationId xmlns:a16="http://schemas.microsoft.com/office/drawing/2014/main" id="{B33DCD6F-5F8D-6B89-70DC-CAF5A378CE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88" y="3416"/>
                  <a:ext cx="0" cy="2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88" name="Line 160">
                  <a:extLst>
                    <a:ext uri="{FF2B5EF4-FFF2-40B4-BE49-F238E27FC236}">
                      <a16:creationId xmlns:a16="http://schemas.microsoft.com/office/drawing/2014/main" id="{320A9D04-685E-6A3A-32BE-9F5EEC832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4" y="3548"/>
                  <a:ext cx="121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89" name="Text Box 161">
                  <a:extLst>
                    <a:ext uri="{FF2B5EF4-FFF2-40B4-BE49-F238E27FC236}">
                      <a16:creationId xmlns:a16="http://schemas.microsoft.com/office/drawing/2014/main" id="{2615DDA0-83D0-A5B2-E26D-036A0304AC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08" y="3390"/>
                  <a:ext cx="32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rwnd</a:t>
                  </a:r>
                </a:p>
              </p:txBody>
            </p:sp>
            <p:sp>
              <p:nvSpPr>
                <p:cNvPr id="90" name="Text Box 162">
                  <a:extLst>
                    <a:ext uri="{FF2B5EF4-FFF2-40B4-BE49-F238E27FC236}">
                      <a16:creationId xmlns:a16="http://schemas.microsoft.com/office/drawing/2014/main" id="{0376ABDF-3452-C74B-285C-0FC37010D9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51" y="3544"/>
                  <a:ext cx="4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urg pointer</a:t>
                  </a:r>
                </a:p>
              </p:txBody>
            </p:sp>
            <p:sp>
              <p:nvSpPr>
                <p:cNvPr id="91" name="Line 163">
                  <a:extLst>
                    <a:ext uri="{FF2B5EF4-FFF2-40B4-BE49-F238E27FC236}">
                      <a16:creationId xmlns:a16="http://schemas.microsoft.com/office/drawing/2014/main" id="{D9B8357A-30CC-9881-3B8F-E6BB335AD8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8" y="3413"/>
                  <a:ext cx="0" cy="13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2" name="Line 164">
                  <a:extLst>
                    <a:ext uri="{FF2B5EF4-FFF2-40B4-BE49-F238E27FC236}">
                      <a16:creationId xmlns:a16="http://schemas.microsoft.com/office/drawing/2014/main" id="{0991770A-B02A-B9B6-B74A-0BE586670C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43" y="3412"/>
                  <a:ext cx="0" cy="13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75" name="Text Box 166">
                <a:extLst>
                  <a:ext uri="{FF2B5EF4-FFF2-40B4-BE49-F238E27FC236}">
                    <a16:creationId xmlns:a16="http://schemas.microsoft.com/office/drawing/2014/main" id="{8C820107-29E7-FCB6-8F9B-84C4D35874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0" y="3092"/>
                <a:ext cx="194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outgoing segment from receiver</a:t>
                </a:r>
              </a:p>
            </p:txBody>
          </p:sp>
          <p:sp>
            <p:nvSpPr>
              <p:cNvPr id="76" name="Freeform 168">
                <a:extLst>
                  <a:ext uri="{FF2B5EF4-FFF2-40B4-BE49-F238E27FC236}">
                    <a16:creationId xmlns:a16="http://schemas.microsoft.com/office/drawing/2014/main" id="{92615646-E709-95B9-AB5A-23B6FE0408B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3599" y="2404"/>
                <a:ext cx="107" cy="1194"/>
              </a:xfrm>
              <a:custGeom>
                <a:avLst/>
                <a:gdLst>
                  <a:gd name="T0" fmla="*/ 0 w 107"/>
                  <a:gd name="T1" fmla="*/ 0 h 910"/>
                  <a:gd name="T2" fmla="*/ 107 w 107"/>
                  <a:gd name="T3" fmla="*/ 0 h 910"/>
                  <a:gd name="T4" fmla="*/ 107 w 107"/>
                  <a:gd name="T5" fmla="*/ 13768 h 91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7" h="91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910"/>
                    </a:lnTo>
                  </a:path>
                </a:pathLst>
              </a:cu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93" name="Group 195">
              <a:extLst>
                <a:ext uri="{FF2B5EF4-FFF2-40B4-BE49-F238E27FC236}">
                  <a16:creationId xmlns:a16="http://schemas.microsoft.com/office/drawing/2014/main" id="{17EEF39A-EE60-1885-28BD-45264BBFA3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84183" y="5494537"/>
              <a:ext cx="358775" cy="304800"/>
              <a:chOff x="5144" y="3677"/>
              <a:chExt cx="226" cy="192"/>
            </a:xfrm>
          </p:grpSpPr>
          <p:sp>
            <p:nvSpPr>
              <p:cNvPr id="94" name="Rectangle 194">
                <a:extLst>
                  <a:ext uri="{FF2B5EF4-FFF2-40B4-BE49-F238E27FC236}">
                    <a16:creationId xmlns:a16="http://schemas.microsoft.com/office/drawing/2014/main" id="{2A7C13A6-810C-45ED-AACF-F417E1F49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3716"/>
                <a:ext cx="88" cy="130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5" name="Text Box 193">
                <a:extLst>
                  <a:ext uri="{FF2B5EF4-FFF2-40B4-BE49-F238E27FC236}">
                    <a16:creationId xmlns:a16="http://schemas.microsoft.com/office/drawing/2014/main" id="{C3E58A46-549B-FC6A-3DA3-3CF786C4FA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4" y="3677"/>
                <a:ext cx="22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charset="0"/>
                    <a:ea typeface="ＭＳ Ｐゴシック" charset="0"/>
                    <a:cs typeface="+mn-cs"/>
                  </a:rPr>
                  <a:t>A</a:t>
                </a:r>
              </a:p>
            </p:txBody>
          </p:sp>
        </p:grpSp>
        <p:sp>
          <p:nvSpPr>
            <p:cNvPr id="96" name="Rectangle 37">
              <a:extLst>
                <a:ext uri="{FF2B5EF4-FFF2-40B4-BE49-F238E27FC236}">
                  <a16:creationId xmlns:a16="http://schemas.microsoft.com/office/drawing/2014/main" id="{BA1A2CC9-5B2F-91C1-D740-B07AE0EC7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4746" y="2595294"/>
              <a:ext cx="65087" cy="6223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7" name="Rectangle 39">
              <a:extLst>
                <a:ext uri="{FF2B5EF4-FFF2-40B4-BE49-F238E27FC236}">
                  <a16:creationId xmlns:a16="http://schemas.microsoft.com/office/drawing/2014/main" id="{F4907A1F-01B4-010C-277D-1CFD5F5B3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1583" y="2596882"/>
              <a:ext cx="65088" cy="6223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8" name="Rectangle 40">
              <a:extLst>
                <a:ext uri="{FF2B5EF4-FFF2-40B4-BE49-F238E27FC236}">
                  <a16:creationId xmlns:a16="http://schemas.microsoft.com/office/drawing/2014/main" id="{E94B0C98-9510-7B0D-4A87-5E43D5B1C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0008" y="2595294"/>
              <a:ext cx="65088" cy="6223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9" name="Rectangle 41">
              <a:extLst>
                <a:ext uri="{FF2B5EF4-FFF2-40B4-BE49-F238E27FC236}">
                  <a16:creationId xmlns:a16="http://schemas.microsoft.com/office/drawing/2014/main" id="{EF04916A-CE0E-3772-DE12-965590F64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6846" y="2595294"/>
              <a:ext cx="65087" cy="6223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0" name="Rectangle 42">
              <a:extLst>
                <a:ext uri="{FF2B5EF4-FFF2-40B4-BE49-F238E27FC236}">
                  <a16:creationId xmlns:a16="http://schemas.microsoft.com/office/drawing/2014/main" id="{36884BB0-808C-3AD6-71A1-ED66B681B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2096" y="2595294"/>
              <a:ext cx="65087" cy="6223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1" name="Rectangle 43">
              <a:extLst>
                <a:ext uri="{FF2B5EF4-FFF2-40B4-BE49-F238E27FC236}">
                  <a16:creationId xmlns:a16="http://schemas.microsoft.com/office/drawing/2014/main" id="{5A141C88-B98E-B288-6B4D-33E5ACCD8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8933" y="2595294"/>
              <a:ext cx="65088" cy="6223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2" name="Rectangle 45">
              <a:extLst>
                <a:ext uri="{FF2B5EF4-FFF2-40B4-BE49-F238E27FC236}">
                  <a16:creationId xmlns:a16="http://schemas.microsoft.com/office/drawing/2014/main" id="{B3949380-EF44-B99F-2A43-628BAB5AC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1008" y="2595294"/>
              <a:ext cx="65088" cy="6223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3" name="Rectangle 46">
              <a:extLst>
                <a:ext uri="{FF2B5EF4-FFF2-40B4-BE49-F238E27FC236}">
                  <a16:creationId xmlns:a16="http://schemas.microsoft.com/office/drawing/2014/main" id="{CE689A3A-3358-918C-CFDB-1A67FE61E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6258" y="2595294"/>
              <a:ext cx="65088" cy="6223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4" name="Rectangle 47">
              <a:extLst>
                <a:ext uri="{FF2B5EF4-FFF2-40B4-BE49-F238E27FC236}">
                  <a16:creationId xmlns:a16="http://schemas.microsoft.com/office/drawing/2014/main" id="{130E00AD-968D-46E5-2A35-3AF66C7AB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1508" y="2595294"/>
              <a:ext cx="65088" cy="6223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5" name="Rectangle 50">
              <a:extLst>
                <a:ext uri="{FF2B5EF4-FFF2-40B4-BE49-F238E27FC236}">
                  <a16:creationId xmlns:a16="http://schemas.microsoft.com/office/drawing/2014/main" id="{83578834-F848-15B7-E700-5DD2BAA12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7871" y="2595294"/>
              <a:ext cx="65087" cy="6223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6" name="Rectangle 51">
              <a:extLst>
                <a:ext uri="{FF2B5EF4-FFF2-40B4-BE49-F238E27FC236}">
                  <a16:creationId xmlns:a16="http://schemas.microsoft.com/office/drawing/2014/main" id="{DB1F8905-FD1B-1BA8-E72E-6E2C05057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6296" y="2596882"/>
              <a:ext cx="65087" cy="622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7" name="Rectangle 52">
              <a:extLst>
                <a:ext uri="{FF2B5EF4-FFF2-40B4-BE49-F238E27FC236}">
                  <a16:creationId xmlns:a16="http://schemas.microsoft.com/office/drawing/2014/main" id="{81A26AD9-FE65-454F-E623-19CC8A7D4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3133" y="2595294"/>
              <a:ext cx="65088" cy="622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8" name="Rectangle 53">
              <a:extLst>
                <a:ext uri="{FF2B5EF4-FFF2-40B4-BE49-F238E27FC236}">
                  <a16:creationId xmlns:a16="http://schemas.microsoft.com/office/drawing/2014/main" id="{05D849F0-ABEA-C7C0-1EFD-A7E25678E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9971" y="2595294"/>
              <a:ext cx="65087" cy="622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9" name="Rectangle 54">
              <a:extLst>
                <a:ext uri="{FF2B5EF4-FFF2-40B4-BE49-F238E27FC236}">
                  <a16:creationId xmlns:a16="http://schemas.microsoft.com/office/drawing/2014/main" id="{612EFFEB-FD93-513B-F119-1F3C60EC1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6808" y="2595294"/>
              <a:ext cx="65088" cy="622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0" name="Rectangle 55">
              <a:extLst>
                <a:ext uri="{FF2B5EF4-FFF2-40B4-BE49-F238E27FC236}">
                  <a16:creationId xmlns:a16="http://schemas.microsoft.com/office/drawing/2014/main" id="{7697A037-66E2-F524-9F42-FAEEAD8D2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2058" y="2595294"/>
              <a:ext cx="65088" cy="622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1" name="Rectangle 56">
              <a:extLst>
                <a:ext uri="{FF2B5EF4-FFF2-40B4-BE49-F238E27FC236}">
                  <a16:creationId xmlns:a16="http://schemas.microsoft.com/office/drawing/2014/main" id="{8C065D7F-92C5-4380-52BF-850A3B6F5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4133" y="2595294"/>
              <a:ext cx="65088" cy="622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2" name="Rectangle 57">
              <a:extLst>
                <a:ext uri="{FF2B5EF4-FFF2-40B4-BE49-F238E27FC236}">
                  <a16:creationId xmlns:a16="http://schemas.microsoft.com/office/drawing/2014/main" id="{14B27CE8-6E07-25E7-57CE-4BA451212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9383" y="2595294"/>
              <a:ext cx="65088" cy="622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3" name="Rectangle 58">
              <a:extLst>
                <a:ext uri="{FF2B5EF4-FFF2-40B4-BE49-F238E27FC236}">
                  <a16:creationId xmlns:a16="http://schemas.microsoft.com/office/drawing/2014/main" id="{9F4C213C-4DB6-0BD5-EE71-951B7E383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6221" y="2595294"/>
              <a:ext cx="65087" cy="622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4" name="Rectangle 59">
              <a:extLst>
                <a:ext uri="{FF2B5EF4-FFF2-40B4-BE49-F238E27FC236}">
                  <a16:creationId xmlns:a16="http://schemas.microsoft.com/office/drawing/2014/main" id="{0D07A6A5-A1A4-908B-353E-553E39B1C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5121" y="2595294"/>
              <a:ext cx="65087" cy="622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5" name="Rectangle 60">
              <a:extLst>
                <a:ext uri="{FF2B5EF4-FFF2-40B4-BE49-F238E27FC236}">
                  <a16:creationId xmlns:a16="http://schemas.microsoft.com/office/drawing/2014/main" id="{FC9E4A88-5C6D-7385-2AC9-4D39E5E1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0371" y="2595294"/>
              <a:ext cx="65087" cy="622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6" name="Rectangle 61">
              <a:extLst>
                <a:ext uri="{FF2B5EF4-FFF2-40B4-BE49-F238E27FC236}">
                  <a16:creationId xmlns:a16="http://schemas.microsoft.com/office/drawing/2014/main" id="{613F42B7-3543-53E9-7BC9-FD0160124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4033" y="2593707"/>
              <a:ext cx="65088" cy="6223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62">
              <a:extLst>
                <a:ext uri="{FF2B5EF4-FFF2-40B4-BE49-F238E27FC236}">
                  <a16:creationId xmlns:a16="http://schemas.microsoft.com/office/drawing/2014/main" id="{316C859F-5209-D9FE-9E87-3659E962E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6108" y="2593707"/>
              <a:ext cx="65088" cy="6223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63">
              <a:extLst>
                <a:ext uri="{FF2B5EF4-FFF2-40B4-BE49-F238E27FC236}">
                  <a16:creationId xmlns:a16="http://schemas.microsoft.com/office/drawing/2014/main" id="{0AA3B5B9-F0C4-200A-7C8C-901FDF190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2946" y="2593707"/>
              <a:ext cx="65087" cy="6223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64">
              <a:extLst>
                <a:ext uri="{FF2B5EF4-FFF2-40B4-BE49-F238E27FC236}">
                  <a16:creationId xmlns:a16="http://schemas.microsoft.com/office/drawing/2014/main" id="{4CD74E22-1C56-9B5C-2C77-5D0AD3649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8196" y="2593707"/>
              <a:ext cx="65087" cy="6223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0" name="Rectangle 65">
              <a:extLst>
                <a:ext uri="{FF2B5EF4-FFF2-40B4-BE49-F238E27FC236}">
                  <a16:creationId xmlns:a16="http://schemas.microsoft.com/office/drawing/2014/main" id="{46FBCED5-72F2-88F9-6B9D-EAB001532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7096" y="2593707"/>
              <a:ext cx="65087" cy="6223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1" name="Rectangle 66">
              <a:extLst>
                <a:ext uri="{FF2B5EF4-FFF2-40B4-BE49-F238E27FC236}">
                  <a16:creationId xmlns:a16="http://schemas.microsoft.com/office/drawing/2014/main" id="{05FC4135-4B00-9A30-1F0A-D6D5B2796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2346" y="2593707"/>
              <a:ext cx="65087" cy="6223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68">
              <a:extLst>
                <a:ext uri="{FF2B5EF4-FFF2-40B4-BE49-F238E27FC236}">
                  <a16:creationId xmlns:a16="http://schemas.microsoft.com/office/drawing/2014/main" id="{5992B229-481C-D4D3-33D0-605C4E5D9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9183" y="2595294"/>
              <a:ext cx="65088" cy="6223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69">
              <a:extLst>
                <a:ext uri="{FF2B5EF4-FFF2-40B4-BE49-F238E27FC236}">
                  <a16:creationId xmlns:a16="http://schemas.microsoft.com/office/drawing/2014/main" id="{81682C8A-BF1F-9912-D779-C9066AA93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6021" y="2596882"/>
              <a:ext cx="65087" cy="6223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70">
              <a:extLst>
                <a:ext uri="{FF2B5EF4-FFF2-40B4-BE49-F238E27FC236}">
                  <a16:creationId xmlns:a16="http://schemas.microsoft.com/office/drawing/2014/main" id="{30CC4317-F9C0-406B-5258-2AD250F29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2858" y="2595294"/>
              <a:ext cx="65088" cy="6223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Rectangle 71">
              <a:extLst>
                <a:ext uri="{FF2B5EF4-FFF2-40B4-BE49-F238E27FC236}">
                  <a16:creationId xmlns:a16="http://schemas.microsoft.com/office/drawing/2014/main" id="{91AA0DF2-C32D-7621-A4B8-E4FDE9ED9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11283" y="2595294"/>
              <a:ext cx="65088" cy="6223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72">
              <a:extLst>
                <a:ext uri="{FF2B5EF4-FFF2-40B4-BE49-F238E27FC236}">
                  <a16:creationId xmlns:a16="http://schemas.microsoft.com/office/drawing/2014/main" id="{B4E08F71-1204-6084-BA1E-92A8CA270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6533" y="2595294"/>
              <a:ext cx="65088" cy="6223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Rectangle 73">
              <a:extLst>
                <a:ext uri="{FF2B5EF4-FFF2-40B4-BE49-F238E27FC236}">
                  <a16:creationId xmlns:a16="http://schemas.microsoft.com/office/drawing/2014/main" id="{2ACB4A6A-E31A-D96F-5BED-844A681DA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1783" y="2595294"/>
              <a:ext cx="65088" cy="6223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Rectangle 74">
              <a:extLst>
                <a:ext uri="{FF2B5EF4-FFF2-40B4-BE49-F238E27FC236}">
                  <a16:creationId xmlns:a16="http://schemas.microsoft.com/office/drawing/2014/main" id="{3FFCD4FC-9D71-5170-4416-1EFA30DC6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3858" y="2595294"/>
              <a:ext cx="65088" cy="6223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Rectangle 75">
              <a:extLst>
                <a:ext uri="{FF2B5EF4-FFF2-40B4-BE49-F238E27FC236}">
                  <a16:creationId xmlns:a16="http://schemas.microsoft.com/office/drawing/2014/main" id="{68A23241-7C9C-C168-F6A2-C90B5F863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0696" y="2595294"/>
              <a:ext cx="65087" cy="6223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Rectangle 76">
              <a:extLst>
                <a:ext uri="{FF2B5EF4-FFF2-40B4-BE49-F238E27FC236}">
                  <a16:creationId xmlns:a16="http://schemas.microsoft.com/office/drawing/2014/main" id="{F7E2938B-A75C-C2DA-FB79-C598D2037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946" y="2595294"/>
              <a:ext cx="65087" cy="622300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78">
              <a:extLst>
                <a:ext uri="{FF2B5EF4-FFF2-40B4-BE49-F238E27FC236}">
                  <a16:creationId xmlns:a16="http://schemas.microsoft.com/office/drawing/2014/main" id="{E75654E7-BD78-90BA-10EF-EB7569FD8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1883" y="3333482"/>
              <a:ext cx="3408363" cy="8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Rectangle 79">
              <a:extLst>
                <a:ext uri="{FF2B5EF4-FFF2-40B4-BE49-F238E27FC236}">
                  <a16:creationId xmlns:a16="http://schemas.microsoft.com/office/drawing/2014/main" id="{0B81CB80-1122-D998-67CE-B7E318231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08" y="2485757"/>
              <a:ext cx="3408363" cy="8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Line 80">
              <a:extLst>
                <a:ext uri="{FF2B5EF4-FFF2-40B4-BE49-F238E27FC236}">
                  <a16:creationId xmlns:a16="http://schemas.microsoft.com/office/drawing/2014/main" id="{E298242A-EB2C-4896-C0AD-521A4CAF9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9833" y="3447782"/>
              <a:ext cx="868363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82">
              <a:extLst>
                <a:ext uri="{FF2B5EF4-FFF2-40B4-BE49-F238E27FC236}">
                  <a16:creationId xmlns:a16="http://schemas.microsoft.com/office/drawing/2014/main" id="{B35DFF1E-E762-62BB-4804-9CFC0E0A8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34871" y="3449369"/>
              <a:ext cx="86836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83">
              <a:extLst>
                <a:ext uri="{FF2B5EF4-FFF2-40B4-BE49-F238E27FC236}">
                  <a16:creationId xmlns:a16="http://schemas.microsoft.com/office/drawing/2014/main" id="{037218B7-738C-A774-3E3A-22909CDE1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8708" y="3447782"/>
              <a:ext cx="8016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Line 84">
              <a:extLst>
                <a:ext uri="{FF2B5EF4-FFF2-40B4-BE49-F238E27FC236}">
                  <a16:creationId xmlns:a16="http://schemas.microsoft.com/office/drawing/2014/main" id="{74FB0858-C7BC-7953-8EA2-2FF44752D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8796" y="3449369"/>
              <a:ext cx="52863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Line 87">
              <a:extLst>
                <a:ext uri="{FF2B5EF4-FFF2-40B4-BE49-F238E27FC236}">
                  <a16:creationId xmlns:a16="http://schemas.microsoft.com/office/drawing/2014/main" id="{FA60ED99-228F-C568-C9CC-898B61956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91908" y="3471594"/>
              <a:ext cx="0" cy="23336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Line 88">
              <a:extLst>
                <a:ext uri="{FF2B5EF4-FFF2-40B4-BE49-F238E27FC236}">
                  <a16:creationId xmlns:a16="http://schemas.microsoft.com/office/drawing/2014/main" id="{B0EA33D7-B4D2-E5B3-1D5E-7ABCEEF34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20633" y="3466832"/>
              <a:ext cx="0" cy="23336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89">
              <a:extLst>
                <a:ext uri="{FF2B5EF4-FFF2-40B4-BE49-F238E27FC236}">
                  <a16:creationId xmlns:a16="http://schemas.microsoft.com/office/drawing/2014/main" id="{DEEFFEDC-B28A-425D-F684-DE69CD330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39783" y="3466832"/>
              <a:ext cx="0" cy="23336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90">
              <a:extLst>
                <a:ext uri="{FF2B5EF4-FFF2-40B4-BE49-F238E27FC236}">
                  <a16:creationId xmlns:a16="http://schemas.microsoft.com/office/drawing/2014/main" id="{C91BCDB8-D3FA-A4D6-385D-54CF17A56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7008" y="3466832"/>
              <a:ext cx="0" cy="23336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Text Box 91">
              <a:extLst>
                <a:ext uri="{FF2B5EF4-FFF2-40B4-BE49-F238E27FC236}">
                  <a16:creationId xmlns:a16="http://schemas.microsoft.com/office/drawing/2014/main" id="{DD0A41B1-EA6E-781D-B8B2-BBAF244B2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68083" y="3695432"/>
              <a:ext cx="693738" cy="476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sent 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ACKed</a:t>
              </a:r>
            </a:p>
          </p:txBody>
        </p:sp>
        <p:sp>
          <p:nvSpPr>
            <p:cNvPr id="142" name="Text Box 92">
              <a:extLst>
                <a:ext uri="{FF2B5EF4-FFF2-40B4-BE49-F238E27FC236}">
                  <a16:creationId xmlns:a16="http://schemas.microsoft.com/office/drawing/2014/main" id="{9A86688D-1BB8-B70F-E6D4-BDDDF4C09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9157" y="3701782"/>
              <a:ext cx="1139821" cy="684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sent, not-yet ACKed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(“</a:t>
              </a: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in-flight”)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3" name="Text Box 93">
              <a:extLst>
                <a:ext uri="{FF2B5EF4-FFF2-40B4-BE49-F238E27FC236}">
                  <a16:creationId xmlns:a16="http://schemas.microsoft.com/office/drawing/2014/main" id="{F57FDB35-E19C-54E1-29F4-D97D0A91B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28646" y="3697019"/>
              <a:ext cx="1066800" cy="668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usable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but not 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yet sent</a:t>
              </a:r>
            </a:p>
          </p:txBody>
        </p:sp>
        <p:sp>
          <p:nvSpPr>
            <p:cNvPr id="144" name="Text Box 94">
              <a:extLst>
                <a:ext uri="{FF2B5EF4-FFF2-40B4-BE49-F238E27FC236}">
                  <a16:creationId xmlns:a16="http://schemas.microsoft.com/office/drawing/2014/main" id="{F1F7ECC2-C7FD-F6D3-19E2-6046C2BFD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85883" y="3701782"/>
              <a:ext cx="819150" cy="476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not 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usable</a:t>
              </a:r>
            </a:p>
          </p:txBody>
        </p:sp>
        <p:sp>
          <p:nvSpPr>
            <p:cNvPr id="145" name="Text Box 96">
              <a:extLst>
                <a:ext uri="{FF2B5EF4-FFF2-40B4-BE49-F238E27FC236}">
                  <a16:creationId xmlns:a16="http://schemas.microsoft.com/office/drawing/2014/main" id="{0A70E2AA-A1AA-AC8E-99E9-0A2F87BF2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28533" y="2130157"/>
              <a:ext cx="1131888" cy="476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window size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 N</a:t>
              </a:r>
            </a:p>
          </p:txBody>
        </p:sp>
        <p:grpSp>
          <p:nvGrpSpPr>
            <p:cNvPr id="146" name="Group 99">
              <a:extLst>
                <a:ext uri="{FF2B5EF4-FFF2-40B4-BE49-F238E27FC236}">
                  <a16:creationId xmlns:a16="http://schemas.microsoft.com/office/drawing/2014/main" id="{A9B62B91-5E07-EBD7-CCBA-82C8E30C3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95296" y="2353994"/>
              <a:ext cx="593725" cy="136525"/>
              <a:chOff x="4250" y="1692"/>
              <a:chExt cx="374" cy="86"/>
            </a:xfrm>
          </p:grpSpPr>
          <p:sp>
            <p:nvSpPr>
              <p:cNvPr id="147" name="Line 97">
                <a:extLst>
                  <a:ext uri="{FF2B5EF4-FFF2-40B4-BE49-F238E27FC236}">
                    <a16:creationId xmlns:a16="http://schemas.microsoft.com/office/drawing/2014/main" id="{1FBEBFD9-DBFF-0163-618F-B13C2EE8D6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0" y="1738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8" name="Line 98">
                <a:extLst>
                  <a:ext uri="{FF2B5EF4-FFF2-40B4-BE49-F238E27FC236}">
                    <a16:creationId xmlns:a16="http://schemas.microsoft.com/office/drawing/2014/main" id="{CBC12CF5-03E0-B32A-6036-2786981C3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2" y="1692"/>
                <a:ext cx="0" cy="8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49" name="Group 100">
              <a:extLst>
                <a:ext uri="{FF2B5EF4-FFF2-40B4-BE49-F238E27FC236}">
                  <a16:creationId xmlns:a16="http://schemas.microsoft.com/office/drawing/2014/main" id="{62B43229-EC7E-A222-A1DC-92A2199ADF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12403121" y="2379394"/>
              <a:ext cx="593725" cy="136525"/>
              <a:chOff x="4250" y="1692"/>
              <a:chExt cx="374" cy="86"/>
            </a:xfrm>
          </p:grpSpPr>
          <p:sp>
            <p:nvSpPr>
              <p:cNvPr id="150" name="Line 101">
                <a:extLst>
                  <a:ext uri="{FF2B5EF4-FFF2-40B4-BE49-F238E27FC236}">
                    <a16:creationId xmlns:a16="http://schemas.microsoft.com/office/drawing/2014/main" id="{4F3F17AD-FC84-362D-30EA-F54F387F7A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7" y="1745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1" name="Line 102">
                <a:extLst>
                  <a:ext uri="{FF2B5EF4-FFF2-40B4-BE49-F238E27FC236}">
                    <a16:creationId xmlns:a16="http://schemas.microsoft.com/office/drawing/2014/main" id="{366078A7-2826-D4A9-7B3C-2FF6FC32E0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699"/>
                <a:ext cx="0" cy="8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52" name="Text Box 196">
              <a:extLst>
                <a:ext uri="{FF2B5EF4-FFF2-40B4-BE49-F238E27FC236}">
                  <a16:creationId xmlns:a16="http://schemas.microsoft.com/office/drawing/2014/main" id="{2D02CC38-8273-9F60-BD4F-067121713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83983" y="3149332"/>
              <a:ext cx="31781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1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sender sequence number space </a:t>
              </a:r>
            </a:p>
          </p:txBody>
        </p:sp>
        <p:grpSp>
          <p:nvGrpSpPr>
            <p:cNvPr id="153" name="Group 199">
              <a:extLst>
                <a:ext uri="{FF2B5EF4-FFF2-40B4-BE49-F238E27FC236}">
                  <a16:creationId xmlns:a16="http://schemas.microsoft.com/office/drawing/2014/main" id="{954720DF-ECDC-61D6-648B-DC4A20F26B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20396" y="612507"/>
              <a:ext cx="2952750" cy="1966912"/>
              <a:chOff x="2600" y="665"/>
              <a:chExt cx="1860" cy="1239"/>
            </a:xfrm>
          </p:grpSpPr>
          <p:sp>
            <p:nvSpPr>
              <p:cNvPr id="154" name="Rectangle 171">
                <a:extLst>
                  <a:ext uri="{FF2B5EF4-FFF2-40B4-BE49-F238E27FC236}">
                    <a16:creationId xmlns:a16="http://schemas.microsoft.com/office/drawing/2014/main" id="{FF54CACC-D54E-1619-EED0-720FD3655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0" y="1028"/>
                <a:ext cx="1202" cy="130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55" name="Group 172">
                <a:extLst>
                  <a:ext uri="{FF2B5EF4-FFF2-40B4-BE49-F238E27FC236}">
                    <a16:creationId xmlns:a16="http://schemas.microsoft.com/office/drawing/2014/main" id="{09EE6A87-8C2B-EBDE-9278-3C49D5D1D6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0" y="872"/>
                <a:ext cx="1252" cy="714"/>
                <a:chOff x="1976" y="2984"/>
                <a:chExt cx="1252" cy="714"/>
              </a:xfrm>
            </p:grpSpPr>
            <p:sp>
              <p:nvSpPr>
                <p:cNvPr id="158" name="Rectangle 173">
                  <a:extLst>
                    <a:ext uri="{FF2B5EF4-FFF2-40B4-BE49-F238E27FC236}">
                      <a16:creationId xmlns:a16="http://schemas.microsoft.com/office/drawing/2014/main" id="{C0D99A60-BEF8-0BB4-640C-2C74A5385F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4" y="2995"/>
                  <a:ext cx="1210" cy="70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59" name="Text Box 174">
                  <a:extLst>
                    <a:ext uri="{FF2B5EF4-FFF2-40B4-BE49-F238E27FC236}">
                      <a16:creationId xmlns:a16="http://schemas.microsoft.com/office/drawing/2014/main" id="{10669F4D-9509-6252-0A88-51ABC2BAD6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1" y="2984"/>
                  <a:ext cx="5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source port #</a:t>
                  </a:r>
                </a:p>
              </p:txBody>
            </p:sp>
            <p:sp>
              <p:nvSpPr>
                <p:cNvPr id="160" name="Text Box 175">
                  <a:extLst>
                    <a:ext uri="{FF2B5EF4-FFF2-40B4-BE49-F238E27FC236}">
                      <a16:creationId xmlns:a16="http://schemas.microsoft.com/office/drawing/2014/main" id="{FF6A11DB-C6C6-3785-0F6D-084FCFC24E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8" y="2987"/>
                  <a:ext cx="49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dest port #</a:t>
                  </a:r>
                </a:p>
              </p:txBody>
            </p:sp>
            <p:sp>
              <p:nvSpPr>
                <p:cNvPr id="161" name="Text Box 176">
                  <a:extLst>
                    <a:ext uri="{FF2B5EF4-FFF2-40B4-BE49-F238E27FC236}">
                      <a16:creationId xmlns:a16="http://schemas.microsoft.com/office/drawing/2014/main" id="{500C8C39-C339-AC71-61CA-C4B5F6B106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54" y="3117"/>
                  <a:ext cx="91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sequence number</a:t>
                  </a:r>
                </a:p>
              </p:txBody>
            </p:sp>
            <p:sp>
              <p:nvSpPr>
                <p:cNvPr id="162" name="Text Box 177">
                  <a:extLst>
                    <a:ext uri="{FF2B5EF4-FFF2-40B4-BE49-F238E27FC236}">
                      <a16:creationId xmlns:a16="http://schemas.microsoft.com/office/drawing/2014/main" id="{BD4AB330-842E-FA90-E113-CFEFBB002C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76" y="3257"/>
                  <a:ext cx="125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acknowledgement number</a:t>
                  </a:r>
                </a:p>
              </p:txBody>
            </p:sp>
            <p:sp>
              <p:nvSpPr>
                <p:cNvPr id="163" name="Text Box 178">
                  <a:extLst>
                    <a:ext uri="{FF2B5EF4-FFF2-40B4-BE49-F238E27FC236}">
                      <a16:creationId xmlns:a16="http://schemas.microsoft.com/office/drawing/2014/main" id="{1E000C58-7820-9C5A-7511-CF996C54F7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53" y="3544"/>
                  <a:ext cx="47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checksum</a:t>
                  </a:r>
                </a:p>
              </p:txBody>
            </p:sp>
            <p:sp>
              <p:nvSpPr>
                <p:cNvPr id="164" name="Line 179">
                  <a:extLst>
                    <a:ext uri="{FF2B5EF4-FFF2-40B4-BE49-F238E27FC236}">
                      <a16:creationId xmlns:a16="http://schemas.microsoft.com/office/drawing/2014/main" id="{60AC98E8-4EC1-9B28-EF46-09A000D620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4" y="3138"/>
                  <a:ext cx="121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65" name="Line 180">
                  <a:extLst>
                    <a:ext uri="{FF2B5EF4-FFF2-40B4-BE49-F238E27FC236}">
                      <a16:creationId xmlns:a16="http://schemas.microsoft.com/office/drawing/2014/main" id="{8D352BF4-FDE9-6750-1E6E-B57585877D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4" y="3274"/>
                  <a:ext cx="121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66" name="Line 181">
                  <a:extLst>
                    <a:ext uri="{FF2B5EF4-FFF2-40B4-BE49-F238E27FC236}">
                      <a16:creationId xmlns:a16="http://schemas.microsoft.com/office/drawing/2014/main" id="{5E4243B5-07E3-59FE-C580-91CBD2D704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2" y="3414"/>
                  <a:ext cx="121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67" name="Line 182">
                  <a:extLst>
                    <a:ext uri="{FF2B5EF4-FFF2-40B4-BE49-F238E27FC236}">
                      <a16:creationId xmlns:a16="http://schemas.microsoft.com/office/drawing/2014/main" id="{2A10C336-045B-A163-C234-960D463133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88" y="2994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68" name="Line 183">
                  <a:extLst>
                    <a:ext uri="{FF2B5EF4-FFF2-40B4-BE49-F238E27FC236}">
                      <a16:creationId xmlns:a16="http://schemas.microsoft.com/office/drawing/2014/main" id="{9796B421-A4FB-0394-CBCD-23D4B48ABD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88" y="3416"/>
                  <a:ext cx="0" cy="2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69" name="Line 184">
                  <a:extLst>
                    <a:ext uri="{FF2B5EF4-FFF2-40B4-BE49-F238E27FC236}">
                      <a16:creationId xmlns:a16="http://schemas.microsoft.com/office/drawing/2014/main" id="{9E073928-F1E6-A3A3-3C96-EF7F7DAC81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4" y="3548"/>
                  <a:ext cx="121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70" name="Text Box 185">
                  <a:extLst>
                    <a:ext uri="{FF2B5EF4-FFF2-40B4-BE49-F238E27FC236}">
                      <a16:creationId xmlns:a16="http://schemas.microsoft.com/office/drawing/2014/main" id="{C57B933F-2A4D-58CA-01CF-6048567CFB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08" y="3390"/>
                  <a:ext cx="32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rwnd</a:t>
                  </a:r>
                </a:p>
              </p:txBody>
            </p:sp>
            <p:sp>
              <p:nvSpPr>
                <p:cNvPr id="171" name="Text Box 186">
                  <a:extLst>
                    <a:ext uri="{FF2B5EF4-FFF2-40B4-BE49-F238E27FC236}">
                      <a16:creationId xmlns:a16="http://schemas.microsoft.com/office/drawing/2014/main" id="{9F74CA93-E706-61ED-D455-440414B3DA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51" y="3544"/>
                  <a:ext cx="4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urg pointer</a:t>
                  </a:r>
                </a:p>
              </p:txBody>
            </p:sp>
            <p:sp>
              <p:nvSpPr>
                <p:cNvPr id="172" name="Line 187">
                  <a:extLst>
                    <a:ext uri="{FF2B5EF4-FFF2-40B4-BE49-F238E27FC236}">
                      <a16:creationId xmlns:a16="http://schemas.microsoft.com/office/drawing/2014/main" id="{8ED3ED49-F42F-19B6-55A9-661A1D418D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8" y="3413"/>
                  <a:ext cx="0" cy="13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73" name="Line 188">
                  <a:extLst>
                    <a:ext uri="{FF2B5EF4-FFF2-40B4-BE49-F238E27FC236}">
                      <a16:creationId xmlns:a16="http://schemas.microsoft.com/office/drawing/2014/main" id="{0AFCB14B-45DD-5DD2-8C6B-E3BDBAACA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43" y="3412"/>
                  <a:ext cx="0" cy="13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56" name="Text Box 189">
                <a:extLst>
                  <a:ext uri="{FF2B5EF4-FFF2-40B4-BE49-F238E27FC236}">
                    <a16:creationId xmlns:a16="http://schemas.microsoft.com/office/drawing/2014/main" id="{B6734649-0F79-3D1B-E444-8311513FBF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0" y="665"/>
                <a:ext cx="186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outgoing segment from sender</a:t>
                </a:r>
              </a:p>
            </p:txBody>
          </p:sp>
          <p:sp>
            <p:nvSpPr>
              <p:cNvPr id="157" name="Freeform 190">
                <a:extLst>
                  <a:ext uri="{FF2B5EF4-FFF2-40B4-BE49-F238E27FC236}">
                    <a16:creationId xmlns:a16="http://schemas.microsoft.com/office/drawing/2014/main" id="{7AE40282-4EA3-8044-360E-3BEFB821C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1080"/>
                <a:ext cx="107" cy="824"/>
              </a:xfrm>
              <a:custGeom>
                <a:avLst/>
                <a:gdLst>
                  <a:gd name="T0" fmla="*/ 0 w 107"/>
                  <a:gd name="T1" fmla="*/ 0 h 910"/>
                  <a:gd name="T2" fmla="*/ 107 w 107"/>
                  <a:gd name="T3" fmla="*/ 0 h 910"/>
                  <a:gd name="T4" fmla="*/ 107 w 107"/>
                  <a:gd name="T5" fmla="*/ 337 h 91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7" h="91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910"/>
                    </a:lnTo>
                  </a:path>
                </a:pathLst>
              </a:cu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1620CAA-E86D-7934-2041-6F8C04874338}"/>
              </a:ext>
            </a:extLst>
          </p:cNvPr>
          <p:cNvGrpSpPr/>
          <p:nvPr/>
        </p:nvGrpSpPr>
        <p:grpSpPr>
          <a:xfrm>
            <a:off x="1025917" y="4896843"/>
            <a:ext cx="8649080" cy="3273623"/>
            <a:chOff x="1028700" y="5984677"/>
            <a:chExt cx="8649080" cy="3273623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0E7FD53D-1254-B40B-86E4-168953F41E48}"/>
                </a:ext>
              </a:extLst>
            </p:cNvPr>
            <p:cNvGrpSpPr/>
            <p:nvPr/>
          </p:nvGrpSpPr>
          <p:grpSpPr>
            <a:xfrm>
              <a:off x="1028700" y="5984677"/>
              <a:ext cx="8572500" cy="1573411"/>
              <a:chOff x="1028700" y="5984677"/>
              <a:chExt cx="16230600" cy="1573411"/>
            </a:xfrm>
          </p:grpSpPr>
          <p:grpSp>
            <p:nvGrpSpPr>
              <p:cNvPr id="58" name="Group 58"/>
              <p:cNvGrpSpPr/>
              <p:nvPr/>
            </p:nvGrpSpPr>
            <p:grpSpPr>
              <a:xfrm>
                <a:off x="4362450" y="6129338"/>
                <a:ext cx="12896850" cy="1428750"/>
                <a:chOff x="0" y="0"/>
                <a:chExt cx="3396701" cy="376296"/>
              </a:xfrm>
            </p:grpSpPr>
            <p:sp>
              <p:nvSpPr>
                <p:cNvPr id="59" name="Freeform 59"/>
                <p:cNvSpPr/>
                <p:nvPr/>
              </p:nvSpPr>
              <p:spPr>
                <a:xfrm>
                  <a:off x="0" y="0"/>
                  <a:ext cx="3396701" cy="376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701" h="376296">
                      <a:moveTo>
                        <a:pt x="0" y="0"/>
                      </a:moveTo>
                      <a:lnTo>
                        <a:pt x="3396701" y="0"/>
                      </a:lnTo>
                      <a:lnTo>
                        <a:pt x="3396701" y="376296"/>
                      </a:lnTo>
                      <a:lnTo>
                        <a:pt x="0" y="376296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47625" cap="sq">
                  <a:solidFill>
                    <a:srgbClr val="4C5270"/>
                  </a:solidFill>
                  <a:prstDash val="solid"/>
                  <a:miter/>
                </a:ln>
              </p:spPr>
            </p:sp>
            <p:sp>
              <p:nvSpPr>
                <p:cNvPr id="60" name="TextBox 60"/>
                <p:cNvSpPr txBox="1"/>
                <p:nvPr/>
              </p:nvSpPr>
              <p:spPr>
                <a:xfrm>
                  <a:off x="0" y="-38100"/>
                  <a:ext cx="3396701" cy="414396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/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4FBC239D-E9CA-5D01-5AF7-521F96C041D4}"/>
                  </a:ext>
                </a:extLst>
              </p:cNvPr>
              <p:cNvGrpSpPr/>
              <p:nvPr/>
            </p:nvGrpSpPr>
            <p:grpSpPr>
              <a:xfrm>
                <a:off x="1028700" y="5984677"/>
                <a:ext cx="5283418" cy="1573411"/>
                <a:chOff x="1028700" y="5984677"/>
                <a:chExt cx="5283418" cy="1573411"/>
              </a:xfrm>
            </p:grpSpPr>
            <p:grpSp>
              <p:nvGrpSpPr>
                <p:cNvPr id="61" name="Group 61"/>
                <p:cNvGrpSpPr/>
                <p:nvPr/>
              </p:nvGrpSpPr>
              <p:grpSpPr>
                <a:xfrm>
                  <a:off x="1028700" y="5984677"/>
                  <a:ext cx="5283418" cy="1573411"/>
                  <a:chOff x="0" y="-38100"/>
                  <a:chExt cx="1391518" cy="414396"/>
                </a:xfrm>
              </p:grpSpPr>
              <p:sp>
                <p:nvSpPr>
                  <p:cNvPr id="62" name="Freeform 62"/>
                  <p:cNvSpPr/>
                  <p:nvPr/>
                </p:nvSpPr>
                <p:spPr>
                  <a:xfrm>
                    <a:off x="0" y="0"/>
                    <a:ext cx="1391518" cy="3762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8025" h="376296">
                        <a:moveTo>
                          <a:pt x="0" y="0"/>
                        </a:moveTo>
                        <a:lnTo>
                          <a:pt x="878025" y="0"/>
                        </a:lnTo>
                        <a:lnTo>
                          <a:pt x="878025" y="376296"/>
                        </a:lnTo>
                        <a:lnTo>
                          <a:pt x="0" y="376296"/>
                        </a:lnTo>
                        <a:close/>
                      </a:path>
                    </a:pathLst>
                  </a:custGeom>
                  <a:solidFill>
                    <a:srgbClr val="4C5270"/>
                  </a:solidFill>
                  <a:ln w="47625" cap="sq">
                    <a:solidFill>
                      <a:srgbClr val="4C5270"/>
                    </a:solidFill>
                    <a:prstDash val="solid"/>
                    <a:miter/>
                  </a:ln>
                </p:spPr>
              </p:sp>
              <p:sp>
                <p:nvSpPr>
                  <p:cNvPr id="63" name="TextBox 63"/>
                  <p:cNvSpPr txBox="1"/>
                  <p:nvPr/>
                </p:nvSpPr>
                <p:spPr>
                  <a:xfrm>
                    <a:off x="0" y="-38100"/>
                    <a:ext cx="878025" cy="414396"/>
                  </a:xfrm>
                  <a:prstGeom prst="rect">
                    <a:avLst/>
                  </a:prstGeom>
                </p:spPr>
                <p:txBody>
                  <a:bodyPr lIns="50800" tIns="50800" rIns="50800" bIns="50800" rtlCol="0" anchor="ctr"/>
                  <a:lstStyle/>
                  <a:p>
                    <a:pPr algn="ctr">
                      <a:lnSpc>
                        <a:spcPts val="2659"/>
                      </a:lnSpc>
                    </a:pPr>
                    <a:endParaRPr/>
                  </a:p>
                </p:txBody>
              </p:sp>
            </p:grpSp>
            <p:sp>
              <p:nvSpPr>
                <p:cNvPr id="64" name="TextBox 64"/>
                <p:cNvSpPr txBox="1"/>
                <p:nvPr/>
              </p:nvSpPr>
              <p:spPr>
                <a:xfrm>
                  <a:off x="1276878" y="6188622"/>
                  <a:ext cx="5035238" cy="1232902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>
                    <a:lnSpc>
                      <a:spcPts val="5040"/>
                    </a:lnSpc>
                  </a:pPr>
                  <a:r>
                    <a:rPr lang="en-US" sz="3600" b="1" dirty="0">
                      <a:solidFill>
                        <a:srgbClr val="FFFFFF"/>
                      </a:solidFill>
                      <a:latin typeface="Quicksand Bold"/>
                      <a:ea typeface="Quicksand Bold"/>
                      <a:cs typeface="Quicksand Bold"/>
                      <a:sym typeface="Quicksand Bold"/>
                    </a:rPr>
                    <a:t>Sequence Number</a:t>
                  </a:r>
                </a:p>
              </p:txBody>
            </p:sp>
          </p:grp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D569D8B8-16B3-9F82-C945-521895AE2890}"/>
                </a:ext>
              </a:extLst>
            </p:cNvPr>
            <p:cNvGrpSpPr/>
            <p:nvPr/>
          </p:nvGrpSpPr>
          <p:grpSpPr>
            <a:xfrm>
              <a:off x="1028700" y="7684889"/>
              <a:ext cx="8572500" cy="1573411"/>
              <a:chOff x="1028700" y="7684889"/>
              <a:chExt cx="16230600" cy="1573411"/>
            </a:xfrm>
          </p:grpSpPr>
          <p:grpSp>
            <p:nvGrpSpPr>
              <p:cNvPr id="65" name="Group 65"/>
              <p:cNvGrpSpPr/>
              <p:nvPr/>
            </p:nvGrpSpPr>
            <p:grpSpPr>
              <a:xfrm>
                <a:off x="4362450" y="7829550"/>
                <a:ext cx="12896850" cy="1428750"/>
                <a:chOff x="0" y="0"/>
                <a:chExt cx="3396701" cy="376296"/>
              </a:xfrm>
            </p:grpSpPr>
            <p:sp>
              <p:nvSpPr>
                <p:cNvPr id="66" name="Freeform 66"/>
                <p:cNvSpPr/>
                <p:nvPr/>
              </p:nvSpPr>
              <p:spPr>
                <a:xfrm>
                  <a:off x="0" y="0"/>
                  <a:ext cx="3396701" cy="376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701" h="376296">
                      <a:moveTo>
                        <a:pt x="0" y="0"/>
                      </a:moveTo>
                      <a:lnTo>
                        <a:pt x="3396701" y="0"/>
                      </a:lnTo>
                      <a:lnTo>
                        <a:pt x="3396701" y="376296"/>
                      </a:lnTo>
                      <a:lnTo>
                        <a:pt x="0" y="376296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47625" cap="sq">
                  <a:solidFill>
                    <a:srgbClr val="4C5270"/>
                  </a:solidFill>
                  <a:prstDash val="solid"/>
                  <a:miter/>
                </a:ln>
              </p:spPr>
            </p:sp>
            <p:sp>
              <p:nvSpPr>
                <p:cNvPr id="67" name="TextBox 67"/>
                <p:cNvSpPr txBox="1"/>
                <p:nvPr/>
              </p:nvSpPr>
              <p:spPr>
                <a:xfrm>
                  <a:off x="0" y="-38100"/>
                  <a:ext cx="3396701" cy="414396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/>
                </a:p>
              </p:txBody>
            </p:sp>
          </p:grpSp>
          <p:grpSp>
            <p:nvGrpSpPr>
              <p:cNvPr id="68" name="Group 68"/>
              <p:cNvGrpSpPr/>
              <p:nvPr/>
            </p:nvGrpSpPr>
            <p:grpSpPr>
              <a:xfrm>
                <a:off x="1028700" y="7684889"/>
                <a:ext cx="5283418" cy="1573411"/>
                <a:chOff x="0" y="-38100"/>
                <a:chExt cx="1391518" cy="414396"/>
              </a:xfrm>
            </p:grpSpPr>
            <p:sp>
              <p:nvSpPr>
                <p:cNvPr id="69" name="Freeform 69"/>
                <p:cNvSpPr/>
                <p:nvPr/>
              </p:nvSpPr>
              <p:spPr>
                <a:xfrm>
                  <a:off x="0" y="0"/>
                  <a:ext cx="1391518" cy="376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8025" h="376296">
                      <a:moveTo>
                        <a:pt x="0" y="0"/>
                      </a:moveTo>
                      <a:lnTo>
                        <a:pt x="878025" y="0"/>
                      </a:lnTo>
                      <a:lnTo>
                        <a:pt x="878025" y="376296"/>
                      </a:lnTo>
                      <a:lnTo>
                        <a:pt x="0" y="376296"/>
                      </a:lnTo>
                      <a:close/>
                    </a:path>
                  </a:pathLst>
                </a:custGeom>
                <a:solidFill>
                  <a:srgbClr val="4C5270"/>
                </a:solidFill>
                <a:ln w="47625" cap="sq">
                  <a:solidFill>
                    <a:srgbClr val="4C5270"/>
                  </a:solidFill>
                  <a:prstDash val="solid"/>
                  <a:miter/>
                </a:ln>
              </p:spPr>
            </p:sp>
            <p:sp>
              <p:nvSpPr>
                <p:cNvPr id="70" name="TextBox 70"/>
                <p:cNvSpPr txBox="1"/>
                <p:nvPr/>
              </p:nvSpPr>
              <p:spPr>
                <a:xfrm>
                  <a:off x="0" y="-38100"/>
                  <a:ext cx="878025" cy="414396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/>
                </a:p>
              </p:txBody>
            </p:sp>
          </p:grpSp>
          <p:sp>
            <p:nvSpPr>
              <p:cNvPr id="71" name="TextBox 71"/>
              <p:cNvSpPr txBox="1"/>
              <p:nvPr/>
            </p:nvSpPr>
            <p:spPr>
              <a:xfrm>
                <a:off x="1276880" y="8213408"/>
                <a:ext cx="4459220" cy="60388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5040"/>
                  </a:lnSpc>
                </a:pPr>
                <a:r>
                  <a:rPr lang="en-US" sz="3600" b="1" dirty="0">
                    <a:solidFill>
                      <a:srgbClr val="FFFFFF"/>
                    </a:solidFill>
                    <a:latin typeface="Quicksand Bold"/>
                    <a:ea typeface="Quicksand Bold"/>
                    <a:cs typeface="Quicksand Bold"/>
                    <a:sym typeface="Quicksand Bold"/>
                  </a:rPr>
                  <a:t>ACK</a:t>
                </a:r>
              </a:p>
            </p:txBody>
          </p:sp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44669A10-89AB-F2DA-675C-FEA0FE9D438F}"/>
                </a:ext>
              </a:extLst>
            </p:cNvPr>
            <p:cNvSpPr txBox="1"/>
            <p:nvPr/>
          </p:nvSpPr>
          <p:spPr>
            <a:xfrm>
              <a:off x="3766194" y="6154961"/>
              <a:ext cx="5781963" cy="13206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200" dirty="0">
                  <a:solidFill>
                    <a:srgbClr val="4C527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Each segment has a unique sequence number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D14629E-3DDA-94DC-1991-178B81989A35}"/>
                </a:ext>
              </a:extLst>
            </p:cNvPr>
            <p:cNvSpPr txBox="1"/>
            <p:nvPr/>
          </p:nvSpPr>
          <p:spPr>
            <a:xfrm>
              <a:off x="3895817" y="7825850"/>
              <a:ext cx="5781963" cy="13129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200" dirty="0">
                  <a:solidFill>
                    <a:srgbClr val="4C527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The receiver sends back an ACK for each segment.</a:t>
              </a:r>
            </a:p>
          </p:txBody>
        </p:sp>
      </p:grpSp>
      <p:sp>
        <p:nvSpPr>
          <p:cNvPr id="182" name="TextBox 5">
            <a:extLst>
              <a:ext uri="{FF2B5EF4-FFF2-40B4-BE49-F238E27FC236}">
                <a16:creationId xmlns:a16="http://schemas.microsoft.com/office/drawing/2014/main" id="{2BE082EC-03AE-DDB8-46F1-EB325DE91E26}"/>
              </a:ext>
            </a:extLst>
          </p:cNvPr>
          <p:cNvSpPr txBox="1"/>
          <p:nvPr/>
        </p:nvSpPr>
        <p:spPr>
          <a:xfrm>
            <a:off x="109642" y="8952724"/>
            <a:ext cx="1183222" cy="1334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6000" dirty="0">
                <a:solidFill>
                  <a:srgbClr val="4C5270"/>
                </a:solidFill>
                <a:latin typeface="Fredoka"/>
                <a:ea typeface="Fredoka"/>
                <a:cs typeface="Fredoka"/>
                <a:sym typeface="Fredoka"/>
              </a:rPr>
              <a:t>10</a:t>
            </a:r>
          </a:p>
        </p:txBody>
      </p:sp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30703" y="657024"/>
            <a:ext cx="11901925" cy="9236601"/>
            <a:chOff x="0" y="0"/>
            <a:chExt cx="2822222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2222" cy="2167467"/>
            </a:xfrm>
            <a:custGeom>
              <a:avLst/>
              <a:gdLst/>
              <a:ahLst/>
              <a:cxnLst/>
              <a:rect l="l" t="t" r="r" b="b"/>
              <a:pathLst>
                <a:path w="2822222" h="2167467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04938" y="3410267"/>
            <a:ext cx="4762500" cy="3365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TCP Segment Structure</a:t>
            </a:r>
          </a:p>
        </p:txBody>
      </p:sp>
      <p:sp>
        <p:nvSpPr>
          <p:cNvPr id="94" name="Rectangle 4">
            <a:extLst>
              <a:ext uri="{FF2B5EF4-FFF2-40B4-BE49-F238E27FC236}">
                <a16:creationId xmlns:a16="http://schemas.microsoft.com/office/drawing/2014/main" id="{4CBEEB72-5F56-7C31-F7EB-89C9BBB9B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7581" y="2360613"/>
            <a:ext cx="3951287" cy="482441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95" name="Rectangle 5">
            <a:extLst>
              <a:ext uri="{FF2B5EF4-FFF2-40B4-BE49-F238E27FC236}">
                <a16:creationId xmlns:a16="http://schemas.microsoft.com/office/drawing/2014/main" id="{B5DDB108-246C-F231-206C-7371DB590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1856" y="2476500"/>
            <a:ext cx="3951287" cy="480536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552C7D0-1AF6-5EA5-3B9F-10A89E53FD62}"/>
              </a:ext>
            </a:extLst>
          </p:cNvPr>
          <p:cNvGrpSpPr/>
          <p:nvPr/>
        </p:nvGrpSpPr>
        <p:grpSpPr>
          <a:xfrm>
            <a:off x="10401081" y="2461854"/>
            <a:ext cx="3450544" cy="401997"/>
            <a:chOff x="4495573" y="1661303"/>
            <a:chExt cx="3450544" cy="401997"/>
          </a:xfrm>
        </p:grpSpPr>
        <p:sp>
          <p:nvSpPr>
            <p:cNvPr id="97" name="Text Box 6">
              <a:extLst>
                <a:ext uri="{FF2B5EF4-FFF2-40B4-BE49-F238E27FC236}">
                  <a16:creationId xmlns:a16="http://schemas.microsoft.com/office/drawing/2014/main" id="{520E6122-25D6-2A61-800A-6FC464294D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573" y="1661303"/>
              <a:ext cx="16637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source port #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8" name="Text Box 7">
              <a:extLst>
                <a:ext uri="{FF2B5EF4-FFF2-40B4-BE49-F238E27FC236}">
                  <a16:creationId xmlns:a16="http://schemas.microsoft.com/office/drawing/2014/main" id="{D6A9405C-442E-AC50-2211-566982E0C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992" y="1666425"/>
              <a:ext cx="13811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dest port #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9" name="Line 8">
            <a:extLst>
              <a:ext uri="{FF2B5EF4-FFF2-40B4-BE49-F238E27FC236}">
                <a16:creationId xmlns:a16="http://schemas.microsoft.com/office/drawing/2014/main" id="{EBB0CCA0-F31E-C7E7-AE06-84FE502C8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55031" y="2851150"/>
            <a:ext cx="39465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00" name="Line 9">
            <a:extLst>
              <a:ext uri="{FF2B5EF4-FFF2-40B4-BE49-F238E27FC236}">
                <a16:creationId xmlns:a16="http://schemas.microsoft.com/office/drawing/2014/main" id="{D94320AE-D0F5-5C88-E982-9AE545A251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48681" y="3230563"/>
            <a:ext cx="3951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AAD58C6-C00C-88C6-301B-4F09BB5E1D1C}"/>
              </a:ext>
            </a:extLst>
          </p:cNvPr>
          <p:cNvGrpSpPr/>
          <p:nvPr/>
        </p:nvGrpSpPr>
        <p:grpSpPr>
          <a:xfrm>
            <a:off x="10229631" y="1946275"/>
            <a:ext cx="3935412" cy="366713"/>
            <a:chOff x="4324123" y="1145724"/>
            <a:chExt cx="3935412" cy="366713"/>
          </a:xfrm>
        </p:grpSpPr>
        <p:sp>
          <p:nvSpPr>
            <p:cNvPr id="102" name="Text Box 11">
              <a:extLst>
                <a:ext uri="{FF2B5EF4-FFF2-40B4-BE49-F238E27FC236}">
                  <a16:creationId xmlns:a16="http://schemas.microsoft.com/office/drawing/2014/main" id="{719AB9C2-7F4B-254E-B0B5-37E800833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2248" y="1145724"/>
              <a:ext cx="857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32 bits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3" name="Line 12">
              <a:extLst>
                <a:ext uri="{FF2B5EF4-FFF2-40B4-BE49-F238E27FC236}">
                  <a16:creationId xmlns:a16="http://schemas.microsoft.com/office/drawing/2014/main" id="{3427FD11-51CF-1C9A-9DF2-2063A3068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2373" y="1391787"/>
              <a:ext cx="1427162" cy="47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4" name="Line 13">
              <a:extLst>
                <a:ext uri="{FF2B5EF4-FFF2-40B4-BE49-F238E27FC236}">
                  <a16:creationId xmlns:a16="http://schemas.microsoft.com/office/drawing/2014/main" id="{17AB99F9-2B38-7C42-4E9F-CF0D7BCE58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324123" y="1402899"/>
              <a:ext cx="134143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5" name="Line 16">
            <a:extLst>
              <a:ext uri="{FF2B5EF4-FFF2-40B4-BE49-F238E27FC236}">
                <a16:creationId xmlns:a16="http://schemas.microsoft.com/office/drawing/2014/main" id="{DF413BCE-5E1F-31B4-57DD-D6A8FD87B9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58206" y="3611563"/>
            <a:ext cx="3951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06" name="Line 18">
            <a:extLst>
              <a:ext uri="{FF2B5EF4-FFF2-40B4-BE49-F238E27FC236}">
                <a16:creationId xmlns:a16="http://schemas.microsoft.com/office/drawing/2014/main" id="{FA526649-CBD7-1CEC-75BA-E814586FD8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53443" y="4006850"/>
            <a:ext cx="39512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07" name="Line 19">
            <a:extLst>
              <a:ext uri="{FF2B5EF4-FFF2-40B4-BE49-F238E27FC236}">
                <a16:creationId xmlns:a16="http://schemas.microsoft.com/office/drawing/2014/main" id="{A1A9C589-6EE9-56E0-B2ED-1C799268F4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48681" y="4397375"/>
            <a:ext cx="3951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08" name="Line 20">
            <a:extLst>
              <a:ext uri="{FF2B5EF4-FFF2-40B4-BE49-F238E27FC236}">
                <a16:creationId xmlns:a16="http://schemas.microsoft.com/office/drawing/2014/main" id="{77447F7B-1356-FD8A-711C-AE03E4B2AD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48681" y="4959350"/>
            <a:ext cx="3951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09" name="Line 21">
            <a:extLst>
              <a:ext uri="{FF2B5EF4-FFF2-40B4-BE49-F238E27FC236}">
                <a16:creationId xmlns:a16="http://schemas.microsoft.com/office/drawing/2014/main" id="{97687814-22E0-41A6-D7B4-9B376D83D4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209243" y="3614738"/>
            <a:ext cx="4763" cy="7778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0" name="Line 29">
            <a:extLst>
              <a:ext uri="{FF2B5EF4-FFF2-40B4-BE49-F238E27FC236}">
                <a16:creationId xmlns:a16="http://schemas.microsoft.com/office/drawing/2014/main" id="{5314EAD2-B2DB-705F-A45E-F84EF06BFA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74243" y="3614738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111" name="Line 30">
            <a:extLst>
              <a:ext uri="{FF2B5EF4-FFF2-40B4-BE49-F238E27FC236}">
                <a16:creationId xmlns:a16="http://schemas.microsoft.com/office/drawing/2014/main" id="{CC3FE30C-6815-A9EB-6EA2-687AB64CFA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20256" y="3609975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112" name="Line 31">
            <a:extLst>
              <a:ext uri="{FF2B5EF4-FFF2-40B4-BE49-F238E27FC236}">
                <a16:creationId xmlns:a16="http://schemas.microsoft.com/office/drawing/2014/main" id="{C204C498-4690-EBCF-E3A7-C19E83E6FE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61506" y="3619500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113" name="Text Box 38">
            <a:extLst>
              <a:ext uri="{FF2B5EF4-FFF2-40B4-BE49-F238E27FC236}">
                <a16:creationId xmlns:a16="http://schemas.microsoft.com/office/drawing/2014/main" id="{ECC16C3C-F98D-2E41-66CF-F328D53AA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2474" y="3623503"/>
            <a:ext cx="482824" cy="407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not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used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114" name="Line 39">
            <a:extLst>
              <a:ext uri="{FF2B5EF4-FFF2-40B4-BE49-F238E27FC236}">
                <a16:creationId xmlns:a16="http://schemas.microsoft.com/office/drawing/2014/main" id="{F74876C6-9CDA-97E2-8B72-1C3FF3E247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19274" y="3609975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5DCD971-EA64-A82D-E543-D7749FCE3584}"/>
              </a:ext>
            </a:extLst>
          </p:cNvPr>
          <p:cNvGrpSpPr/>
          <p:nvPr/>
        </p:nvGrpSpPr>
        <p:grpSpPr>
          <a:xfrm>
            <a:off x="12310843" y="3617913"/>
            <a:ext cx="5252586" cy="731484"/>
            <a:chOff x="6405335" y="2817362"/>
            <a:chExt cx="5252586" cy="731484"/>
          </a:xfrm>
        </p:grpSpPr>
        <p:sp>
          <p:nvSpPr>
            <p:cNvPr id="116" name="Text Box 22">
              <a:extLst>
                <a:ext uri="{FF2B5EF4-FFF2-40B4-BE49-F238E27FC236}">
                  <a16:creationId xmlns:a16="http://schemas.microsoft.com/office/drawing/2014/main" id="{12EBDAAF-1817-C83A-6FF1-4C4FB5F5E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335" y="2817362"/>
              <a:ext cx="1746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receive window</a:t>
              </a:r>
            </a:p>
          </p:txBody>
        </p:sp>
        <p:sp>
          <p:nvSpPr>
            <p:cNvPr id="117" name="Text Box 49">
              <a:extLst>
                <a:ext uri="{FF2B5EF4-FFF2-40B4-BE49-F238E27FC236}">
                  <a16:creationId xmlns:a16="http://schemas.microsoft.com/office/drawing/2014/main" id="{283E76B0-77B2-B6B3-2359-99F6C6F84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4900" y="2847115"/>
              <a:ext cx="2933021" cy="701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flow control: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# bytes receiver willing to accept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8" name="Line 53">
              <a:extLst>
                <a:ext uri="{FF2B5EF4-FFF2-40B4-BE49-F238E27FC236}">
                  <a16:creationId xmlns:a16="http://schemas.microsoft.com/office/drawing/2014/main" id="{C917B421-E8A3-4DAF-F2FF-4053802356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42852" y="3044701"/>
              <a:ext cx="582048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F0B7E32-9F72-D538-7097-C4D1A67FAABE}"/>
              </a:ext>
            </a:extLst>
          </p:cNvPr>
          <p:cNvGrpSpPr/>
          <p:nvPr/>
        </p:nvGrpSpPr>
        <p:grpSpPr>
          <a:xfrm>
            <a:off x="10885268" y="2474987"/>
            <a:ext cx="7040433" cy="1034129"/>
            <a:chOff x="4979760" y="1674436"/>
            <a:chExt cx="7040433" cy="1034129"/>
          </a:xfrm>
        </p:grpSpPr>
        <p:sp>
          <p:nvSpPr>
            <p:cNvPr id="120" name="Text Box 15">
              <a:extLst>
                <a:ext uri="{FF2B5EF4-FFF2-40B4-BE49-F238E27FC236}">
                  <a16:creationId xmlns:a16="http://schemas.microsoft.com/office/drawing/2014/main" id="{356F454F-A08D-B98B-7B5E-7B6ECE49F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9760" y="2029962"/>
              <a:ext cx="24860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sequence number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1" name="Text Box 50">
              <a:extLst>
                <a:ext uri="{FF2B5EF4-FFF2-40B4-BE49-F238E27FC236}">
                  <a16:creationId xmlns:a16="http://schemas.microsoft.com/office/drawing/2014/main" id="{47E87768-85B0-07A7-D299-20F7D4939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4900" y="1674436"/>
              <a:ext cx="3295293" cy="1034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segment seq  #: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counting bytes of data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into bytestream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(not segments!)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22" name="Line 55">
              <a:extLst>
                <a:ext uri="{FF2B5EF4-FFF2-40B4-BE49-F238E27FC236}">
                  <a16:creationId xmlns:a16="http://schemas.microsoft.com/office/drawing/2014/main" id="{560B47AB-E58B-9096-8025-BD2232CF88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924797" y="2244436"/>
              <a:ext cx="800102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1375A46-7F92-7ABF-81C7-466836143951}"/>
              </a:ext>
            </a:extLst>
          </p:cNvPr>
          <p:cNvGrpSpPr/>
          <p:nvPr/>
        </p:nvGrpSpPr>
        <p:grpSpPr>
          <a:xfrm>
            <a:off x="11304368" y="5414963"/>
            <a:ext cx="5770816" cy="1113459"/>
            <a:chOff x="5398860" y="4614412"/>
            <a:chExt cx="5770816" cy="1113459"/>
          </a:xfrm>
        </p:grpSpPr>
        <p:sp>
          <p:nvSpPr>
            <p:cNvPr id="124" name="Text Box 14">
              <a:extLst>
                <a:ext uri="{FF2B5EF4-FFF2-40B4-BE49-F238E27FC236}">
                  <a16:creationId xmlns:a16="http://schemas.microsoft.com/office/drawing/2014/main" id="{A08AD00E-012E-6389-C5E7-47543E76B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8860" y="4614412"/>
              <a:ext cx="200501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application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data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(variable length)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BFA1DB9-7F4B-8ED3-9676-71EE9411BFB4}"/>
                </a:ext>
              </a:extLst>
            </p:cNvPr>
            <p:cNvSpPr txBox="1"/>
            <p:nvPr/>
          </p:nvSpPr>
          <p:spPr>
            <a:xfrm>
              <a:off x="8980285" y="4638342"/>
              <a:ext cx="2189391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sent by application into TCP socket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BBABAFB-0237-2492-F15C-045A17E70E69}"/>
                </a:ext>
              </a:extLst>
            </p:cNvPr>
            <p:cNvCxnSpPr>
              <a:cxnSpLocks/>
            </p:cNvCxnSpPr>
            <p:nvPr/>
          </p:nvCxnSpPr>
          <p:spPr>
            <a:xfrm>
              <a:off x="6727821" y="5150307"/>
              <a:ext cx="2149479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CCB9271-5594-EE5F-3A0D-680DD0739396}"/>
              </a:ext>
            </a:extLst>
          </p:cNvPr>
          <p:cNvGrpSpPr/>
          <p:nvPr/>
        </p:nvGrpSpPr>
        <p:grpSpPr>
          <a:xfrm>
            <a:off x="6135901" y="2753294"/>
            <a:ext cx="7771793" cy="1241280"/>
            <a:chOff x="230393" y="1952743"/>
            <a:chExt cx="7771793" cy="1241280"/>
          </a:xfrm>
        </p:grpSpPr>
        <p:sp>
          <p:nvSpPr>
            <p:cNvPr id="128" name="Text Box 35">
              <a:extLst>
                <a:ext uri="{FF2B5EF4-FFF2-40B4-BE49-F238E27FC236}">
                  <a16:creationId xmlns:a16="http://schemas.microsoft.com/office/drawing/2014/main" id="{6C1E41CE-4DE1-D7A3-6D76-6C486B87C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7297" y="2855469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A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endParaRP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421AA63C-3C9E-E31B-FAB6-5F238DA63A20}"/>
                </a:ext>
              </a:extLst>
            </p:cNvPr>
            <p:cNvGrpSpPr/>
            <p:nvPr/>
          </p:nvGrpSpPr>
          <p:grpSpPr>
            <a:xfrm>
              <a:off x="230393" y="1952743"/>
              <a:ext cx="7771793" cy="971860"/>
              <a:chOff x="217867" y="1965269"/>
              <a:chExt cx="7771793" cy="971860"/>
            </a:xfrm>
          </p:grpSpPr>
          <p:sp>
            <p:nvSpPr>
              <p:cNvPr id="130" name="Text Box 17">
                <a:extLst>
                  <a:ext uri="{FF2B5EF4-FFF2-40B4-BE49-F238E27FC236}">
                    <a16:creationId xmlns:a16="http://schemas.microsoft.com/office/drawing/2014/main" id="{C3A0C74A-F730-DBBF-0791-DE75408551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9710" y="2430012"/>
                <a:ext cx="340995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acknowledgement number</a:t>
                </a:r>
              </a:p>
            </p:txBody>
          </p:sp>
          <p:sp>
            <p:nvSpPr>
              <p:cNvPr id="131" name="Text Box 42">
                <a:extLst>
                  <a:ext uri="{FF2B5EF4-FFF2-40B4-BE49-F238E27FC236}">
                    <a16:creationId xmlns:a16="http://schemas.microsoft.com/office/drawing/2014/main" id="{489BD34C-D50C-3080-DDB6-9FF19D6AF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867" y="1965269"/>
                <a:ext cx="3287333" cy="701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ACK: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seq # of next expected byte; A bit: this is an ACK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2" name="Line 46">
                <a:extLst>
                  <a:ext uri="{FF2B5EF4-FFF2-40B4-BE49-F238E27FC236}">
                    <a16:creationId xmlns:a16="http://schemas.microsoft.com/office/drawing/2014/main" id="{05489583-45BD-3A5F-DD2A-C025B21BFC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5200" y="2417523"/>
                <a:ext cx="2076276" cy="519606"/>
              </a:xfrm>
              <a:custGeom>
                <a:avLst/>
                <a:gdLst>
                  <a:gd name="connsiteX0" fmla="*/ 0 w 2082626"/>
                  <a:gd name="connsiteY0" fmla="*/ 0 h 560881"/>
                  <a:gd name="connsiteX1" fmla="*/ 2082626 w 2082626"/>
                  <a:gd name="connsiteY1" fmla="*/ 560881 h 560881"/>
                  <a:gd name="connsiteX0" fmla="*/ 0 w 2076276"/>
                  <a:gd name="connsiteY0" fmla="*/ 0 h 519606"/>
                  <a:gd name="connsiteX1" fmla="*/ 2076276 w 2076276"/>
                  <a:gd name="connsiteY1" fmla="*/ 519606 h 519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76276" h="519606">
                    <a:moveTo>
                      <a:pt x="0" y="0"/>
                    </a:moveTo>
                    <a:cubicBezTo>
                      <a:pt x="694209" y="186960"/>
                      <a:pt x="1382067" y="332646"/>
                      <a:pt x="2076276" y="519606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" name="Line 46">
                <a:extLst>
                  <a:ext uri="{FF2B5EF4-FFF2-40B4-BE49-F238E27FC236}">
                    <a16:creationId xmlns:a16="http://schemas.microsoft.com/office/drawing/2014/main" id="{14FCCA1E-4552-3D1A-523B-8829CEBA2A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5200" y="2404996"/>
                <a:ext cx="1263476" cy="215853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F8E53B5-AF24-0CDE-272D-AC95AA1B03DE}"/>
              </a:ext>
            </a:extLst>
          </p:cNvPr>
          <p:cNvGrpSpPr/>
          <p:nvPr/>
        </p:nvGrpSpPr>
        <p:grpSpPr>
          <a:xfrm>
            <a:off x="7800926" y="4460353"/>
            <a:ext cx="5828956" cy="1090980"/>
            <a:chOff x="1895418" y="3659802"/>
            <a:chExt cx="5828956" cy="1090980"/>
          </a:xfrm>
        </p:grpSpPr>
        <p:sp>
          <p:nvSpPr>
            <p:cNvPr id="135" name="Text Box 40">
              <a:extLst>
                <a:ext uri="{FF2B5EF4-FFF2-40B4-BE49-F238E27FC236}">
                  <a16:creationId xmlns:a16="http://schemas.microsoft.com/office/drawing/2014/main" id="{2A75F70F-5CC9-ABE0-4C63-F8B4BBAE6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361" y="3659802"/>
              <a:ext cx="289401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options (variable length)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Text Box 42">
              <a:extLst>
                <a:ext uri="{FF2B5EF4-FFF2-40B4-BE49-F238E27FC236}">
                  <a16:creationId xmlns:a16="http://schemas.microsoft.com/office/drawing/2014/main" id="{68ECDF9A-4DE0-C096-2351-7E7851DD1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5418" y="4326050"/>
              <a:ext cx="1688926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TCP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options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2F83194-1C45-710C-3F2C-E736CCFC295F}"/>
                </a:ext>
              </a:extLst>
            </p:cNvPr>
            <p:cNvCxnSpPr>
              <a:cxnSpLocks/>
              <a:stCxn id="136" idx="3"/>
              <a:endCxn id="135" idx="1"/>
            </p:cNvCxnSpPr>
            <p:nvPr/>
          </p:nvCxnSpPr>
          <p:spPr>
            <a:xfrm flipV="1">
              <a:off x="3584344" y="3859857"/>
              <a:ext cx="1246017" cy="67855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7EEC513-1CC9-92BC-4130-7F3305652346}"/>
              </a:ext>
            </a:extLst>
          </p:cNvPr>
          <p:cNvGrpSpPr/>
          <p:nvPr/>
        </p:nvGrpSpPr>
        <p:grpSpPr>
          <a:xfrm>
            <a:off x="6223583" y="3619677"/>
            <a:ext cx="4456458" cy="424732"/>
            <a:chOff x="318075" y="2819126"/>
            <a:chExt cx="4456458" cy="424732"/>
          </a:xfrm>
        </p:grpSpPr>
        <p:sp>
          <p:nvSpPr>
            <p:cNvPr id="139" name="Text Box 37">
              <a:extLst>
                <a:ext uri="{FF2B5EF4-FFF2-40B4-BE49-F238E27FC236}">
                  <a16:creationId xmlns:a16="http://schemas.microsoft.com/office/drawing/2014/main" id="{CFC5E411-F04F-D10F-D40F-243246CF0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8884" y="2826980"/>
              <a:ext cx="495649" cy="407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head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len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endParaRPr>
            </a:p>
          </p:txBody>
        </p:sp>
        <p:sp>
          <p:nvSpPr>
            <p:cNvPr id="140" name="Text Box 42">
              <a:extLst>
                <a:ext uri="{FF2B5EF4-FFF2-40B4-BE49-F238E27FC236}">
                  <a16:creationId xmlns:a16="http://schemas.microsoft.com/office/drawing/2014/main" id="{1A874376-44AF-8158-9205-FB1C9C56C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075" y="2819126"/>
              <a:ext cx="3287333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length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(of TCP header)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E10E01A-B212-E429-29AE-110B31140F02}"/>
                </a:ext>
              </a:extLst>
            </p:cNvPr>
            <p:cNvCxnSpPr>
              <a:cxnSpLocks/>
            </p:cNvCxnSpPr>
            <p:nvPr/>
          </p:nvCxnSpPr>
          <p:spPr>
            <a:xfrm>
              <a:off x="3544867" y="3031480"/>
              <a:ext cx="783888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1FAEE7C-01F9-8C60-8884-37CD1052DDB7}"/>
              </a:ext>
            </a:extLst>
          </p:cNvPr>
          <p:cNvGrpSpPr/>
          <p:nvPr/>
        </p:nvGrpSpPr>
        <p:grpSpPr>
          <a:xfrm>
            <a:off x="5880630" y="3974666"/>
            <a:ext cx="6031751" cy="424732"/>
            <a:chOff x="-24878" y="3174115"/>
            <a:chExt cx="6031751" cy="424732"/>
          </a:xfrm>
        </p:grpSpPr>
        <p:sp>
          <p:nvSpPr>
            <p:cNvPr id="143" name="Text Box 24">
              <a:extLst>
                <a:ext uri="{FF2B5EF4-FFF2-40B4-BE49-F238E27FC236}">
                  <a16:creationId xmlns:a16="http://schemas.microsoft.com/office/drawing/2014/main" id="{485C5E24-F731-4013-5DD4-06E7818F3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4023" y="3203124"/>
              <a:ext cx="1212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checksum</a:t>
              </a:r>
            </a:p>
          </p:txBody>
        </p:sp>
        <p:sp>
          <p:nvSpPr>
            <p:cNvPr id="144" name="Text Box 51">
              <a:extLst>
                <a:ext uri="{FF2B5EF4-FFF2-40B4-BE49-F238E27FC236}">
                  <a16:creationId xmlns:a16="http://schemas.microsoft.com/office/drawing/2014/main" id="{71559B54-64D7-0E37-06BA-EEA98BCD3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4878" y="3174115"/>
              <a:ext cx="3595495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Internet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checksum</a:t>
              </a: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A7A6BC0-B390-8C00-AF65-6D222721FE84}"/>
                </a:ext>
              </a:extLst>
            </p:cNvPr>
            <p:cNvCxnSpPr>
              <a:cxnSpLocks/>
              <a:stCxn id="144" idx="3"/>
              <a:endCxn id="143" idx="1"/>
            </p:cNvCxnSpPr>
            <p:nvPr/>
          </p:nvCxnSpPr>
          <p:spPr>
            <a:xfrm>
              <a:off x="3570617" y="3386481"/>
              <a:ext cx="1223406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Line 10">
            <a:extLst>
              <a:ext uri="{FF2B5EF4-FFF2-40B4-BE49-F238E27FC236}">
                <a16:creationId xmlns:a16="http://schemas.microsoft.com/office/drawing/2014/main" id="{A9DD2E83-6255-04D8-1E5E-F740C0422C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4955" y="2479925"/>
            <a:ext cx="1761" cy="36518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7" name="Line 26">
            <a:extLst>
              <a:ext uri="{FF2B5EF4-FFF2-40B4-BE49-F238E27FC236}">
                <a16:creationId xmlns:a16="http://schemas.microsoft.com/office/drawing/2014/main" id="{4ADB377A-6F90-5BDE-2A53-1CA4FBC393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56219" y="3605213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148" name="Line 27">
            <a:extLst>
              <a:ext uri="{FF2B5EF4-FFF2-40B4-BE49-F238E27FC236}">
                <a16:creationId xmlns:a16="http://schemas.microsoft.com/office/drawing/2014/main" id="{526E9290-D428-2079-A4E4-98CA64B132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98432" y="3609975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149" name="Line 28">
            <a:extLst>
              <a:ext uri="{FF2B5EF4-FFF2-40B4-BE49-F238E27FC236}">
                <a16:creationId xmlns:a16="http://schemas.microsoft.com/office/drawing/2014/main" id="{1E4C40F7-E026-9C51-ACFD-3148088952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735882" y="3609975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CE83E11-612C-FC01-4041-C8BA11B4218F}"/>
              </a:ext>
            </a:extLst>
          </p:cNvPr>
          <p:cNvGrpSpPr/>
          <p:nvPr/>
        </p:nvGrpSpPr>
        <p:grpSpPr>
          <a:xfrm>
            <a:off x="6078051" y="3664500"/>
            <a:ext cx="6190466" cy="2660551"/>
            <a:chOff x="172543" y="2863949"/>
            <a:chExt cx="6190466" cy="2660551"/>
          </a:xfrm>
        </p:grpSpPr>
        <p:sp>
          <p:nvSpPr>
            <p:cNvPr id="151" name="Text Box 44">
              <a:extLst>
                <a:ext uri="{FF2B5EF4-FFF2-40B4-BE49-F238E27FC236}">
                  <a16:creationId xmlns:a16="http://schemas.microsoft.com/office/drawing/2014/main" id="{C4D652CC-0753-721E-1997-D27672659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543" y="4822769"/>
              <a:ext cx="3419248" cy="701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RST, SYN, FIN: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connection management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52" name="Freeform 48">
              <a:extLst>
                <a:ext uri="{FF2B5EF4-FFF2-40B4-BE49-F238E27FC236}">
                  <a16:creationId xmlns:a16="http://schemas.microsoft.com/office/drawing/2014/main" id="{14590869-FBAA-517E-CB81-81E685EDF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8336" y="3152325"/>
              <a:ext cx="2678659" cy="2026938"/>
            </a:xfrm>
            <a:custGeom>
              <a:avLst/>
              <a:gdLst>
                <a:gd name="T0" fmla="*/ 0 w 1458"/>
                <a:gd name="T1" fmla="*/ 2147483647 h 444"/>
                <a:gd name="T2" fmla="*/ 2147483647 w 1458"/>
                <a:gd name="T3" fmla="*/ 0 h 444"/>
                <a:gd name="T4" fmla="*/ 2147483647 w 1458"/>
                <a:gd name="T5" fmla="*/ 2147483647 h 444"/>
                <a:gd name="T6" fmla="*/ 0 60000 65536"/>
                <a:gd name="T7" fmla="*/ 0 60000 65536"/>
                <a:gd name="T8" fmla="*/ 0 60000 65536"/>
                <a:gd name="connsiteX0" fmla="*/ 0 w 10533"/>
                <a:gd name="connsiteY0" fmla="*/ 10875 h 10875"/>
                <a:gd name="connsiteX1" fmla="*/ 9093 w 10533"/>
                <a:gd name="connsiteY1" fmla="*/ 0 h 10875"/>
                <a:gd name="connsiteX2" fmla="*/ 10533 w 10533"/>
                <a:gd name="connsiteY2" fmla="*/ 135 h 10875"/>
                <a:gd name="connsiteX0" fmla="*/ 0 w 11345"/>
                <a:gd name="connsiteY0" fmla="*/ 13363 h 13363"/>
                <a:gd name="connsiteX1" fmla="*/ 9905 w 11345"/>
                <a:gd name="connsiteY1" fmla="*/ 0 h 13363"/>
                <a:gd name="connsiteX2" fmla="*/ 11345 w 11345"/>
                <a:gd name="connsiteY2" fmla="*/ 135 h 13363"/>
                <a:gd name="connsiteX0" fmla="*/ 0 w 11465"/>
                <a:gd name="connsiteY0" fmla="*/ 23977 h 23977"/>
                <a:gd name="connsiteX1" fmla="*/ 10025 w 11465"/>
                <a:gd name="connsiteY1" fmla="*/ 0 h 23977"/>
                <a:gd name="connsiteX2" fmla="*/ 11465 w 11465"/>
                <a:gd name="connsiteY2" fmla="*/ 135 h 23977"/>
                <a:gd name="connsiteX0" fmla="*/ 0 w 11405"/>
                <a:gd name="connsiteY0" fmla="*/ 28694 h 28694"/>
                <a:gd name="connsiteX1" fmla="*/ 9965 w 11405"/>
                <a:gd name="connsiteY1" fmla="*/ 0 h 28694"/>
                <a:gd name="connsiteX2" fmla="*/ 11405 w 11405"/>
                <a:gd name="connsiteY2" fmla="*/ 135 h 28694"/>
                <a:gd name="connsiteX0" fmla="*/ 0 w 11391"/>
                <a:gd name="connsiteY0" fmla="*/ 28694 h 28694"/>
                <a:gd name="connsiteX1" fmla="*/ 9965 w 11391"/>
                <a:gd name="connsiteY1" fmla="*/ 0 h 28694"/>
                <a:gd name="connsiteX2" fmla="*/ 11391 w 11391"/>
                <a:gd name="connsiteY2" fmla="*/ 0 h 28694"/>
                <a:gd name="connsiteX0" fmla="*/ 0 w 11877"/>
                <a:gd name="connsiteY0" fmla="*/ 32885 h 32885"/>
                <a:gd name="connsiteX1" fmla="*/ 10451 w 11877"/>
                <a:gd name="connsiteY1" fmla="*/ 0 h 32885"/>
                <a:gd name="connsiteX2" fmla="*/ 11877 w 11877"/>
                <a:gd name="connsiteY2" fmla="*/ 0 h 32885"/>
                <a:gd name="connsiteX0" fmla="*/ 0 w 11573"/>
                <a:gd name="connsiteY0" fmla="*/ 32885 h 32885"/>
                <a:gd name="connsiteX1" fmla="*/ 10147 w 11573"/>
                <a:gd name="connsiteY1" fmla="*/ 0 h 32885"/>
                <a:gd name="connsiteX2" fmla="*/ 11573 w 11573"/>
                <a:gd name="connsiteY2" fmla="*/ 0 h 32885"/>
                <a:gd name="connsiteX0" fmla="*/ 0 w 11573"/>
                <a:gd name="connsiteY0" fmla="*/ 28757 h 28757"/>
                <a:gd name="connsiteX1" fmla="*/ 10147 w 11573"/>
                <a:gd name="connsiteY1" fmla="*/ 0 h 28757"/>
                <a:gd name="connsiteX2" fmla="*/ 11573 w 11573"/>
                <a:gd name="connsiteY2" fmla="*/ 0 h 2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3" h="28757">
                  <a:moveTo>
                    <a:pt x="0" y="28757"/>
                  </a:moveTo>
                  <a:lnTo>
                    <a:pt x="10147" y="0"/>
                  </a:lnTo>
                  <a:lnTo>
                    <a:pt x="11573" y="0"/>
                  </a:lnTo>
                </a:path>
              </a:pathLst>
            </a:custGeom>
            <a:noFill/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7473C83-D1B0-C462-36A9-F1F70C5C4F45}"/>
                </a:ext>
              </a:extLst>
            </p:cNvPr>
            <p:cNvGrpSpPr/>
            <p:nvPr/>
          </p:nvGrpSpPr>
          <p:grpSpPr>
            <a:xfrm>
              <a:off x="5775299" y="2863949"/>
              <a:ext cx="587710" cy="339181"/>
              <a:chOff x="5775299" y="2863949"/>
              <a:chExt cx="587710" cy="339181"/>
            </a:xfrm>
          </p:grpSpPr>
          <p:sp>
            <p:nvSpPr>
              <p:cNvPr id="154" name="Text Box 25">
                <a:extLst>
                  <a:ext uri="{FF2B5EF4-FFF2-40B4-BE49-F238E27FC236}">
                    <a16:creationId xmlns:a16="http://schemas.microsoft.com/office/drawing/2014/main" id="{E8AFE590-36CA-B547-9D72-48976CFA15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3766" y="2864576"/>
                <a:ext cx="27924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F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5" name="Text Box 32">
                <a:extLst>
                  <a:ext uri="{FF2B5EF4-FFF2-40B4-BE49-F238E27FC236}">
                    <a16:creationId xmlns:a16="http://schemas.microsoft.com/office/drawing/2014/main" id="{701303FD-B566-3EB3-A3F7-AF74CE3225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9184" y="2863949"/>
                <a:ext cx="27924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S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6" name="Text Box 33">
                <a:extLst>
                  <a:ext uri="{FF2B5EF4-FFF2-40B4-BE49-F238E27FC236}">
                    <a16:creationId xmlns:a16="http://schemas.microsoft.com/office/drawing/2014/main" id="{4EAA5055-CBC0-B70E-D7BB-43BF7EA6CE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5299" y="286395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R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A333C13-0D64-E152-4672-FA61118BE239}"/>
              </a:ext>
            </a:extLst>
          </p:cNvPr>
          <p:cNvGrpSpPr/>
          <p:nvPr/>
        </p:nvGrpSpPr>
        <p:grpSpPr>
          <a:xfrm>
            <a:off x="11182515" y="3660508"/>
            <a:ext cx="2976178" cy="719405"/>
            <a:chOff x="5277007" y="2859957"/>
            <a:chExt cx="2976178" cy="719405"/>
          </a:xfrm>
        </p:grpSpPr>
        <p:sp>
          <p:nvSpPr>
            <p:cNvPr id="158" name="Text Box 23">
              <a:extLst>
                <a:ext uri="{FF2B5EF4-FFF2-40B4-BE49-F238E27FC236}">
                  <a16:creationId xmlns:a16="http://schemas.microsoft.com/office/drawing/2014/main" id="{C2BCFE45-DC12-EA83-3E19-63891D0CF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735" y="3212649"/>
              <a:ext cx="1822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Urg data pointer</a:t>
              </a: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C05B9B61-A952-D1B0-32DB-9796B6E9AB48}"/>
                </a:ext>
              </a:extLst>
            </p:cNvPr>
            <p:cNvGrpSpPr/>
            <p:nvPr/>
          </p:nvGrpSpPr>
          <p:grpSpPr>
            <a:xfrm>
              <a:off x="5277007" y="2859957"/>
              <a:ext cx="627836" cy="345695"/>
              <a:chOff x="5527528" y="3067992"/>
              <a:chExt cx="627836" cy="345695"/>
            </a:xfrm>
          </p:grpSpPr>
          <p:sp>
            <p:nvSpPr>
              <p:cNvPr id="160" name="Text Box 34">
                <a:extLst>
                  <a:ext uri="{FF2B5EF4-FFF2-40B4-BE49-F238E27FC236}">
                    <a16:creationId xmlns:a16="http://schemas.microsoft.com/office/drawing/2014/main" id="{53C87FD2-4ED5-EF61-CCA8-4B59132147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4900" y="3067992"/>
                <a:ext cx="290464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P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1" name="Text Box 36">
                <a:extLst>
                  <a:ext uri="{FF2B5EF4-FFF2-40B4-BE49-F238E27FC236}">
                    <a16:creationId xmlns:a16="http://schemas.microsoft.com/office/drawing/2014/main" id="{3CFDDFBF-17C4-801C-26E2-7D8DB05E10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7528" y="3075133"/>
                <a:ext cx="316112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U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162" name="Line 39">
            <a:extLst>
              <a:ext uri="{FF2B5EF4-FFF2-40B4-BE49-F238E27FC236}">
                <a16:creationId xmlns:a16="http://schemas.microsoft.com/office/drawing/2014/main" id="{14172937-8AD3-8824-2A5C-B638BCAFF5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43813" y="3621699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163" name="Line 39">
            <a:extLst>
              <a:ext uri="{FF2B5EF4-FFF2-40B4-BE49-F238E27FC236}">
                <a16:creationId xmlns:a16="http://schemas.microsoft.com/office/drawing/2014/main" id="{DC29BAF9-C58B-B7E5-E9C5-E9AB96E894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04201" y="3612733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6821C1A-CA88-3C71-4DCB-CBE4584CBF0C}"/>
              </a:ext>
            </a:extLst>
          </p:cNvPr>
          <p:cNvGrpSpPr/>
          <p:nvPr/>
        </p:nvGrpSpPr>
        <p:grpSpPr>
          <a:xfrm>
            <a:off x="6088388" y="3664501"/>
            <a:ext cx="5235245" cy="1390074"/>
            <a:chOff x="182880" y="2863950"/>
            <a:chExt cx="5235245" cy="1390074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B285773F-A112-C270-316B-48AA01DEEA22}"/>
                </a:ext>
              </a:extLst>
            </p:cNvPr>
            <p:cNvGrpSpPr/>
            <p:nvPr/>
          </p:nvGrpSpPr>
          <p:grpSpPr>
            <a:xfrm>
              <a:off x="4962499" y="2863950"/>
              <a:ext cx="455626" cy="338554"/>
              <a:chOff x="4962499" y="2863950"/>
              <a:chExt cx="455626" cy="338554"/>
            </a:xfrm>
          </p:grpSpPr>
          <p:sp>
            <p:nvSpPr>
              <p:cNvPr id="168" name="Text Box 33">
                <a:extLst>
                  <a:ext uri="{FF2B5EF4-FFF2-40B4-BE49-F238E27FC236}">
                    <a16:creationId xmlns:a16="http://schemas.microsoft.com/office/drawing/2014/main" id="{00341718-FAC3-8CE6-76BF-4EF952AAF9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2499" y="286395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C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9" name="Text Box 33">
                <a:extLst>
                  <a:ext uri="{FF2B5EF4-FFF2-40B4-BE49-F238E27FC236}">
                    <a16:creationId xmlns:a16="http://schemas.microsoft.com/office/drawing/2014/main" id="{440CC52F-4D48-E3A5-386C-8FEA178265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1249" y="286395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E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66" name="Text Box 44">
              <a:extLst>
                <a:ext uri="{FF2B5EF4-FFF2-40B4-BE49-F238E27FC236}">
                  <a16:creationId xmlns:a16="http://schemas.microsoft.com/office/drawing/2014/main" id="{9624904A-9B07-A586-2C06-D9168E193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" y="3829292"/>
              <a:ext cx="3384479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C, E: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congestion notification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67" name="Freeform 48">
              <a:extLst>
                <a:ext uri="{FF2B5EF4-FFF2-40B4-BE49-F238E27FC236}">
                  <a16:creationId xmlns:a16="http://schemas.microsoft.com/office/drawing/2014/main" id="{E51580CC-BF0E-315E-1391-54C03A5F4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195" y="3136684"/>
              <a:ext cx="1749482" cy="914811"/>
            </a:xfrm>
            <a:custGeom>
              <a:avLst/>
              <a:gdLst>
                <a:gd name="T0" fmla="*/ 0 w 1458"/>
                <a:gd name="T1" fmla="*/ 2147483647 h 444"/>
                <a:gd name="T2" fmla="*/ 2147483647 w 1458"/>
                <a:gd name="T3" fmla="*/ 0 h 444"/>
                <a:gd name="T4" fmla="*/ 2147483647 w 1458"/>
                <a:gd name="T5" fmla="*/ 2147483647 h 444"/>
                <a:gd name="T6" fmla="*/ 0 60000 65536"/>
                <a:gd name="T7" fmla="*/ 0 60000 65536"/>
                <a:gd name="T8" fmla="*/ 0 60000 65536"/>
                <a:gd name="connsiteX0" fmla="*/ 0 w 10533"/>
                <a:gd name="connsiteY0" fmla="*/ 10875 h 10875"/>
                <a:gd name="connsiteX1" fmla="*/ 9093 w 10533"/>
                <a:gd name="connsiteY1" fmla="*/ 0 h 10875"/>
                <a:gd name="connsiteX2" fmla="*/ 10533 w 10533"/>
                <a:gd name="connsiteY2" fmla="*/ 135 h 10875"/>
                <a:gd name="connsiteX0" fmla="*/ 0 w 11345"/>
                <a:gd name="connsiteY0" fmla="*/ 13363 h 13363"/>
                <a:gd name="connsiteX1" fmla="*/ 9905 w 11345"/>
                <a:gd name="connsiteY1" fmla="*/ 0 h 13363"/>
                <a:gd name="connsiteX2" fmla="*/ 11345 w 11345"/>
                <a:gd name="connsiteY2" fmla="*/ 135 h 13363"/>
                <a:gd name="connsiteX0" fmla="*/ 0 w 11465"/>
                <a:gd name="connsiteY0" fmla="*/ 23977 h 23977"/>
                <a:gd name="connsiteX1" fmla="*/ 10025 w 11465"/>
                <a:gd name="connsiteY1" fmla="*/ 0 h 23977"/>
                <a:gd name="connsiteX2" fmla="*/ 11465 w 11465"/>
                <a:gd name="connsiteY2" fmla="*/ 135 h 23977"/>
                <a:gd name="connsiteX0" fmla="*/ 0 w 11405"/>
                <a:gd name="connsiteY0" fmla="*/ 28694 h 28694"/>
                <a:gd name="connsiteX1" fmla="*/ 9965 w 11405"/>
                <a:gd name="connsiteY1" fmla="*/ 0 h 28694"/>
                <a:gd name="connsiteX2" fmla="*/ 11405 w 11405"/>
                <a:gd name="connsiteY2" fmla="*/ 135 h 28694"/>
                <a:gd name="connsiteX0" fmla="*/ 0 w 11391"/>
                <a:gd name="connsiteY0" fmla="*/ 28694 h 28694"/>
                <a:gd name="connsiteX1" fmla="*/ 9965 w 11391"/>
                <a:gd name="connsiteY1" fmla="*/ 0 h 28694"/>
                <a:gd name="connsiteX2" fmla="*/ 11391 w 11391"/>
                <a:gd name="connsiteY2" fmla="*/ 0 h 28694"/>
                <a:gd name="connsiteX0" fmla="*/ 0 w 11391"/>
                <a:gd name="connsiteY0" fmla="*/ 28743 h 28743"/>
                <a:gd name="connsiteX1" fmla="*/ 6388 w 11391"/>
                <a:gd name="connsiteY1" fmla="*/ 0 h 28743"/>
                <a:gd name="connsiteX2" fmla="*/ 11391 w 11391"/>
                <a:gd name="connsiteY2" fmla="*/ 49 h 28743"/>
                <a:gd name="connsiteX0" fmla="*/ 0 w 7455"/>
                <a:gd name="connsiteY0" fmla="*/ 28792 h 28792"/>
                <a:gd name="connsiteX1" fmla="*/ 6388 w 7455"/>
                <a:gd name="connsiteY1" fmla="*/ 49 h 28792"/>
                <a:gd name="connsiteX2" fmla="*/ 7455 w 7455"/>
                <a:gd name="connsiteY2" fmla="*/ 0 h 28792"/>
                <a:gd name="connsiteX0" fmla="*/ 0 w 9679"/>
                <a:gd name="connsiteY0" fmla="*/ 9983 h 9983"/>
                <a:gd name="connsiteX1" fmla="*/ 8569 w 9679"/>
                <a:gd name="connsiteY1" fmla="*/ 0 h 9983"/>
                <a:gd name="connsiteX2" fmla="*/ 9679 w 9679"/>
                <a:gd name="connsiteY2" fmla="*/ 34 h 9983"/>
                <a:gd name="connsiteX0" fmla="*/ 0 w 10062"/>
                <a:gd name="connsiteY0" fmla="*/ 10017 h 10017"/>
                <a:gd name="connsiteX1" fmla="*/ 8853 w 10062"/>
                <a:gd name="connsiteY1" fmla="*/ 17 h 10017"/>
                <a:gd name="connsiteX2" fmla="*/ 10062 w 10062"/>
                <a:gd name="connsiteY2" fmla="*/ 0 h 1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62" h="10017">
                  <a:moveTo>
                    <a:pt x="0" y="10017"/>
                  </a:moveTo>
                  <a:lnTo>
                    <a:pt x="8853" y="17"/>
                  </a:lnTo>
                  <a:lnTo>
                    <a:pt x="10062" y="0"/>
                  </a:lnTo>
                </a:path>
              </a:pathLst>
            </a:custGeom>
            <a:noFill/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1" name="TextBox 5">
            <a:extLst>
              <a:ext uri="{FF2B5EF4-FFF2-40B4-BE49-F238E27FC236}">
                <a16:creationId xmlns:a16="http://schemas.microsoft.com/office/drawing/2014/main" id="{1334CFD2-6B1D-0BFD-ACD2-91A01EC19C64}"/>
              </a:ext>
            </a:extLst>
          </p:cNvPr>
          <p:cNvSpPr txBox="1"/>
          <p:nvPr/>
        </p:nvSpPr>
        <p:spPr>
          <a:xfrm>
            <a:off x="109642" y="8952724"/>
            <a:ext cx="1183222" cy="1334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6000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11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0715625" cy="8229600"/>
            <a:chOff x="0" y="0"/>
            <a:chExt cx="2822222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2222" cy="2167467"/>
            </a:xfrm>
            <a:custGeom>
              <a:avLst/>
              <a:gdLst/>
              <a:ahLst/>
              <a:cxnLst/>
              <a:rect l="l" t="t" r="r" b="b"/>
              <a:pathLst>
                <a:path w="2822222" h="2167467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120562" y="3410267"/>
            <a:ext cx="4762500" cy="3365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Flow Control in TCP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34018" y="1370123"/>
            <a:ext cx="9904989" cy="496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Uses a Sliding Window Mechanism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48811" y="3532487"/>
            <a:ext cx="9904989" cy="468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Prevents buffer overflow at the receiver</a:t>
            </a:r>
          </a:p>
        </p:txBody>
      </p:sp>
      <p:grpSp>
        <p:nvGrpSpPr>
          <p:cNvPr id="14" name="Group 72">
            <a:extLst>
              <a:ext uri="{FF2B5EF4-FFF2-40B4-BE49-F238E27FC236}">
                <a16:creationId xmlns:a16="http://schemas.microsoft.com/office/drawing/2014/main" id="{EC8C5F22-4030-8A05-2AE7-C7CA45674D9A}"/>
              </a:ext>
            </a:extLst>
          </p:cNvPr>
          <p:cNvGrpSpPr>
            <a:grpSpLocks/>
          </p:cNvGrpSpPr>
          <p:nvPr/>
        </p:nvGrpSpPr>
        <p:grpSpPr bwMode="auto">
          <a:xfrm>
            <a:off x="7881938" y="5274451"/>
            <a:ext cx="2578100" cy="2155825"/>
            <a:chOff x="512" y="1294"/>
            <a:chExt cx="1888" cy="1358"/>
          </a:xfrm>
        </p:grpSpPr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4DEF0C3F-D7A8-21F2-56BC-7F056A9FBC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2" y="1410"/>
              <a:ext cx="336" cy="130"/>
              <a:chOff x="2003" y="1816"/>
              <a:chExt cx="336" cy="130"/>
            </a:xfrm>
          </p:grpSpPr>
          <p:sp>
            <p:nvSpPr>
              <p:cNvPr id="24" name="Rectangle 18">
                <a:extLst>
                  <a:ext uri="{FF2B5EF4-FFF2-40B4-BE49-F238E27FC236}">
                    <a16:creationId xmlns:a16="http://schemas.microsoft.com/office/drawing/2014/main" id="{17934932-02BF-F642-4769-DBF8BA112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181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" name="Rectangle 19">
                <a:extLst>
                  <a:ext uri="{FF2B5EF4-FFF2-40B4-BE49-F238E27FC236}">
                    <a16:creationId xmlns:a16="http://schemas.microsoft.com/office/drawing/2014/main" id="{AF71BCFE-FB13-A615-FC84-45FD47B46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5" y="1833"/>
                <a:ext cx="108" cy="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" name="Rectangle 20">
                <a:extLst>
                  <a:ext uri="{FF2B5EF4-FFF2-40B4-BE49-F238E27FC236}">
                    <a16:creationId xmlns:a16="http://schemas.microsoft.com/office/drawing/2014/main" id="{08D93E39-3773-2887-E2B0-D5296F509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1891"/>
                <a:ext cx="28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" name="Rectangle 21">
                <a:extLst>
                  <a:ext uri="{FF2B5EF4-FFF2-40B4-BE49-F238E27FC236}">
                    <a16:creationId xmlns:a16="http://schemas.microsoft.com/office/drawing/2014/main" id="{1CC703C6-304B-C468-B163-64FEEB554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6" y="189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6" name="Rectangle 52">
              <a:extLst>
                <a:ext uri="{FF2B5EF4-FFF2-40B4-BE49-F238E27FC236}">
                  <a16:creationId xmlns:a16="http://schemas.microsoft.com/office/drawing/2014/main" id="{7C284F90-4E22-1863-E621-B6BAD5EF3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1522"/>
              <a:ext cx="1871" cy="896"/>
            </a:xfrm>
            <a:prstGeom prst="rect">
              <a:avLst/>
            </a:prstGeom>
            <a:solidFill>
              <a:srgbClr val="0000A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" name="Line 53">
              <a:extLst>
                <a:ext uri="{FF2B5EF4-FFF2-40B4-BE49-F238E27FC236}">
                  <a16:creationId xmlns:a16="http://schemas.microsoft.com/office/drawing/2014/main" id="{B82BD690-022D-E1DE-0ABF-C02E143B0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" y="1863"/>
              <a:ext cx="18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" name="AutoShape 54">
              <a:extLst>
                <a:ext uri="{FF2B5EF4-FFF2-40B4-BE49-F238E27FC236}">
                  <a16:creationId xmlns:a16="http://schemas.microsoft.com/office/drawing/2014/main" id="{C4B6E047-B97D-EE48-5B2C-4619CD4D4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129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" name="Rectangle 55" descr="Dark upward diagonal">
              <a:extLst>
                <a:ext uri="{FF2B5EF4-FFF2-40B4-BE49-F238E27FC236}">
                  <a16:creationId xmlns:a16="http://schemas.microsoft.com/office/drawing/2014/main" id="{6E483AE5-48FD-A55E-2868-288FDA525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6"/>
              <a:ext cx="1848" cy="5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" name="AutoShape 56">
              <a:extLst>
                <a:ext uri="{FF2B5EF4-FFF2-40B4-BE49-F238E27FC236}">
                  <a16:creationId xmlns:a16="http://schemas.microsoft.com/office/drawing/2014/main" id="{7723BEC3-DA67-BF8E-91A7-3B54C7AC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36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" name="Text Box 57">
              <a:extLst>
                <a:ext uri="{FF2B5EF4-FFF2-40B4-BE49-F238E27FC236}">
                  <a16:creationId xmlns:a16="http://schemas.microsoft.com/office/drawing/2014/main" id="{4334C5C9-EC28-2498-D14E-DA4B8277A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" y="1568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buffered data</a:t>
              </a:r>
            </a:p>
          </p:txBody>
        </p:sp>
        <p:sp>
          <p:nvSpPr>
            <p:cNvPr id="22" name="Line 58">
              <a:extLst>
                <a:ext uri="{FF2B5EF4-FFF2-40B4-BE49-F238E27FC236}">
                  <a16:creationId xmlns:a16="http://schemas.microsoft.com/office/drawing/2014/main" id="{9B95A480-54C9-95A7-3257-DC9372AF8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" y="1857"/>
              <a:ext cx="1878" cy="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" name="Text Box 59">
              <a:extLst>
                <a:ext uri="{FF2B5EF4-FFF2-40B4-BE49-F238E27FC236}">
                  <a16:creationId xmlns:a16="http://schemas.microsoft.com/office/drawing/2014/main" id="{E6D477EC-4A18-B67F-7613-7193CA0A9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" y="2020"/>
              <a:ext cx="15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free buffer space</a:t>
              </a:r>
            </a:p>
          </p:txBody>
        </p:sp>
      </p:grpSp>
      <p:sp>
        <p:nvSpPr>
          <p:cNvPr id="28" name="Text Box 62">
            <a:extLst>
              <a:ext uri="{FF2B5EF4-FFF2-40B4-BE49-F238E27FC236}">
                <a16:creationId xmlns:a16="http://schemas.microsoft.com/office/drawing/2014/main" id="{44446AC0-952A-BDC2-0135-AF05A8C83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525" y="6419038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rwnd</a:t>
            </a:r>
          </a:p>
        </p:txBody>
      </p:sp>
      <p:sp>
        <p:nvSpPr>
          <p:cNvPr id="29" name="Line 64">
            <a:extLst>
              <a:ext uri="{FF2B5EF4-FFF2-40B4-BE49-F238E27FC236}">
                <a16:creationId xmlns:a16="http://schemas.microsoft.com/office/drawing/2014/main" id="{D0832E0E-C57B-D854-D48B-E4C60ACBE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700" y="6152338"/>
            <a:ext cx="0" cy="322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0" name="Line 65">
            <a:extLst>
              <a:ext uri="{FF2B5EF4-FFF2-40B4-BE49-F238E27FC236}">
                <a16:creationId xmlns:a16="http://schemas.microsoft.com/office/drawing/2014/main" id="{B92C5DC9-FD2B-DEE9-D8A4-91B2E44C0F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5700" y="6677801"/>
            <a:ext cx="0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1" name="Line 66">
            <a:extLst>
              <a:ext uri="{FF2B5EF4-FFF2-40B4-BE49-F238E27FC236}">
                <a16:creationId xmlns:a16="http://schemas.microsoft.com/office/drawing/2014/main" id="{5CE43D66-221D-22F9-2331-C9134C38DC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1713" y="7009588"/>
            <a:ext cx="476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2" name="Line 67">
            <a:extLst>
              <a:ext uri="{FF2B5EF4-FFF2-40B4-BE49-F238E27FC236}">
                <a16:creationId xmlns:a16="http://schemas.microsoft.com/office/drawing/2014/main" id="{24A5CE60-46CB-DED5-5FF0-6904C42392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0925" y="6141226"/>
            <a:ext cx="196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3" name="Line 68">
            <a:extLst>
              <a:ext uri="{FF2B5EF4-FFF2-40B4-BE49-F238E27FC236}">
                <a16:creationId xmlns:a16="http://schemas.microsoft.com/office/drawing/2014/main" id="{5F81C0B2-D840-18BD-D0F3-3955FF419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3938" y="5615763"/>
            <a:ext cx="476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4" name="Line 69">
            <a:extLst>
              <a:ext uri="{FF2B5EF4-FFF2-40B4-BE49-F238E27FC236}">
                <a16:creationId xmlns:a16="http://schemas.microsoft.com/office/drawing/2014/main" id="{C5CCFBCE-B891-6AC0-DE3A-0E52775E6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2875" y="5620526"/>
            <a:ext cx="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5" name="Line 70">
            <a:extLst>
              <a:ext uri="{FF2B5EF4-FFF2-40B4-BE49-F238E27FC236}">
                <a16:creationId xmlns:a16="http://schemas.microsoft.com/office/drawing/2014/main" id="{5C8C2756-EAD9-54D0-BF45-5C56246CC7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61288" y="6044388"/>
            <a:ext cx="0" cy="954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6" name="Text Box 71">
            <a:extLst>
              <a:ext uri="{FF2B5EF4-FFF2-40B4-BE49-F238E27FC236}">
                <a16:creationId xmlns:a16="http://schemas.microsoft.com/office/drawing/2014/main" id="{814409C1-41C4-95EC-3F30-09241A724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8763" y="5780863"/>
            <a:ext cx="1284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RcvBuffer</a:t>
            </a:r>
          </a:p>
        </p:txBody>
      </p:sp>
      <p:sp>
        <p:nvSpPr>
          <p:cNvPr id="37" name="Text Box 73">
            <a:extLst>
              <a:ext uri="{FF2B5EF4-FFF2-40B4-BE49-F238E27FC236}">
                <a16:creationId xmlns:a16="http://schemas.microsoft.com/office/drawing/2014/main" id="{6D310F5A-1FB5-C265-7385-CB30366CC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7031" y="7409638"/>
            <a:ext cx="2525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segment payloads</a:t>
            </a:r>
          </a:p>
        </p:txBody>
      </p:sp>
      <p:sp>
        <p:nvSpPr>
          <p:cNvPr id="38" name="Text Box 74">
            <a:extLst>
              <a:ext uri="{FF2B5EF4-FFF2-40B4-BE49-F238E27FC236}">
                <a16:creationId xmlns:a16="http://schemas.microsoft.com/office/drawing/2014/main" id="{6E062A42-7C2C-1BF2-2710-FD6DCC99B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056" y="4909326"/>
            <a:ext cx="24785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to application process</a:t>
            </a:r>
          </a:p>
        </p:txBody>
      </p:sp>
      <p:sp>
        <p:nvSpPr>
          <p:cNvPr id="39" name="Text Box 76">
            <a:extLst>
              <a:ext uri="{FF2B5EF4-FFF2-40B4-BE49-F238E27FC236}">
                <a16:creationId xmlns:a16="http://schemas.microsoft.com/office/drawing/2014/main" id="{E52F1F29-C6B7-29EF-786B-755E3654D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079" y="8062101"/>
            <a:ext cx="35637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receiver-side buffering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09375A1-16DA-DCBA-E115-30B6B3D6B9D7}"/>
              </a:ext>
            </a:extLst>
          </p:cNvPr>
          <p:cNvGrpSpPr/>
          <p:nvPr/>
        </p:nvGrpSpPr>
        <p:grpSpPr>
          <a:xfrm>
            <a:off x="1316417" y="5210874"/>
            <a:ext cx="5887034" cy="3597427"/>
            <a:chOff x="4343173" y="1560062"/>
            <a:chExt cx="9034622" cy="4921250"/>
          </a:xfrm>
        </p:grpSpPr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790401A8-389D-B599-B220-8CA2E53FD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073" y="1560062"/>
              <a:ext cx="3951287" cy="4824412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" name="Rectangle 5">
              <a:extLst>
                <a:ext uri="{FF2B5EF4-FFF2-40B4-BE49-F238E27FC236}">
                  <a16:creationId xmlns:a16="http://schemas.microsoft.com/office/drawing/2014/main" id="{72F76AE5-4E76-441C-08D1-48F3E3A5F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348" y="1675949"/>
              <a:ext cx="3951287" cy="48053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" name="Line 8">
              <a:extLst>
                <a:ext uri="{FF2B5EF4-FFF2-40B4-BE49-F238E27FC236}">
                  <a16:creationId xmlns:a16="http://schemas.microsoft.com/office/drawing/2014/main" id="{F29FA658-3F0D-DE40-467B-B9293090B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9523" y="2050599"/>
              <a:ext cx="3946525" cy="47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" name="Line 9">
              <a:extLst>
                <a:ext uri="{FF2B5EF4-FFF2-40B4-BE49-F238E27FC236}">
                  <a16:creationId xmlns:a16="http://schemas.microsoft.com/office/drawing/2014/main" id="{A4598E48-E8D1-109A-3874-DDA2F0270B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173" y="2430012"/>
              <a:ext cx="3951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5" name="Line 16">
              <a:extLst>
                <a:ext uri="{FF2B5EF4-FFF2-40B4-BE49-F238E27FC236}">
                  <a16:creationId xmlns:a16="http://schemas.microsoft.com/office/drawing/2014/main" id="{741EF55A-D4B6-4D00-0BF3-365B65313A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2698" y="2811012"/>
              <a:ext cx="3951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6" name="Line 18">
              <a:extLst>
                <a:ext uri="{FF2B5EF4-FFF2-40B4-BE49-F238E27FC236}">
                  <a16:creationId xmlns:a16="http://schemas.microsoft.com/office/drawing/2014/main" id="{F421BFD4-1A73-40DC-1668-C3671BDC94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7935" y="3206299"/>
              <a:ext cx="3951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7" name="Line 19">
              <a:extLst>
                <a:ext uri="{FF2B5EF4-FFF2-40B4-BE49-F238E27FC236}">
                  <a16:creationId xmlns:a16="http://schemas.microsoft.com/office/drawing/2014/main" id="{600B1A22-A28C-24CC-CE04-E75FF77AFB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173" y="3596824"/>
              <a:ext cx="3951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8" name="Line 20">
              <a:extLst>
                <a:ext uri="{FF2B5EF4-FFF2-40B4-BE49-F238E27FC236}">
                  <a16:creationId xmlns:a16="http://schemas.microsoft.com/office/drawing/2014/main" id="{0274EBDB-7530-60D6-43E4-D9B9C0BCFF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173" y="4158799"/>
              <a:ext cx="3951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9" name="Line 21">
              <a:extLst>
                <a:ext uri="{FF2B5EF4-FFF2-40B4-BE49-F238E27FC236}">
                  <a16:creationId xmlns:a16="http://schemas.microsoft.com/office/drawing/2014/main" id="{183C8E06-6BA1-E579-796B-AB9FF7E75F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03735" y="2814187"/>
              <a:ext cx="4763" cy="7778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D43F7ED-FDC2-2E93-9F84-508C66C3CE6D}"/>
                </a:ext>
              </a:extLst>
            </p:cNvPr>
            <p:cNvGrpSpPr/>
            <p:nvPr/>
          </p:nvGrpSpPr>
          <p:grpSpPr>
            <a:xfrm>
              <a:off x="6113100" y="2788385"/>
              <a:ext cx="7264695" cy="1048460"/>
              <a:chOff x="6113100" y="2788385"/>
              <a:chExt cx="7264695" cy="1048460"/>
            </a:xfrm>
          </p:grpSpPr>
          <p:sp>
            <p:nvSpPr>
              <p:cNvPr id="52" name="Text Box 22">
                <a:extLst>
                  <a:ext uri="{FF2B5EF4-FFF2-40B4-BE49-F238E27FC236}">
                    <a16:creationId xmlns:a16="http://schemas.microsoft.com/office/drawing/2014/main" id="{46967D1E-415F-F966-B16A-91CF87B9EB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3100" y="2788385"/>
                <a:ext cx="2293763" cy="524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receive window</a:t>
                </a:r>
              </a:p>
            </p:txBody>
          </p:sp>
          <p:sp>
            <p:nvSpPr>
              <p:cNvPr id="53" name="Text Box 49">
                <a:extLst>
                  <a:ext uri="{FF2B5EF4-FFF2-40B4-BE49-F238E27FC236}">
                    <a16:creationId xmlns:a16="http://schemas.microsoft.com/office/drawing/2014/main" id="{BA50D2C9-AB25-4A92-C945-E8EB88A1F2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4899" y="2847114"/>
                <a:ext cx="4652896" cy="989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flow control: 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# bytes receiver willing to accept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" name="Line 53">
                <a:extLst>
                  <a:ext uri="{FF2B5EF4-FFF2-40B4-BE49-F238E27FC236}">
                    <a16:creationId xmlns:a16="http://schemas.microsoft.com/office/drawing/2014/main" id="{6420F22A-A46F-5A31-CDFF-E91DCC2B51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42852" y="3044701"/>
                <a:ext cx="582048" cy="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1" name="Line 10">
              <a:extLst>
                <a:ext uri="{FF2B5EF4-FFF2-40B4-BE49-F238E27FC236}">
                  <a16:creationId xmlns:a16="http://schemas.microsoft.com/office/drawing/2014/main" id="{47C55F5B-16DB-21CF-F1BB-B78F49B008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89447" y="1679374"/>
              <a:ext cx="1761" cy="3651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5" name="TextBox 6">
            <a:extLst>
              <a:ext uri="{FF2B5EF4-FFF2-40B4-BE49-F238E27FC236}">
                <a16:creationId xmlns:a16="http://schemas.microsoft.com/office/drawing/2014/main" id="{420268B9-6130-F3BC-1678-FD65B8F0DEC4}"/>
              </a:ext>
            </a:extLst>
          </p:cNvPr>
          <p:cNvSpPr txBox="1"/>
          <p:nvPr/>
        </p:nvSpPr>
        <p:spPr>
          <a:xfrm>
            <a:off x="1412370" y="2128959"/>
            <a:ext cx="9904989" cy="1028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Receiver informs sender of available buffer size (Window Size field)</a:t>
            </a:r>
          </a:p>
        </p:txBody>
      </p:sp>
      <p:sp>
        <p:nvSpPr>
          <p:cNvPr id="56" name="TextBox 5">
            <a:extLst>
              <a:ext uri="{FF2B5EF4-FFF2-40B4-BE49-F238E27FC236}">
                <a16:creationId xmlns:a16="http://schemas.microsoft.com/office/drawing/2014/main" id="{96C8D696-3CC0-B1D5-71A1-F77B79C8EC3E}"/>
              </a:ext>
            </a:extLst>
          </p:cNvPr>
          <p:cNvSpPr txBox="1"/>
          <p:nvPr/>
        </p:nvSpPr>
        <p:spPr>
          <a:xfrm>
            <a:off x="109642" y="8952724"/>
            <a:ext cx="1183222" cy="1334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6000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12</a:t>
            </a:r>
          </a:p>
        </p:txBody>
      </p:sp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D51A3E-437F-1F59-DDEB-2FC799754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3DB3891-C78F-5A0C-0B48-0645A2BD0A86}"/>
              </a:ext>
            </a:extLst>
          </p:cNvPr>
          <p:cNvGrpSpPr/>
          <p:nvPr/>
        </p:nvGrpSpPr>
        <p:grpSpPr>
          <a:xfrm>
            <a:off x="1028700" y="2621480"/>
            <a:ext cx="16230600" cy="5951020"/>
            <a:chOff x="0" y="0"/>
            <a:chExt cx="4274726" cy="1747969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91595DE-D8E1-40EC-A2B9-0D25ACF09839}"/>
                </a:ext>
              </a:extLst>
            </p:cNvPr>
            <p:cNvSpPr/>
            <p:nvPr/>
          </p:nvSpPr>
          <p:spPr>
            <a:xfrm>
              <a:off x="0" y="0"/>
              <a:ext cx="4274726" cy="1747969"/>
            </a:xfrm>
            <a:custGeom>
              <a:avLst/>
              <a:gdLst/>
              <a:ahLst/>
              <a:cxnLst/>
              <a:rect l="l" t="t" r="r" b="b"/>
              <a:pathLst>
                <a:path w="4274726" h="1747969">
                  <a:moveTo>
                    <a:pt x="0" y="0"/>
                  </a:moveTo>
                  <a:lnTo>
                    <a:pt x="4274726" y="0"/>
                  </a:lnTo>
                  <a:lnTo>
                    <a:pt x="4274726" y="1747969"/>
                  </a:lnTo>
                  <a:lnTo>
                    <a:pt x="0" y="17479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1AC36E8-E6AC-C406-5E7E-08CCD48A7CE9}"/>
                </a:ext>
              </a:extLst>
            </p:cNvPr>
            <p:cNvSpPr txBox="1"/>
            <p:nvPr/>
          </p:nvSpPr>
          <p:spPr>
            <a:xfrm>
              <a:off x="0" y="-38100"/>
              <a:ext cx="4274726" cy="17860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9C1F43A9-9393-DE11-C2BE-87F4A996E3B9}"/>
              </a:ext>
            </a:extLst>
          </p:cNvPr>
          <p:cNvGrpSpPr/>
          <p:nvPr/>
        </p:nvGrpSpPr>
        <p:grpSpPr>
          <a:xfrm>
            <a:off x="2103405" y="3374207"/>
            <a:ext cx="4100463" cy="1506628"/>
            <a:chOff x="0" y="0"/>
            <a:chExt cx="1079957" cy="250864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5E0999C-FDA5-242C-92A2-AA89ADDEA3A3}"/>
                </a:ext>
              </a:extLst>
            </p:cNvPr>
            <p:cNvSpPr/>
            <p:nvPr/>
          </p:nvSpPr>
          <p:spPr>
            <a:xfrm>
              <a:off x="0" y="0"/>
              <a:ext cx="1079957" cy="250864"/>
            </a:xfrm>
            <a:custGeom>
              <a:avLst/>
              <a:gdLst/>
              <a:ahLst/>
              <a:cxnLst/>
              <a:rect l="l" t="t" r="r" b="b"/>
              <a:pathLst>
                <a:path w="1079957" h="250864">
                  <a:moveTo>
                    <a:pt x="0" y="0"/>
                  </a:moveTo>
                  <a:lnTo>
                    <a:pt x="1079957" y="0"/>
                  </a:lnTo>
                  <a:lnTo>
                    <a:pt x="1079957" y="250864"/>
                  </a:lnTo>
                  <a:lnTo>
                    <a:pt x="0" y="250864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1071323F-6B03-D726-587F-90E3F6855476}"/>
                </a:ext>
              </a:extLst>
            </p:cNvPr>
            <p:cNvSpPr txBox="1"/>
            <p:nvPr/>
          </p:nvSpPr>
          <p:spPr>
            <a:xfrm>
              <a:off x="0" y="-38100"/>
              <a:ext cx="1079957" cy="288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3AD7FEBC-ED85-86FC-6B8A-759763A582F3}"/>
              </a:ext>
            </a:extLst>
          </p:cNvPr>
          <p:cNvGrpSpPr/>
          <p:nvPr/>
        </p:nvGrpSpPr>
        <p:grpSpPr>
          <a:xfrm>
            <a:off x="2103405" y="3850457"/>
            <a:ext cx="4100463" cy="3959724"/>
            <a:chOff x="0" y="0"/>
            <a:chExt cx="1079957" cy="1254321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1B23956-2079-CC74-9571-665AF978DA0C}"/>
                </a:ext>
              </a:extLst>
            </p:cNvPr>
            <p:cNvSpPr/>
            <p:nvPr/>
          </p:nvSpPr>
          <p:spPr>
            <a:xfrm>
              <a:off x="0" y="0"/>
              <a:ext cx="1079957" cy="1254321"/>
            </a:xfrm>
            <a:custGeom>
              <a:avLst/>
              <a:gdLst/>
              <a:ahLst/>
              <a:cxnLst/>
              <a:rect l="l" t="t" r="r" b="b"/>
              <a:pathLst>
                <a:path w="1079957" h="1254321">
                  <a:moveTo>
                    <a:pt x="0" y="0"/>
                  </a:moveTo>
                  <a:lnTo>
                    <a:pt x="1079957" y="0"/>
                  </a:lnTo>
                  <a:lnTo>
                    <a:pt x="1079957" y="1254321"/>
                  </a:lnTo>
                  <a:lnTo>
                    <a:pt x="0" y="1254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99F28941-8FD2-819B-2BE1-1AF2934C64B3}"/>
                </a:ext>
              </a:extLst>
            </p:cNvPr>
            <p:cNvSpPr txBox="1"/>
            <p:nvPr/>
          </p:nvSpPr>
          <p:spPr>
            <a:xfrm>
              <a:off x="0" y="-38100"/>
              <a:ext cx="1079957" cy="12924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algn="ctr" defTabSz="914400" rtl="1" eaLnBrk="1" latinLnBrk="0" hangingPunct="1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7A7F67E8-6394-EDE1-F033-3EDF7A3DA8D1}"/>
              </a:ext>
            </a:extLst>
          </p:cNvPr>
          <p:cNvGrpSpPr/>
          <p:nvPr/>
        </p:nvGrpSpPr>
        <p:grpSpPr>
          <a:xfrm>
            <a:off x="7090546" y="3374207"/>
            <a:ext cx="4100463" cy="1506628"/>
            <a:chOff x="0" y="0"/>
            <a:chExt cx="1079957" cy="250864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F44CEFC-4889-D13B-29DE-5242967695D6}"/>
                </a:ext>
              </a:extLst>
            </p:cNvPr>
            <p:cNvSpPr/>
            <p:nvPr/>
          </p:nvSpPr>
          <p:spPr>
            <a:xfrm>
              <a:off x="0" y="0"/>
              <a:ext cx="1079957" cy="250864"/>
            </a:xfrm>
            <a:custGeom>
              <a:avLst/>
              <a:gdLst/>
              <a:ahLst/>
              <a:cxnLst/>
              <a:rect l="l" t="t" r="r" b="b"/>
              <a:pathLst>
                <a:path w="1079957" h="250864">
                  <a:moveTo>
                    <a:pt x="0" y="0"/>
                  </a:moveTo>
                  <a:lnTo>
                    <a:pt x="1079957" y="0"/>
                  </a:lnTo>
                  <a:lnTo>
                    <a:pt x="1079957" y="250864"/>
                  </a:lnTo>
                  <a:lnTo>
                    <a:pt x="0" y="250864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5C8FD64F-BA2B-F20C-0062-8AED27B55269}"/>
                </a:ext>
              </a:extLst>
            </p:cNvPr>
            <p:cNvSpPr txBox="1"/>
            <p:nvPr/>
          </p:nvSpPr>
          <p:spPr>
            <a:xfrm>
              <a:off x="0" y="-38100"/>
              <a:ext cx="1079957" cy="288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7902428A-8637-0A16-CDEA-73718DF348D8}"/>
              </a:ext>
            </a:extLst>
          </p:cNvPr>
          <p:cNvGrpSpPr/>
          <p:nvPr/>
        </p:nvGrpSpPr>
        <p:grpSpPr>
          <a:xfrm>
            <a:off x="7090546" y="3850457"/>
            <a:ext cx="4100463" cy="3959724"/>
            <a:chOff x="0" y="0"/>
            <a:chExt cx="1079957" cy="1254321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B2DA06A-8DA0-4CC2-0769-DE7C6DA5120A}"/>
                </a:ext>
              </a:extLst>
            </p:cNvPr>
            <p:cNvSpPr/>
            <p:nvPr/>
          </p:nvSpPr>
          <p:spPr>
            <a:xfrm>
              <a:off x="0" y="0"/>
              <a:ext cx="1079957" cy="1254321"/>
            </a:xfrm>
            <a:custGeom>
              <a:avLst/>
              <a:gdLst/>
              <a:ahLst/>
              <a:cxnLst/>
              <a:rect l="l" t="t" r="r" b="b"/>
              <a:pathLst>
                <a:path w="1079957" h="1254321">
                  <a:moveTo>
                    <a:pt x="0" y="0"/>
                  </a:moveTo>
                  <a:lnTo>
                    <a:pt x="1079957" y="0"/>
                  </a:lnTo>
                  <a:lnTo>
                    <a:pt x="1079957" y="1254321"/>
                  </a:lnTo>
                  <a:lnTo>
                    <a:pt x="0" y="1254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990BD72D-4354-35AC-D52E-7F08C2871376}"/>
                </a:ext>
              </a:extLst>
            </p:cNvPr>
            <p:cNvSpPr txBox="1"/>
            <p:nvPr/>
          </p:nvSpPr>
          <p:spPr>
            <a:xfrm>
              <a:off x="0" y="-38100"/>
              <a:ext cx="1079957" cy="12924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DC2F5FE6-AECF-D8DF-1BD2-EDC1D3735F4E}"/>
              </a:ext>
            </a:extLst>
          </p:cNvPr>
          <p:cNvGrpSpPr/>
          <p:nvPr/>
        </p:nvGrpSpPr>
        <p:grpSpPr>
          <a:xfrm>
            <a:off x="12077686" y="3374207"/>
            <a:ext cx="4100463" cy="1506628"/>
            <a:chOff x="0" y="0"/>
            <a:chExt cx="1079957" cy="250864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F06E8DE2-0FE0-FF77-6022-B27C42090B8A}"/>
                </a:ext>
              </a:extLst>
            </p:cNvPr>
            <p:cNvSpPr/>
            <p:nvPr/>
          </p:nvSpPr>
          <p:spPr>
            <a:xfrm>
              <a:off x="0" y="0"/>
              <a:ext cx="1079957" cy="250864"/>
            </a:xfrm>
            <a:custGeom>
              <a:avLst/>
              <a:gdLst/>
              <a:ahLst/>
              <a:cxnLst/>
              <a:rect l="l" t="t" r="r" b="b"/>
              <a:pathLst>
                <a:path w="1079957" h="250864">
                  <a:moveTo>
                    <a:pt x="0" y="0"/>
                  </a:moveTo>
                  <a:lnTo>
                    <a:pt x="1079957" y="0"/>
                  </a:lnTo>
                  <a:lnTo>
                    <a:pt x="1079957" y="250864"/>
                  </a:lnTo>
                  <a:lnTo>
                    <a:pt x="0" y="250864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D6774D94-4728-0E8A-13FA-D7D460100F2A}"/>
                </a:ext>
              </a:extLst>
            </p:cNvPr>
            <p:cNvSpPr txBox="1"/>
            <p:nvPr/>
          </p:nvSpPr>
          <p:spPr>
            <a:xfrm>
              <a:off x="0" y="-38100"/>
              <a:ext cx="1079957" cy="288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06EC0AEA-7DA5-DD27-98C1-075BA579F41C}"/>
              </a:ext>
            </a:extLst>
          </p:cNvPr>
          <p:cNvGrpSpPr/>
          <p:nvPr/>
        </p:nvGrpSpPr>
        <p:grpSpPr>
          <a:xfrm>
            <a:off x="12077686" y="3850457"/>
            <a:ext cx="4100463" cy="3959724"/>
            <a:chOff x="0" y="0"/>
            <a:chExt cx="1079957" cy="1254321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C8097520-F92C-B7FF-F172-6B6D445CFB18}"/>
                </a:ext>
              </a:extLst>
            </p:cNvPr>
            <p:cNvSpPr/>
            <p:nvPr/>
          </p:nvSpPr>
          <p:spPr>
            <a:xfrm>
              <a:off x="0" y="0"/>
              <a:ext cx="1079957" cy="1254321"/>
            </a:xfrm>
            <a:custGeom>
              <a:avLst/>
              <a:gdLst/>
              <a:ahLst/>
              <a:cxnLst/>
              <a:rect l="l" t="t" r="r" b="b"/>
              <a:pathLst>
                <a:path w="1079957" h="1254321">
                  <a:moveTo>
                    <a:pt x="0" y="0"/>
                  </a:moveTo>
                  <a:lnTo>
                    <a:pt x="1079957" y="0"/>
                  </a:lnTo>
                  <a:lnTo>
                    <a:pt x="1079957" y="1254321"/>
                  </a:lnTo>
                  <a:lnTo>
                    <a:pt x="0" y="1254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3F78AF14-83AF-8F58-6A7D-37CFB0A3DBB9}"/>
                </a:ext>
              </a:extLst>
            </p:cNvPr>
            <p:cNvSpPr txBox="1"/>
            <p:nvPr/>
          </p:nvSpPr>
          <p:spPr>
            <a:xfrm>
              <a:off x="0" y="-38100"/>
              <a:ext cx="1079957" cy="12924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algn="ctr" defTabSz="914400" rtl="1" eaLnBrk="1" latinLnBrk="0" hangingPunct="1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TextBox 26">
            <a:extLst>
              <a:ext uri="{FF2B5EF4-FFF2-40B4-BE49-F238E27FC236}">
                <a16:creationId xmlns:a16="http://schemas.microsoft.com/office/drawing/2014/main" id="{EC5AAAB1-B02E-CF33-D8B3-F568DD443827}"/>
              </a:ext>
            </a:extLst>
          </p:cNvPr>
          <p:cNvSpPr txBox="1"/>
          <p:nvPr/>
        </p:nvSpPr>
        <p:spPr>
          <a:xfrm>
            <a:off x="1404938" y="914400"/>
            <a:ext cx="154781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Congestion Avoidance in TCP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6361EBC4-0E97-58FC-2814-C069DCC70903}"/>
              </a:ext>
            </a:extLst>
          </p:cNvPr>
          <p:cNvSpPr txBox="1"/>
          <p:nvPr/>
        </p:nvSpPr>
        <p:spPr>
          <a:xfrm>
            <a:off x="2376195" y="3834447"/>
            <a:ext cx="3554883" cy="603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 dirty="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Slow Start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33ED227A-B3CC-02AF-5210-17ED63C956A4}"/>
              </a:ext>
            </a:extLst>
          </p:cNvPr>
          <p:cNvSpPr txBox="1"/>
          <p:nvPr/>
        </p:nvSpPr>
        <p:spPr>
          <a:xfrm>
            <a:off x="7363336" y="3519939"/>
            <a:ext cx="3554883" cy="1232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 dirty="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Congestion Avoidance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E20339E4-66F4-7D30-8E30-1E4429EF2BE3}"/>
              </a:ext>
            </a:extLst>
          </p:cNvPr>
          <p:cNvSpPr txBox="1"/>
          <p:nvPr/>
        </p:nvSpPr>
        <p:spPr>
          <a:xfrm>
            <a:off x="12214080" y="3715491"/>
            <a:ext cx="3827674" cy="600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 dirty="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Fast Recovery</a:t>
            </a:r>
          </a:p>
        </p:txBody>
      </p:sp>
      <p:sp>
        <p:nvSpPr>
          <p:cNvPr id="30" name="TextBox 30">
            <a:extLst>
              <a:ext uri="{FF2B5EF4-FFF2-40B4-BE49-F238E27FC236}">
                <a16:creationId xmlns:a16="http://schemas.microsoft.com/office/drawing/2014/main" id="{AC5B6F4B-B58F-F59F-F6B1-82F794D9C7CE}"/>
              </a:ext>
            </a:extLst>
          </p:cNvPr>
          <p:cNvSpPr txBox="1"/>
          <p:nvPr/>
        </p:nvSpPr>
        <p:spPr>
          <a:xfrm>
            <a:off x="2376195" y="5645004"/>
            <a:ext cx="3554883" cy="1028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Gradually increases transmission rate</a:t>
            </a:r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BC86C1EE-C51A-8BB1-DA4E-E3617A633064}"/>
              </a:ext>
            </a:extLst>
          </p:cNvPr>
          <p:cNvSpPr txBox="1"/>
          <p:nvPr/>
        </p:nvSpPr>
        <p:spPr>
          <a:xfrm>
            <a:off x="12374595" y="5906283"/>
            <a:ext cx="3537210" cy="1028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Quickly recovers from packet loss</a:t>
            </a:r>
          </a:p>
        </p:txBody>
      </p:sp>
      <p:sp>
        <p:nvSpPr>
          <p:cNvPr id="34" name="TextBox 30">
            <a:extLst>
              <a:ext uri="{FF2B5EF4-FFF2-40B4-BE49-F238E27FC236}">
                <a16:creationId xmlns:a16="http://schemas.microsoft.com/office/drawing/2014/main" id="{854921EB-77F3-3681-1476-679822082015}"/>
              </a:ext>
            </a:extLst>
          </p:cNvPr>
          <p:cNvSpPr txBox="1"/>
          <p:nvPr/>
        </p:nvSpPr>
        <p:spPr>
          <a:xfrm>
            <a:off x="7363336" y="5448031"/>
            <a:ext cx="3554883" cy="1567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Reduces rate when congestion is detected</a:t>
            </a: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A6AF3C8B-61F8-5195-D71B-17E70CCA922B}"/>
              </a:ext>
            </a:extLst>
          </p:cNvPr>
          <p:cNvSpPr txBox="1"/>
          <p:nvPr/>
        </p:nvSpPr>
        <p:spPr>
          <a:xfrm>
            <a:off x="109642" y="8952724"/>
            <a:ext cx="1183222" cy="1334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6000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512854657"/>
      </p:ext>
    </p:extLst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43675" y="1028700"/>
            <a:ext cx="10715625" cy="8229600"/>
            <a:chOff x="0" y="0"/>
            <a:chExt cx="2822222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2222" cy="2167467"/>
            </a:xfrm>
            <a:custGeom>
              <a:avLst/>
              <a:gdLst/>
              <a:ahLst/>
              <a:cxnLst/>
              <a:rect l="l" t="t" r="r" b="b"/>
              <a:pathLst>
                <a:path w="2822222" h="2167467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404938" y="3977005"/>
            <a:ext cx="4762500" cy="3391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959"/>
              </a:lnSpc>
            </a:pPr>
            <a:r>
              <a:rPr lang="en-US" sz="6399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TCP Congestion Control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D459502-E9BC-8045-4160-30865162D3EC}"/>
              </a:ext>
            </a:extLst>
          </p:cNvPr>
          <p:cNvGrpSpPr/>
          <p:nvPr/>
        </p:nvGrpSpPr>
        <p:grpSpPr>
          <a:xfrm>
            <a:off x="7315200" y="1790700"/>
            <a:ext cx="9409224" cy="6864070"/>
            <a:chOff x="7473838" y="2461932"/>
            <a:chExt cx="7588251" cy="5430838"/>
          </a:xfrm>
        </p:grpSpPr>
        <p:grpSp>
          <p:nvGrpSpPr>
            <p:cNvPr id="14" name="Group 240">
              <a:extLst>
                <a:ext uri="{FF2B5EF4-FFF2-40B4-BE49-F238E27FC236}">
                  <a16:creationId xmlns:a16="http://schemas.microsoft.com/office/drawing/2014/main" id="{43E29825-7D38-88A2-7EBD-AD53D61A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29726" y="4220882"/>
              <a:ext cx="2133600" cy="814388"/>
              <a:chOff x="2168" y="1727"/>
              <a:chExt cx="1344" cy="513"/>
            </a:xfrm>
          </p:grpSpPr>
          <p:grpSp>
            <p:nvGrpSpPr>
              <p:cNvPr id="15" name="Group 171">
                <a:extLst>
                  <a:ext uri="{FF2B5EF4-FFF2-40B4-BE49-F238E27FC236}">
                    <a16:creationId xmlns:a16="http://schemas.microsoft.com/office/drawing/2014/main" id="{CA06E769-8939-2CA7-25DE-7F5E4F5F8A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0" y="1727"/>
                <a:ext cx="1118" cy="513"/>
                <a:chOff x="2280" y="1727"/>
                <a:chExt cx="1118" cy="513"/>
              </a:xfrm>
            </p:grpSpPr>
            <p:sp>
              <p:nvSpPr>
                <p:cNvPr id="17" name="Text Box 172">
                  <a:extLst>
                    <a:ext uri="{FF2B5EF4-FFF2-40B4-BE49-F238E27FC236}">
                      <a16:creationId xmlns:a16="http://schemas.microsoft.com/office/drawing/2014/main" id="{6194737F-2014-C3F3-8828-A436CDA503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0" y="1727"/>
                  <a:ext cx="377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timeout</a:t>
                  </a:r>
                </a:p>
              </p:txBody>
            </p:sp>
            <p:sp>
              <p:nvSpPr>
                <p:cNvPr id="18" name="Text Box 173">
                  <a:extLst>
                    <a:ext uri="{FF2B5EF4-FFF2-40B4-BE49-F238E27FC236}">
                      <a16:creationId xmlns:a16="http://schemas.microsoft.com/office/drawing/2014/main" id="{4C18275F-726A-9320-15DB-46B9DDF5F9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80" y="1838"/>
                  <a:ext cx="1118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ssthresh = cwnd/2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cwnd = 1 MSS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dupACKcount = 0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retransmit missing segment</a:t>
                  </a: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 </a:t>
                  </a:r>
                </a:p>
              </p:txBody>
            </p:sp>
            <p:sp>
              <p:nvSpPr>
                <p:cNvPr id="19" name="Line 174">
                  <a:extLst>
                    <a:ext uri="{FF2B5EF4-FFF2-40B4-BE49-F238E27FC236}">
                      <a16:creationId xmlns:a16="http://schemas.microsoft.com/office/drawing/2014/main" id="{2BBA3847-0BFB-CA0F-E04D-2A4A0CAF3A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1" y="1857"/>
                  <a:ext cx="69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" name="Line 175">
                <a:extLst>
                  <a:ext uri="{FF2B5EF4-FFF2-40B4-BE49-F238E27FC236}">
                    <a16:creationId xmlns:a16="http://schemas.microsoft.com/office/drawing/2014/main" id="{11732AEF-C49A-FECC-591F-98DB616101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68" y="1734"/>
                <a:ext cx="13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20" name="Group 239">
              <a:extLst>
                <a:ext uri="{FF2B5EF4-FFF2-40B4-BE49-F238E27FC236}">
                  <a16:creationId xmlns:a16="http://schemas.microsoft.com/office/drawing/2014/main" id="{A4320B96-2CC2-8D8A-0000-4858BDCC7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59889" y="3744632"/>
              <a:ext cx="2133600" cy="398463"/>
              <a:chOff x="2187" y="1427"/>
              <a:chExt cx="1344" cy="251"/>
            </a:xfrm>
          </p:grpSpPr>
          <p:sp>
            <p:nvSpPr>
              <p:cNvPr id="21" name="Line 176">
                <a:extLst>
                  <a:ext uri="{FF2B5EF4-FFF2-40B4-BE49-F238E27FC236}">
                    <a16:creationId xmlns:a16="http://schemas.microsoft.com/office/drawing/2014/main" id="{A79A724A-218A-3E45-7073-E9E43968A7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7" y="1673"/>
                <a:ext cx="13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" name="Text Box 181">
                <a:extLst>
                  <a:ext uri="{FF2B5EF4-FFF2-40B4-BE49-F238E27FC236}">
                    <a16:creationId xmlns:a16="http://schemas.microsoft.com/office/drawing/2014/main" id="{4EEF5F5E-3343-93D2-D4D3-AE92A2D09A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0" y="1543"/>
                <a:ext cx="171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" name="Line 182">
                <a:extLst>
                  <a:ext uri="{FF2B5EF4-FFF2-40B4-BE49-F238E27FC236}">
                    <a16:creationId xmlns:a16="http://schemas.microsoft.com/office/drawing/2014/main" id="{6D0938CB-D74F-4575-F14D-54B001CCB8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2" y="1554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4" name="Group 183">
                <a:extLst>
                  <a:ext uri="{FF2B5EF4-FFF2-40B4-BE49-F238E27FC236}">
                    <a16:creationId xmlns:a16="http://schemas.microsoft.com/office/drawing/2014/main" id="{D8203F05-8656-5E79-A598-49F0205273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86" y="1427"/>
                <a:ext cx="694" cy="154"/>
                <a:chOff x="2458" y="1450"/>
                <a:chExt cx="694" cy="154"/>
              </a:xfrm>
            </p:grpSpPr>
            <p:sp>
              <p:nvSpPr>
                <p:cNvPr id="25" name="Text Box 184">
                  <a:extLst>
                    <a:ext uri="{FF2B5EF4-FFF2-40B4-BE49-F238E27FC236}">
                      <a16:creationId xmlns:a16="http://schemas.microsoft.com/office/drawing/2014/main" id="{2BBDD322-5D5A-692E-E5F2-EA305E6F6A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8" y="1450"/>
                  <a:ext cx="694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cwnd &gt; ssthresh</a:t>
                  </a:r>
                </a:p>
              </p:txBody>
            </p:sp>
            <p:sp>
              <p:nvSpPr>
                <p:cNvPr id="26" name="Line 185">
                  <a:extLst>
                    <a:ext uri="{FF2B5EF4-FFF2-40B4-BE49-F238E27FC236}">
                      <a16:creationId xmlns:a16="http://schemas.microsoft.com/office/drawing/2014/main" id="{CA199BB0-13C2-3F85-4C4F-8A6475F1A3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24" y="1557"/>
                  <a:ext cx="4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</p:grpSp>
        <p:grpSp>
          <p:nvGrpSpPr>
            <p:cNvPr id="27" name="Group 242">
              <a:extLst>
                <a:ext uri="{FF2B5EF4-FFF2-40B4-BE49-F238E27FC236}">
                  <a16:creationId xmlns:a16="http://schemas.microsoft.com/office/drawing/2014/main" id="{817FEDDF-CE1B-D2FB-E189-C2A98A8156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06178" y="2682595"/>
              <a:ext cx="2782888" cy="2398713"/>
              <a:chOff x="3476" y="786"/>
              <a:chExt cx="1753" cy="1511"/>
            </a:xfrm>
          </p:grpSpPr>
          <p:grpSp>
            <p:nvGrpSpPr>
              <p:cNvPr id="28" name="Group 164">
                <a:extLst>
                  <a:ext uri="{FF2B5EF4-FFF2-40B4-BE49-F238E27FC236}">
                    <a16:creationId xmlns:a16="http://schemas.microsoft.com/office/drawing/2014/main" id="{F49ABA72-103D-8E23-8BD8-39FA06EA2B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2" y="1330"/>
                <a:ext cx="820" cy="754"/>
                <a:chOff x="2293" y="2021"/>
                <a:chExt cx="820" cy="754"/>
              </a:xfrm>
            </p:grpSpPr>
            <p:sp>
              <p:nvSpPr>
                <p:cNvPr id="40" name="Oval 165">
                  <a:extLst>
                    <a:ext uri="{FF2B5EF4-FFF2-40B4-BE49-F238E27FC236}">
                      <a16:creationId xmlns:a16="http://schemas.microsoft.com/office/drawing/2014/main" id="{BB0C54E2-ACD2-331D-507D-7875A1EC11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93" y="2021"/>
                  <a:ext cx="800" cy="754"/>
                </a:xfrm>
                <a:prstGeom prst="ellipse">
                  <a:avLst/>
                </a:prstGeom>
                <a:solidFill>
                  <a:srgbClr val="00CC99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1" name="Text Box 166">
                  <a:extLst>
                    <a:ext uri="{FF2B5EF4-FFF2-40B4-BE49-F238E27FC236}">
                      <a16:creationId xmlns:a16="http://schemas.microsoft.com/office/drawing/2014/main" id="{0F4F4000-F448-1732-36A9-1E4FF820BB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4" y="2191"/>
                  <a:ext cx="819" cy="5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congestion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avoidance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29" name="Group 190">
                <a:extLst>
                  <a:ext uri="{FF2B5EF4-FFF2-40B4-BE49-F238E27FC236}">
                    <a16:creationId xmlns:a16="http://schemas.microsoft.com/office/drawing/2014/main" id="{9D77D088-8E23-5458-AD30-62F8631D4B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6" y="786"/>
                <a:ext cx="1496" cy="575"/>
                <a:chOff x="3499" y="904"/>
                <a:chExt cx="1496" cy="575"/>
              </a:xfrm>
            </p:grpSpPr>
            <p:sp>
              <p:nvSpPr>
                <p:cNvPr id="36" name="Text Box 191">
                  <a:extLst>
                    <a:ext uri="{FF2B5EF4-FFF2-40B4-BE49-F238E27FC236}">
                      <a16:creationId xmlns:a16="http://schemas.microsoft.com/office/drawing/2014/main" id="{B03B1F63-4703-56D2-AFFC-110535CFC5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99" y="1037"/>
                  <a:ext cx="1496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cwnd = cwnd + MSS    (MSS/cwnd)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dupACKcount = 0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transmit new segment(s), as allowed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7" name="Line 192">
                  <a:extLst>
                    <a:ext uri="{FF2B5EF4-FFF2-40B4-BE49-F238E27FC236}">
                      <a16:creationId xmlns:a16="http://schemas.microsoft.com/office/drawing/2014/main" id="{4D1327E1-EF4D-A23D-0604-732E019A5C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76" y="1054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8" name="Text Box 193">
                  <a:extLst>
                    <a:ext uri="{FF2B5EF4-FFF2-40B4-BE49-F238E27FC236}">
                      <a16:creationId xmlns:a16="http://schemas.microsoft.com/office/drawing/2014/main" id="{11EB4BDB-7425-C4F7-F9A8-928457AB6B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74" y="915"/>
                  <a:ext cx="471" cy="1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new ACK</a:t>
                  </a:r>
                </a:p>
              </p:txBody>
            </p:sp>
            <p:sp>
              <p:nvSpPr>
                <p:cNvPr id="39" name="Text Box 194">
                  <a:extLst>
                    <a:ext uri="{FF2B5EF4-FFF2-40B4-BE49-F238E27FC236}">
                      <a16:creationId xmlns:a16="http://schemas.microsoft.com/office/drawing/2014/main" id="{97FDA2E0-F0D7-DC85-C48E-837972AADB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11" y="904"/>
                  <a:ext cx="173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charset="0"/>
                      <a:ea typeface="ＭＳ Ｐゴシック" charset="0"/>
                      <a:cs typeface="+mn-cs"/>
                    </a:rPr>
                    <a:t>.</a:t>
                  </a:r>
                </a:p>
              </p:txBody>
            </p:sp>
          </p:grpSp>
          <p:sp>
            <p:nvSpPr>
              <p:cNvPr id="30" name="Freeform 195">
                <a:extLst>
                  <a:ext uri="{FF2B5EF4-FFF2-40B4-BE49-F238E27FC236}">
                    <a16:creationId xmlns:a16="http://schemas.microsoft.com/office/drawing/2014/main" id="{606007DE-008F-884F-75B1-FF663D47AC2B}"/>
                  </a:ext>
                </a:extLst>
              </p:cNvPr>
              <p:cNvSpPr>
                <a:spLocks/>
              </p:cNvSpPr>
              <p:nvPr/>
            </p:nvSpPr>
            <p:spPr bwMode="auto">
              <a:xfrm rot="9705213">
                <a:off x="4212" y="1145"/>
                <a:ext cx="333" cy="452"/>
              </a:xfrm>
              <a:custGeom>
                <a:avLst/>
                <a:gdLst>
                  <a:gd name="T0" fmla="*/ 112 w 376"/>
                  <a:gd name="T1" fmla="*/ 306 h 452"/>
                  <a:gd name="T2" fmla="*/ 24 w 376"/>
                  <a:gd name="T3" fmla="*/ 269 h 452"/>
                  <a:gd name="T4" fmla="*/ 62 w 376"/>
                  <a:gd name="T5" fmla="*/ 0 h 45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76" h="452">
                    <a:moveTo>
                      <a:pt x="376" y="306"/>
                    </a:moveTo>
                    <a:cubicBezTo>
                      <a:pt x="332" y="380"/>
                      <a:pt x="164" y="452"/>
                      <a:pt x="82" y="269"/>
                    </a:cubicBezTo>
                    <a:cubicBezTo>
                      <a:pt x="0" y="86"/>
                      <a:pt x="66" y="18"/>
                      <a:pt x="20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1" name="Group 196">
                <a:extLst>
                  <a:ext uri="{FF2B5EF4-FFF2-40B4-BE49-F238E27FC236}">
                    <a16:creationId xmlns:a16="http://schemas.microsoft.com/office/drawing/2014/main" id="{51859D36-593C-68D4-9695-6450B62DD0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89" y="1909"/>
                <a:ext cx="740" cy="388"/>
                <a:chOff x="4254" y="2922"/>
                <a:chExt cx="740" cy="388"/>
              </a:xfrm>
            </p:grpSpPr>
            <p:sp>
              <p:nvSpPr>
                <p:cNvPr id="33" name="Text Box 197">
                  <a:extLst>
                    <a:ext uri="{FF2B5EF4-FFF2-40B4-BE49-F238E27FC236}">
                      <a16:creationId xmlns:a16="http://schemas.microsoft.com/office/drawing/2014/main" id="{F2D301F2-B947-1C9F-9811-96958B361A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54" y="3062"/>
                  <a:ext cx="740" cy="2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dupACKcount++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4" name="Line 198">
                  <a:extLst>
                    <a:ext uri="{FF2B5EF4-FFF2-40B4-BE49-F238E27FC236}">
                      <a16:creationId xmlns:a16="http://schemas.microsoft.com/office/drawing/2014/main" id="{8849472D-BE50-95A2-113E-87BE4F5AB4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53" y="3071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5" name="Text Box 199">
                  <a:extLst>
                    <a:ext uri="{FF2B5EF4-FFF2-40B4-BE49-F238E27FC236}">
                      <a16:creationId xmlns:a16="http://schemas.microsoft.com/office/drawing/2014/main" id="{13C363C0-3715-5A95-E4E2-7E208D137E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5" y="2922"/>
                  <a:ext cx="656" cy="1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duplicate ACK</a:t>
                  </a:r>
                </a:p>
              </p:txBody>
            </p:sp>
          </p:grpSp>
          <p:sp>
            <p:nvSpPr>
              <p:cNvPr id="32" name="Freeform 200">
                <a:extLst>
                  <a:ext uri="{FF2B5EF4-FFF2-40B4-BE49-F238E27FC236}">
                    <a16:creationId xmlns:a16="http://schemas.microsoft.com/office/drawing/2014/main" id="{64FD8CDB-3743-05AD-B189-F8DB964901FF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16021">
                <a:off x="4290" y="1673"/>
                <a:ext cx="333" cy="452"/>
              </a:xfrm>
              <a:custGeom>
                <a:avLst/>
                <a:gdLst>
                  <a:gd name="T0" fmla="*/ 112 w 376"/>
                  <a:gd name="T1" fmla="*/ 306 h 452"/>
                  <a:gd name="T2" fmla="*/ 24 w 376"/>
                  <a:gd name="T3" fmla="*/ 269 h 452"/>
                  <a:gd name="T4" fmla="*/ 62 w 376"/>
                  <a:gd name="T5" fmla="*/ 0 h 45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76" h="452">
                    <a:moveTo>
                      <a:pt x="376" y="306"/>
                    </a:moveTo>
                    <a:cubicBezTo>
                      <a:pt x="332" y="380"/>
                      <a:pt x="164" y="452"/>
                      <a:pt x="82" y="269"/>
                    </a:cubicBezTo>
                    <a:cubicBezTo>
                      <a:pt x="0" y="86"/>
                      <a:pt x="66" y="18"/>
                      <a:pt x="20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2" name="Group 245">
              <a:extLst>
                <a:ext uri="{FF2B5EF4-FFF2-40B4-BE49-F238E27FC236}">
                  <a16:creationId xmlns:a16="http://schemas.microsoft.com/office/drawing/2014/main" id="{193E1755-D702-1F5F-DB0D-A89DD57D7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17102" y="6133820"/>
              <a:ext cx="3417888" cy="1758950"/>
              <a:chOff x="2538" y="2960"/>
              <a:chExt cx="2153" cy="1108"/>
            </a:xfrm>
          </p:grpSpPr>
          <p:grpSp>
            <p:nvGrpSpPr>
              <p:cNvPr id="43" name="Group 167">
                <a:extLst>
                  <a:ext uri="{FF2B5EF4-FFF2-40B4-BE49-F238E27FC236}">
                    <a16:creationId xmlns:a16="http://schemas.microsoft.com/office/drawing/2014/main" id="{F05FDDE8-FA30-C873-B857-3DC8025C48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8" y="2960"/>
                <a:ext cx="800" cy="767"/>
                <a:chOff x="2454" y="3045"/>
                <a:chExt cx="800" cy="767"/>
              </a:xfrm>
            </p:grpSpPr>
            <p:sp>
              <p:nvSpPr>
                <p:cNvPr id="49" name="Oval 168">
                  <a:extLst>
                    <a:ext uri="{FF2B5EF4-FFF2-40B4-BE49-F238E27FC236}">
                      <a16:creationId xmlns:a16="http://schemas.microsoft.com/office/drawing/2014/main" id="{C95F39BE-499A-1803-E840-69C8A55D18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4" y="3045"/>
                  <a:ext cx="800" cy="754"/>
                </a:xfrm>
                <a:prstGeom prst="ellipse">
                  <a:avLst/>
                </a:prstGeom>
                <a:solidFill>
                  <a:srgbClr val="00CC99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0" name="Text Box 169">
                  <a:extLst>
                    <a:ext uri="{FF2B5EF4-FFF2-40B4-BE49-F238E27FC236}">
                      <a16:creationId xmlns:a16="http://schemas.microsoft.com/office/drawing/2014/main" id="{FFCAFD78-75C9-4CC1-C9BF-B0F334E0DE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94" y="3212"/>
                  <a:ext cx="161" cy="4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1" name="Text Box 170">
                  <a:extLst>
                    <a:ext uri="{FF2B5EF4-FFF2-40B4-BE49-F238E27FC236}">
                      <a16:creationId xmlns:a16="http://schemas.microsoft.com/office/drawing/2014/main" id="{8D5A3687-5CFF-6402-E8A2-68C2824E0C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66" y="3172"/>
                  <a:ext cx="780" cy="6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fast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recovery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44" name="Freeform 220">
                <a:extLst>
                  <a:ext uri="{FF2B5EF4-FFF2-40B4-BE49-F238E27FC236}">
                    <a16:creationId xmlns:a16="http://schemas.microsoft.com/office/drawing/2014/main" id="{D7A4216A-BB72-72D0-0598-328E464CB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3708"/>
                <a:ext cx="384" cy="161"/>
              </a:xfrm>
              <a:custGeom>
                <a:avLst/>
                <a:gdLst>
                  <a:gd name="T0" fmla="*/ 317 w 384"/>
                  <a:gd name="T1" fmla="*/ 0 h 161"/>
                  <a:gd name="T2" fmla="*/ 189 w 384"/>
                  <a:gd name="T3" fmla="*/ 155 h 161"/>
                  <a:gd name="T4" fmla="*/ 59 w 384"/>
                  <a:gd name="T5" fmla="*/ 13 h 16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161">
                    <a:moveTo>
                      <a:pt x="317" y="0"/>
                    </a:moveTo>
                    <a:cubicBezTo>
                      <a:pt x="384" y="42"/>
                      <a:pt x="378" y="149"/>
                      <a:pt x="189" y="155"/>
                    </a:cubicBezTo>
                    <a:cubicBezTo>
                      <a:pt x="0" y="161"/>
                      <a:pt x="3" y="87"/>
                      <a:pt x="59" y="13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" name="Group 221">
                <a:extLst>
                  <a:ext uri="{FF2B5EF4-FFF2-40B4-BE49-F238E27FC236}">
                    <a16:creationId xmlns:a16="http://schemas.microsoft.com/office/drawing/2014/main" id="{108C3D0E-31D6-F598-9EBF-19744D3505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91" y="3592"/>
                <a:ext cx="1500" cy="476"/>
                <a:chOff x="3542" y="3496"/>
                <a:chExt cx="1500" cy="476"/>
              </a:xfrm>
            </p:grpSpPr>
            <p:sp>
              <p:nvSpPr>
                <p:cNvPr id="46" name="Text Box 222">
                  <a:extLst>
                    <a:ext uri="{FF2B5EF4-FFF2-40B4-BE49-F238E27FC236}">
                      <a16:creationId xmlns:a16="http://schemas.microsoft.com/office/drawing/2014/main" id="{971A986F-31B8-3D65-EF0D-CB62344DD0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46" y="3632"/>
                  <a:ext cx="1496" cy="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cwnd = cwnd + MSS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transmit new segment(s), as allowed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7" name="Line 223">
                  <a:extLst>
                    <a:ext uri="{FF2B5EF4-FFF2-40B4-BE49-F238E27FC236}">
                      <a16:creationId xmlns:a16="http://schemas.microsoft.com/office/drawing/2014/main" id="{56D95002-0B20-7B04-A36B-701F893F9A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0" y="3645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8" name="Text Box 224">
                  <a:extLst>
                    <a:ext uri="{FF2B5EF4-FFF2-40B4-BE49-F238E27FC236}">
                      <a16:creationId xmlns:a16="http://schemas.microsoft.com/office/drawing/2014/main" id="{E4AEE840-8B15-EBBB-116A-AE4AAACE94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42" y="3496"/>
                  <a:ext cx="656" cy="1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duplicate ACK</a:t>
                  </a:r>
                </a:p>
              </p:txBody>
            </p:sp>
          </p:grpSp>
        </p:grpSp>
        <p:grpSp>
          <p:nvGrpSpPr>
            <p:cNvPr id="52" name="Group 246">
              <a:extLst>
                <a:ext uri="{FF2B5EF4-FFF2-40B4-BE49-F238E27FC236}">
                  <a16:creationId xmlns:a16="http://schemas.microsoft.com/office/drawing/2014/main" id="{8EAC97A4-9AE6-1DF6-6572-81A3CAAB7F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15114" y="4814609"/>
              <a:ext cx="3935413" cy="1974851"/>
              <a:chOff x="521" y="2129"/>
              <a:chExt cx="2479" cy="1244"/>
            </a:xfrm>
          </p:grpSpPr>
          <p:grpSp>
            <p:nvGrpSpPr>
              <p:cNvPr id="53" name="Group 212">
                <a:extLst>
                  <a:ext uri="{FF2B5EF4-FFF2-40B4-BE49-F238E27FC236}">
                    <a16:creationId xmlns:a16="http://schemas.microsoft.com/office/drawing/2014/main" id="{DBD5ABFE-DB3F-8C49-AA03-D6417843EC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1" y="2818"/>
                <a:ext cx="1205" cy="555"/>
                <a:chOff x="380" y="2768"/>
                <a:chExt cx="1205" cy="555"/>
              </a:xfrm>
            </p:grpSpPr>
            <p:sp>
              <p:nvSpPr>
                <p:cNvPr id="60" name="Text Box 213">
                  <a:extLst>
                    <a:ext uri="{FF2B5EF4-FFF2-40B4-BE49-F238E27FC236}">
                      <a16:creationId xmlns:a16="http://schemas.microsoft.com/office/drawing/2014/main" id="{B5355198-3C97-FC86-0960-B31C7E651B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0" y="2912"/>
                  <a:ext cx="1155" cy="4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r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ssthresh= cwnd/2</a:t>
                  </a:r>
                </a:p>
                <a:p>
                  <a:pPr marL="0" marR="0" lvl="0" indent="0" algn="r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cwnd = ssthresh + 3</a:t>
                  </a:r>
                </a:p>
                <a:p>
                  <a:pPr marL="0" marR="0" lvl="0" indent="0" algn="r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retransmit missing segment</a:t>
                  </a:r>
                </a:p>
                <a:p>
                  <a:pPr marL="0" marR="0" lvl="0" indent="0" algn="r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1" name="Line 214">
                  <a:extLst>
                    <a:ext uri="{FF2B5EF4-FFF2-40B4-BE49-F238E27FC236}">
                      <a16:creationId xmlns:a16="http://schemas.microsoft.com/office/drawing/2014/main" id="{36EFE0E2-3E45-FA1C-D888-CA71AA46C9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25" y="2913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2" name="Text Box 215">
                  <a:extLst>
                    <a:ext uri="{FF2B5EF4-FFF2-40B4-BE49-F238E27FC236}">
                      <a16:creationId xmlns:a16="http://schemas.microsoft.com/office/drawing/2014/main" id="{ECF91352-3CFB-FB5E-3FC8-BE9F38525B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1" y="2768"/>
                  <a:ext cx="834" cy="1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dupACKcount == 3</a:t>
                  </a:r>
                </a:p>
              </p:txBody>
            </p:sp>
          </p:grpSp>
          <p:grpSp>
            <p:nvGrpSpPr>
              <p:cNvPr id="54" name="Group 216">
                <a:extLst>
                  <a:ext uri="{FF2B5EF4-FFF2-40B4-BE49-F238E27FC236}">
                    <a16:creationId xmlns:a16="http://schemas.microsoft.com/office/drawing/2014/main" id="{1B2D154A-87BB-F16D-2D53-7C8662A93D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13" y="2454"/>
                <a:ext cx="1187" cy="550"/>
                <a:chOff x="419" y="2872"/>
                <a:chExt cx="1187" cy="550"/>
              </a:xfrm>
            </p:grpSpPr>
            <p:sp>
              <p:nvSpPr>
                <p:cNvPr id="57" name="Text Box 217">
                  <a:extLst>
                    <a:ext uri="{FF2B5EF4-FFF2-40B4-BE49-F238E27FC236}">
                      <a16:creationId xmlns:a16="http://schemas.microsoft.com/office/drawing/2014/main" id="{7D15B93E-36AA-8901-C2A8-32158F62C5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9" y="2872"/>
                  <a:ext cx="395" cy="1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timeout</a:t>
                  </a:r>
                </a:p>
              </p:txBody>
            </p:sp>
            <p:sp>
              <p:nvSpPr>
                <p:cNvPr id="58" name="Text Box 218">
                  <a:extLst>
                    <a:ext uri="{FF2B5EF4-FFF2-40B4-BE49-F238E27FC236}">
                      <a16:creationId xmlns:a16="http://schemas.microsoft.com/office/drawing/2014/main" id="{CE4584BB-95E6-C00B-E8D5-7A97757684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9" y="2989"/>
                  <a:ext cx="1187" cy="4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ssthresh = cwnd/2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cwnd = 1 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dupACKcount = 0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retransmit missing segment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 </a:t>
                  </a:r>
                </a:p>
              </p:txBody>
            </p:sp>
            <p:sp>
              <p:nvSpPr>
                <p:cNvPr id="59" name="Line 219">
                  <a:extLst>
                    <a:ext uri="{FF2B5EF4-FFF2-40B4-BE49-F238E27FC236}">
                      <a16:creationId xmlns:a16="http://schemas.microsoft.com/office/drawing/2014/main" id="{6FECA99C-6FD0-3874-1DF6-78BF9A1AA5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1" y="3014"/>
                  <a:ext cx="69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55" name="Freeform 225">
                <a:extLst>
                  <a:ext uri="{FF2B5EF4-FFF2-40B4-BE49-F238E27FC236}">
                    <a16:creationId xmlns:a16="http://schemas.microsoft.com/office/drawing/2014/main" id="{B9FABA66-53EA-CADA-E1F4-DA1A55395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2" y="2129"/>
                <a:ext cx="740" cy="1146"/>
              </a:xfrm>
              <a:custGeom>
                <a:avLst/>
                <a:gdLst>
                  <a:gd name="T0" fmla="*/ 0 w 740"/>
                  <a:gd name="T1" fmla="*/ 0 h 1146"/>
                  <a:gd name="T2" fmla="*/ 0 w 740"/>
                  <a:gd name="T3" fmla="*/ 1146 h 1146"/>
                  <a:gd name="T4" fmla="*/ 740 w 740"/>
                  <a:gd name="T5" fmla="*/ 1146 h 114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40" h="1146">
                    <a:moveTo>
                      <a:pt x="0" y="0"/>
                    </a:moveTo>
                    <a:lnTo>
                      <a:pt x="0" y="1146"/>
                    </a:lnTo>
                    <a:lnTo>
                      <a:pt x="740" y="1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6" name="Freeform 226">
                <a:extLst>
                  <a:ext uri="{FF2B5EF4-FFF2-40B4-BE49-F238E27FC236}">
                    <a16:creationId xmlns:a16="http://schemas.microsoft.com/office/drawing/2014/main" id="{A59AFBAF-5C72-C979-30A0-98E00011E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2146"/>
                <a:ext cx="700" cy="1051"/>
              </a:xfrm>
              <a:custGeom>
                <a:avLst/>
                <a:gdLst>
                  <a:gd name="T0" fmla="*/ 700 w 700"/>
                  <a:gd name="T1" fmla="*/ 1051 h 1051"/>
                  <a:gd name="T2" fmla="*/ 0 w 700"/>
                  <a:gd name="T3" fmla="*/ 1051 h 1051"/>
                  <a:gd name="T4" fmla="*/ 0 w 700"/>
                  <a:gd name="T5" fmla="*/ 0 h 105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00" h="1051">
                    <a:moveTo>
                      <a:pt x="700" y="1051"/>
                    </a:moveTo>
                    <a:lnTo>
                      <a:pt x="0" y="1051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63" name="Group 244">
              <a:extLst>
                <a:ext uri="{FF2B5EF4-FFF2-40B4-BE49-F238E27FC236}">
                  <a16:creationId xmlns:a16="http://schemas.microsoft.com/office/drawing/2014/main" id="{FA85D40D-8102-13DE-5E17-E716B1A865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39489" y="4806668"/>
              <a:ext cx="3022600" cy="1963736"/>
              <a:chOff x="3371" y="2124"/>
              <a:chExt cx="1904" cy="1237"/>
            </a:xfrm>
          </p:grpSpPr>
          <p:grpSp>
            <p:nvGrpSpPr>
              <p:cNvPr id="64" name="Group 201">
                <a:extLst>
                  <a:ext uri="{FF2B5EF4-FFF2-40B4-BE49-F238E27FC236}">
                    <a16:creationId xmlns:a16="http://schemas.microsoft.com/office/drawing/2014/main" id="{80D26E03-A540-8640-B360-50E9BB1596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2796"/>
                <a:ext cx="1155" cy="565"/>
                <a:chOff x="4142" y="2802"/>
                <a:chExt cx="1155" cy="565"/>
              </a:xfrm>
            </p:grpSpPr>
            <p:sp>
              <p:nvSpPr>
                <p:cNvPr id="66" name="Text Box 202">
                  <a:extLst>
                    <a:ext uri="{FF2B5EF4-FFF2-40B4-BE49-F238E27FC236}">
                      <a16:creationId xmlns:a16="http://schemas.microsoft.com/office/drawing/2014/main" id="{C51C84D8-B80D-FFBA-BD53-47BAEF4C7E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42" y="2956"/>
                  <a:ext cx="1155" cy="4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ssthresh= cwnd/2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cwnd = ssthresh + 3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retransmit missing segment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7" name="Line 203">
                  <a:extLst>
                    <a:ext uri="{FF2B5EF4-FFF2-40B4-BE49-F238E27FC236}">
                      <a16:creationId xmlns:a16="http://schemas.microsoft.com/office/drawing/2014/main" id="{E05EB8A3-AC12-C2D0-B0D0-D8188FBA69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1" y="2950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8" name="Text Box 204">
                  <a:extLst>
                    <a:ext uri="{FF2B5EF4-FFF2-40B4-BE49-F238E27FC236}">
                      <a16:creationId xmlns:a16="http://schemas.microsoft.com/office/drawing/2014/main" id="{06FFE3FB-BB58-DD8B-7302-5EFEEECB67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54" y="2802"/>
                  <a:ext cx="834" cy="1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dupACKcount == 3</a:t>
                  </a:r>
                </a:p>
              </p:txBody>
            </p:sp>
          </p:grpSp>
          <p:sp>
            <p:nvSpPr>
              <p:cNvPr id="65" name="Freeform 227">
                <a:extLst>
                  <a:ext uri="{FF2B5EF4-FFF2-40B4-BE49-F238E27FC236}">
                    <a16:creationId xmlns:a16="http://schemas.microsoft.com/office/drawing/2014/main" id="{3044A9A4-BE9B-DEA4-429C-81D9831D6CE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1" y="2124"/>
                <a:ext cx="740" cy="1146"/>
              </a:xfrm>
              <a:custGeom>
                <a:avLst/>
                <a:gdLst>
                  <a:gd name="T0" fmla="*/ 0 w 740"/>
                  <a:gd name="T1" fmla="*/ 0 h 1146"/>
                  <a:gd name="T2" fmla="*/ 0 w 740"/>
                  <a:gd name="T3" fmla="*/ 1146 h 1146"/>
                  <a:gd name="T4" fmla="*/ 740 w 740"/>
                  <a:gd name="T5" fmla="*/ 1146 h 114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40" h="1146">
                    <a:moveTo>
                      <a:pt x="0" y="0"/>
                    </a:moveTo>
                    <a:lnTo>
                      <a:pt x="0" y="1146"/>
                    </a:lnTo>
                    <a:lnTo>
                      <a:pt x="740" y="1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69" name="Group 243">
              <a:extLst>
                <a:ext uri="{FF2B5EF4-FFF2-40B4-BE49-F238E27FC236}">
                  <a16:creationId xmlns:a16="http://schemas.microsoft.com/office/drawing/2014/main" id="{C4324020-03C4-B6BE-37D7-C170085030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04539" y="4832069"/>
              <a:ext cx="1276350" cy="1689099"/>
              <a:chOff x="3223" y="2140"/>
              <a:chExt cx="804" cy="1064"/>
            </a:xfrm>
          </p:grpSpPr>
          <p:sp>
            <p:nvSpPr>
              <p:cNvPr id="70" name="Freeform 228">
                <a:extLst>
                  <a:ext uri="{FF2B5EF4-FFF2-40B4-BE49-F238E27FC236}">
                    <a16:creationId xmlns:a16="http://schemas.microsoft.com/office/drawing/2014/main" id="{94FAD080-18FC-A17F-7339-98DF4F1C85F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27" y="2140"/>
                <a:ext cx="700" cy="1051"/>
              </a:xfrm>
              <a:custGeom>
                <a:avLst/>
                <a:gdLst>
                  <a:gd name="T0" fmla="*/ 700 w 700"/>
                  <a:gd name="T1" fmla="*/ 1051 h 1051"/>
                  <a:gd name="T2" fmla="*/ 0 w 700"/>
                  <a:gd name="T3" fmla="*/ 1051 h 1051"/>
                  <a:gd name="T4" fmla="*/ 0 w 700"/>
                  <a:gd name="T5" fmla="*/ 0 h 105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00" h="1051">
                    <a:moveTo>
                      <a:pt x="700" y="1051"/>
                    </a:moveTo>
                    <a:lnTo>
                      <a:pt x="0" y="1051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71" name="Group 229">
                <a:extLst>
                  <a:ext uri="{FF2B5EF4-FFF2-40B4-BE49-F238E27FC236}">
                    <a16:creationId xmlns:a16="http://schemas.microsoft.com/office/drawing/2014/main" id="{3CFF10EE-920B-02A9-88E1-51842936D6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3" y="2649"/>
                <a:ext cx="785" cy="555"/>
                <a:chOff x="1015" y="3496"/>
                <a:chExt cx="785" cy="555"/>
              </a:xfrm>
            </p:grpSpPr>
            <p:sp>
              <p:nvSpPr>
                <p:cNvPr id="72" name="Text Box 230">
                  <a:extLst>
                    <a:ext uri="{FF2B5EF4-FFF2-40B4-BE49-F238E27FC236}">
                      <a16:creationId xmlns:a16="http://schemas.microsoft.com/office/drawing/2014/main" id="{977F6593-C34B-6359-3298-48882650E7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15" y="3640"/>
                  <a:ext cx="785" cy="4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r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cwnd = ssthresh</a:t>
                  </a:r>
                </a:p>
                <a:p>
                  <a:pPr marL="0" marR="0" lvl="0" indent="0" algn="r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dupACKcount = 0</a:t>
                  </a:r>
                </a:p>
                <a:p>
                  <a:pPr marL="0" marR="0" lvl="0" indent="0" algn="r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  <a:p>
                  <a:pPr marL="0" marR="0" lvl="0" indent="0" algn="r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73" name="Group 231">
                  <a:extLst>
                    <a:ext uri="{FF2B5EF4-FFF2-40B4-BE49-F238E27FC236}">
                      <a16:creationId xmlns:a16="http://schemas.microsoft.com/office/drawing/2014/main" id="{D666505F-FDB9-761F-5291-9BE033E124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90" y="3496"/>
                  <a:ext cx="582" cy="160"/>
                  <a:chOff x="1190" y="3496"/>
                  <a:chExt cx="582" cy="160"/>
                </a:xfrm>
              </p:grpSpPr>
              <p:sp>
                <p:nvSpPr>
                  <p:cNvPr id="74" name="Line 232">
                    <a:extLst>
                      <a:ext uri="{FF2B5EF4-FFF2-40B4-BE49-F238E27FC236}">
                        <a16:creationId xmlns:a16="http://schemas.microsoft.com/office/drawing/2014/main" id="{4D85BC88-99DC-F46C-9419-19A63DD0D8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90" y="3641"/>
                    <a:ext cx="53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75" name="Text Box 233">
                    <a:extLst>
                      <a:ext uri="{FF2B5EF4-FFF2-40B4-BE49-F238E27FC236}">
                        <a16:creationId xmlns:a16="http://schemas.microsoft.com/office/drawing/2014/main" id="{E571506F-AA5B-4B0B-E196-5E80CFBE05F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87" y="3496"/>
                    <a:ext cx="485" cy="16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New ACK</a:t>
                    </a:r>
                  </a:p>
                </p:txBody>
              </p:sp>
            </p:grpSp>
          </p:grpSp>
        </p:grpSp>
        <p:grpSp>
          <p:nvGrpSpPr>
            <p:cNvPr id="76" name="Group 241">
              <a:extLst>
                <a:ext uri="{FF2B5EF4-FFF2-40B4-BE49-F238E27FC236}">
                  <a16:creationId xmlns:a16="http://schemas.microsoft.com/office/drawing/2014/main" id="{5D2A454C-347C-7E8A-A653-55E97DB399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73838" y="2798482"/>
              <a:ext cx="5038723" cy="2706689"/>
              <a:chOff x="495" y="859"/>
              <a:chExt cx="3174" cy="1705"/>
            </a:xfrm>
          </p:grpSpPr>
          <p:grpSp>
            <p:nvGrpSpPr>
              <p:cNvPr id="77" name="Group 161">
                <a:extLst>
                  <a:ext uri="{FF2B5EF4-FFF2-40B4-BE49-F238E27FC236}">
                    <a16:creationId xmlns:a16="http://schemas.microsoft.com/office/drawing/2014/main" id="{E3E2EDD4-A92D-400D-80BA-8BE49473E0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29" y="1320"/>
                <a:ext cx="800" cy="754"/>
                <a:chOff x="996" y="1773"/>
                <a:chExt cx="800" cy="754"/>
              </a:xfrm>
            </p:grpSpPr>
            <p:sp>
              <p:nvSpPr>
                <p:cNvPr id="98" name="Oval 162">
                  <a:extLst>
                    <a:ext uri="{FF2B5EF4-FFF2-40B4-BE49-F238E27FC236}">
                      <a16:creationId xmlns:a16="http://schemas.microsoft.com/office/drawing/2014/main" id="{3CE59370-B461-EF1D-DAC8-A15EEC9809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6" y="1773"/>
                  <a:ext cx="800" cy="754"/>
                </a:xfrm>
                <a:prstGeom prst="ellipse">
                  <a:avLst/>
                </a:prstGeom>
                <a:solidFill>
                  <a:srgbClr val="00CC99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9" name="Text Box 163">
                  <a:extLst>
                    <a:ext uri="{FF2B5EF4-FFF2-40B4-BE49-F238E27FC236}">
                      <a16:creationId xmlns:a16="http://schemas.microsoft.com/office/drawing/2014/main" id="{7BD3A61D-4B15-820D-6A20-D16E7FE627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59" y="1946"/>
                  <a:ext cx="485" cy="4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slow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start</a:t>
                  </a:r>
                </a:p>
              </p:txBody>
            </p:sp>
          </p:grpSp>
          <p:grpSp>
            <p:nvGrpSpPr>
              <p:cNvPr id="78" name="Group 177">
                <a:extLst>
                  <a:ext uri="{FF2B5EF4-FFF2-40B4-BE49-F238E27FC236}">
                    <a16:creationId xmlns:a16="http://schemas.microsoft.com/office/drawing/2014/main" id="{1F75F6B8-653E-5EDB-3618-12190199AB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6" y="2026"/>
                <a:ext cx="1187" cy="538"/>
                <a:chOff x="384" y="2713"/>
                <a:chExt cx="1187" cy="538"/>
              </a:xfrm>
            </p:grpSpPr>
            <p:sp>
              <p:nvSpPr>
                <p:cNvPr id="95" name="Text Box 178">
                  <a:extLst>
                    <a:ext uri="{FF2B5EF4-FFF2-40B4-BE49-F238E27FC236}">
                      <a16:creationId xmlns:a16="http://schemas.microsoft.com/office/drawing/2014/main" id="{4DE54886-2CF1-4B09-0443-A3A1F2F8CA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7" y="2713"/>
                  <a:ext cx="395" cy="1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timeout</a:t>
                  </a:r>
                </a:p>
              </p:txBody>
            </p:sp>
            <p:sp>
              <p:nvSpPr>
                <p:cNvPr id="96" name="Text Box 179">
                  <a:extLst>
                    <a:ext uri="{FF2B5EF4-FFF2-40B4-BE49-F238E27FC236}">
                      <a16:creationId xmlns:a16="http://schemas.microsoft.com/office/drawing/2014/main" id="{6082D546-12EC-87CD-E77A-162274997F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" y="2840"/>
                  <a:ext cx="1187" cy="4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ssthresh = cwnd/2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cwnd = 1 MSS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dupACKcount = 0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retransmit missing segment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 </a:t>
                  </a:r>
                </a:p>
              </p:txBody>
            </p:sp>
            <p:sp>
              <p:nvSpPr>
                <p:cNvPr id="97" name="Line 180">
                  <a:extLst>
                    <a:ext uri="{FF2B5EF4-FFF2-40B4-BE49-F238E27FC236}">
                      <a16:creationId xmlns:a16="http://schemas.microsoft.com/office/drawing/2014/main" id="{9ED75790-C641-DB73-3A93-87FCD05F7B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9" y="2855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79" name="Group 186">
                <a:extLst>
                  <a:ext uri="{FF2B5EF4-FFF2-40B4-BE49-F238E27FC236}">
                    <a16:creationId xmlns:a16="http://schemas.microsoft.com/office/drawing/2014/main" id="{195F2892-D77A-C60E-0FF9-687B491ACC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73" y="960"/>
                <a:ext cx="1496" cy="561"/>
                <a:chOff x="2683" y="798"/>
                <a:chExt cx="1496" cy="561"/>
              </a:xfrm>
            </p:grpSpPr>
            <p:sp>
              <p:nvSpPr>
                <p:cNvPr id="92" name="Text Box 187">
                  <a:extLst>
                    <a:ext uri="{FF2B5EF4-FFF2-40B4-BE49-F238E27FC236}">
                      <a16:creationId xmlns:a16="http://schemas.microsoft.com/office/drawing/2014/main" id="{1C49ABB1-8751-1634-A26A-8BAF6CA09D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83" y="917"/>
                  <a:ext cx="1496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cwnd = cwnd+MSS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dupACKcount = 0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transmit new segment(s), as allowed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3" name="Line 188">
                  <a:extLst>
                    <a:ext uri="{FF2B5EF4-FFF2-40B4-BE49-F238E27FC236}">
                      <a16:creationId xmlns:a16="http://schemas.microsoft.com/office/drawing/2014/main" id="{A13FE9AA-2987-EC01-65EF-6B5C9BC6D3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4" y="934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4" name="Text Box 189">
                  <a:extLst>
                    <a:ext uri="{FF2B5EF4-FFF2-40B4-BE49-F238E27FC236}">
                      <a16:creationId xmlns:a16="http://schemas.microsoft.com/office/drawing/2014/main" id="{E412F79D-F8D8-AA4B-95AA-F0DDC10FB0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97" y="798"/>
                  <a:ext cx="471" cy="1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new ACK</a:t>
                  </a:r>
                </a:p>
              </p:txBody>
            </p:sp>
          </p:grpSp>
          <p:sp>
            <p:nvSpPr>
              <p:cNvPr id="80" name="Freeform 205">
                <a:extLst>
                  <a:ext uri="{FF2B5EF4-FFF2-40B4-BE49-F238E27FC236}">
                    <a16:creationId xmlns:a16="http://schemas.microsoft.com/office/drawing/2014/main" id="{E46EC0CA-CA3F-614A-6CBD-C121889D08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1" y="1129"/>
                <a:ext cx="313" cy="201"/>
              </a:xfrm>
              <a:custGeom>
                <a:avLst/>
                <a:gdLst>
                  <a:gd name="T0" fmla="*/ 25 w 313"/>
                  <a:gd name="T1" fmla="*/ 169 h 201"/>
                  <a:gd name="T2" fmla="*/ 153 w 313"/>
                  <a:gd name="T3" fmla="*/ 7 h 201"/>
                  <a:gd name="T4" fmla="*/ 258 w 313"/>
                  <a:gd name="T5" fmla="*/ 201 h 20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3" h="201">
                    <a:moveTo>
                      <a:pt x="25" y="169"/>
                    </a:moveTo>
                    <a:cubicBezTo>
                      <a:pt x="0" y="108"/>
                      <a:pt x="5" y="0"/>
                      <a:pt x="153" y="7"/>
                    </a:cubicBezTo>
                    <a:cubicBezTo>
                      <a:pt x="302" y="12"/>
                      <a:pt x="313" y="87"/>
                      <a:pt x="258" y="201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1" name="Freeform 206">
                <a:extLst>
                  <a:ext uri="{FF2B5EF4-FFF2-40B4-BE49-F238E27FC236}">
                    <a16:creationId xmlns:a16="http://schemas.microsoft.com/office/drawing/2014/main" id="{9D139207-5D7C-DD18-A077-0D65694438D3}"/>
                  </a:ext>
                </a:extLst>
              </p:cNvPr>
              <p:cNvSpPr>
                <a:spLocks/>
              </p:cNvSpPr>
              <p:nvPr/>
            </p:nvSpPr>
            <p:spPr bwMode="auto">
              <a:xfrm rot="2575893">
                <a:off x="1950" y="1316"/>
                <a:ext cx="313" cy="201"/>
              </a:xfrm>
              <a:custGeom>
                <a:avLst/>
                <a:gdLst>
                  <a:gd name="T0" fmla="*/ 25 w 313"/>
                  <a:gd name="T1" fmla="*/ 169 h 201"/>
                  <a:gd name="T2" fmla="*/ 153 w 313"/>
                  <a:gd name="T3" fmla="*/ 7 h 201"/>
                  <a:gd name="T4" fmla="*/ 258 w 313"/>
                  <a:gd name="T5" fmla="*/ 201 h 20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3" h="201">
                    <a:moveTo>
                      <a:pt x="25" y="169"/>
                    </a:moveTo>
                    <a:cubicBezTo>
                      <a:pt x="0" y="108"/>
                      <a:pt x="5" y="0"/>
                      <a:pt x="153" y="7"/>
                    </a:cubicBezTo>
                    <a:cubicBezTo>
                      <a:pt x="302" y="12"/>
                      <a:pt x="313" y="87"/>
                      <a:pt x="258" y="201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2" name="Group 207">
                <a:extLst>
                  <a:ext uri="{FF2B5EF4-FFF2-40B4-BE49-F238E27FC236}">
                    <a16:creationId xmlns:a16="http://schemas.microsoft.com/office/drawing/2014/main" id="{1EF93447-5B29-91AC-FBDE-D0E6FEC1F1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5" y="859"/>
                <a:ext cx="740" cy="388"/>
                <a:chOff x="4254" y="2922"/>
                <a:chExt cx="740" cy="388"/>
              </a:xfrm>
            </p:grpSpPr>
            <p:sp>
              <p:nvSpPr>
                <p:cNvPr id="89" name="Text Box 208">
                  <a:extLst>
                    <a:ext uri="{FF2B5EF4-FFF2-40B4-BE49-F238E27FC236}">
                      <a16:creationId xmlns:a16="http://schemas.microsoft.com/office/drawing/2014/main" id="{93A3E093-7B1D-1B76-CACE-C16844F888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54" y="3062"/>
                  <a:ext cx="740" cy="2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dupACKcount++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0" name="Line 209">
                  <a:extLst>
                    <a:ext uri="{FF2B5EF4-FFF2-40B4-BE49-F238E27FC236}">
                      <a16:creationId xmlns:a16="http://schemas.microsoft.com/office/drawing/2014/main" id="{5FF126BF-FF03-6B5A-0EF2-3EE8DA88B1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53" y="3071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1" name="Text Box 210">
                  <a:extLst>
                    <a:ext uri="{FF2B5EF4-FFF2-40B4-BE49-F238E27FC236}">
                      <a16:creationId xmlns:a16="http://schemas.microsoft.com/office/drawing/2014/main" id="{D42A11B3-E2D2-1B06-2219-95C8249893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5" y="2922"/>
                  <a:ext cx="656" cy="1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duplicate ACK</a:t>
                  </a:r>
                </a:p>
              </p:txBody>
            </p:sp>
          </p:grpSp>
          <p:sp>
            <p:nvSpPr>
              <p:cNvPr id="83" name="Freeform 211">
                <a:extLst>
                  <a:ext uri="{FF2B5EF4-FFF2-40B4-BE49-F238E27FC236}">
                    <a16:creationId xmlns:a16="http://schemas.microsoft.com/office/drawing/2014/main" id="{4BD949D6-3117-BCF6-993A-11EDDF954FD5}"/>
                  </a:ext>
                </a:extLst>
              </p:cNvPr>
              <p:cNvSpPr>
                <a:spLocks/>
              </p:cNvSpPr>
              <p:nvPr/>
            </p:nvSpPr>
            <p:spPr bwMode="auto">
              <a:xfrm rot="-8222029">
                <a:off x="1204" y="1903"/>
                <a:ext cx="313" cy="201"/>
              </a:xfrm>
              <a:custGeom>
                <a:avLst/>
                <a:gdLst>
                  <a:gd name="T0" fmla="*/ 25 w 313"/>
                  <a:gd name="T1" fmla="*/ 169 h 201"/>
                  <a:gd name="T2" fmla="*/ 153 w 313"/>
                  <a:gd name="T3" fmla="*/ 7 h 201"/>
                  <a:gd name="T4" fmla="*/ 258 w 313"/>
                  <a:gd name="T5" fmla="*/ 201 h 20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3" h="201">
                    <a:moveTo>
                      <a:pt x="25" y="169"/>
                    </a:moveTo>
                    <a:cubicBezTo>
                      <a:pt x="0" y="108"/>
                      <a:pt x="5" y="0"/>
                      <a:pt x="153" y="7"/>
                    </a:cubicBezTo>
                    <a:cubicBezTo>
                      <a:pt x="302" y="12"/>
                      <a:pt x="313" y="87"/>
                      <a:pt x="258" y="201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" name="Line 234">
                <a:extLst>
                  <a:ext uri="{FF2B5EF4-FFF2-40B4-BE49-F238E27FC236}">
                    <a16:creationId xmlns:a16="http://schemas.microsoft.com/office/drawing/2014/main" id="{A6090EC2-56F7-CC3F-C0CB-029BEBE3E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6" y="1649"/>
                <a:ext cx="75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85" name="Group 235">
                <a:extLst>
                  <a:ext uri="{FF2B5EF4-FFF2-40B4-BE49-F238E27FC236}">
                    <a16:creationId xmlns:a16="http://schemas.microsoft.com/office/drawing/2014/main" id="{83956C2A-0F34-B148-600A-0BC2130566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5" y="1255"/>
                <a:ext cx="785" cy="429"/>
                <a:chOff x="517" y="936"/>
                <a:chExt cx="785" cy="429"/>
              </a:xfrm>
            </p:grpSpPr>
            <p:sp>
              <p:nvSpPr>
                <p:cNvPr id="86" name="Text Box 236">
                  <a:extLst>
                    <a:ext uri="{FF2B5EF4-FFF2-40B4-BE49-F238E27FC236}">
                      <a16:creationId xmlns:a16="http://schemas.microsoft.com/office/drawing/2014/main" id="{578C820E-E5C0-E52F-A734-2A63B4E213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6" y="936"/>
                  <a:ext cx="175" cy="1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ymbol" charset="0"/>
                      <a:ea typeface="ＭＳ Ｐゴシック" charset="0"/>
                      <a:cs typeface="+mn-cs"/>
                    </a:rPr>
                    <a:t>L</a:t>
                  </a:r>
                </a:p>
              </p:txBody>
            </p:sp>
            <p:sp>
              <p:nvSpPr>
                <p:cNvPr id="87" name="Text Box 237">
                  <a:extLst>
                    <a:ext uri="{FF2B5EF4-FFF2-40B4-BE49-F238E27FC236}">
                      <a16:creationId xmlns:a16="http://schemas.microsoft.com/office/drawing/2014/main" id="{08F7EB7E-B97B-6A9F-CC1E-8DD951FAA2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7" y="1063"/>
                  <a:ext cx="785" cy="3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cwnd = 1 MSS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ssthresh = 64 KB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dupACKcount = 0</a:t>
                  </a: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88" name="Line 238">
                  <a:extLst>
                    <a:ext uri="{FF2B5EF4-FFF2-40B4-BE49-F238E27FC236}">
                      <a16:creationId xmlns:a16="http://schemas.microsoft.com/office/drawing/2014/main" id="{8E6E02DB-8B1E-FFF1-D3BF-2BB11D01B4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" y="1078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</p:grpSp>
        <p:grpSp>
          <p:nvGrpSpPr>
            <p:cNvPr id="100" name="Group 255">
              <a:extLst>
                <a:ext uri="{FF2B5EF4-FFF2-40B4-BE49-F238E27FC236}">
                  <a16:creationId xmlns:a16="http://schemas.microsoft.com/office/drawing/2014/main" id="{E7541801-4057-80B2-EEAC-9863D9B0D3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92889" y="4235170"/>
              <a:ext cx="3167062" cy="1312862"/>
              <a:chOff x="509" y="1766"/>
              <a:chExt cx="1995" cy="827"/>
            </a:xfrm>
          </p:grpSpPr>
          <p:pic>
            <p:nvPicPr>
              <p:cNvPr id="101" name="Picture 252">
                <a:extLst>
                  <a:ext uri="{FF2B5EF4-FFF2-40B4-BE49-F238E27FC236}">
                    <a16:creationId xmlns:a16="http://schemas.microsoft.com/office/drawing/2014/main" id="{04F12EB5-5644-248B-9704-2FBB8EEB21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09" y="1992"/>
                <a:ext cx="262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pic>
            <p:nvPicPr>
              <p:cNvPr id="102" name="Picture 253">
                <a:extLst>
                  <a:ext uri="{FF2B5EF4-FFF2-40B4-BE49-F238E27FC236}">
                    <a16:creationId xmlns:a16="http://schemas.microsoft.com/office/drawing/2014/main" id="{612F255F-3007-2670-6CCB-0B227994FD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242" y="1766"/>
                <a:ext cx="262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pic>
            <p:nvPicPr>
              <p:cNvPr id="103" name="Picture 254">
                <a:extLst>
                  <a:ext uri="{FF2B5EF4-FFF2-40B4-BE49-F238E27FC236}">
                    <a16:creationId xmlns:a16="http://schemas.microsoft.com/office/drawing/2014/main" id="{B16D05D1-6B29-6C1F-777B-B649EDC41F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164" y="2348"/>
                <a:ext cx="262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04" name="Group 297">
              <a:extLst>
                <a:ext uri="{FF2B5EF4-FFF2-40B4-BE49-F238E27FC236}">
                  <a16:creationId xmlns:a16="http://schemas.microsoft.com/office/drawing/2014/main" id="{A677AA3E-0002-EF63-E7AB-F7A064A32F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90051" y="2461932"/>
              <a:ext cx="4333875" cy="3243263"/>
              <a:chOff x="2205" y="641"/>
              <a:chExt cx="2730" cy="2043"/>
            </a:xfrm>
          </p:grpSpPr>
          <p:grpSp>
            <p:nvGrpSpPr>
              <p:cNvPr id="105" name="Group 282">
                <a:extLst>
                  <a:ext uri="{FF2B5EF4-FFF2-40B4-BE49-F238E27FC236}">
                    <a16:creationId xmlns:a16="http://schemas.microsoft.com/office/drawing/2014/main" id="{50D5865C-7F42-564A-5125-8A8AD68CEB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1" y="2381"/>
                <a:ext cx="583" cy="303"/>
                <a:chOff x="1166" y="3601"/>
                <a:chExt cx="583" cy="303"/>
              </a:xfrm>
            </p:grpSpPr>
            <p:grpSp>
              <p:nvGrpSpPr>
                <p:cNvPr id="116" name="Group 283">
                  <a:extLst>
                    <a:ext uri="{FF2B5EF4-FFF2-40B4-BE49-F238E27FC236}">
                      <a16:creationId xmlns:a16="http://schemas.microsoft.com/office/drawing/2014/main" id="{CEACD5EA-AD02-0A90-7B39-A6A4767535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66" y="3601"/>
                  <a:ext cx="583" cy="303"/>
                  <a:chOff x="990" y="4570"/>
                  <a:chExt cx="597" cy="380"/>
                </a:xfrm>
              </p:grpSpPr>
              <p:pic>
                <p:nvPicPr>
                  <p:cNvPr id="118" name="Picture 284">
                    <a:extLst>
                      <a:ext uri="{FF2B5EF4-FFF2-40B4-BE49-F238E27FC236}">
                        <a16:creationId xmlns:a16="http://schemas.microsoft.com/office/drawing/2014/main" id="{7D5A8AE8-FBF2-15D3-B9C9-93EB9DE07C7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90" y="4570"/>
                    <a:ext cx="597" cy="38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119" name="Rectangle 285">
                    <a:extLst>
                      <a:ext uri="{FF2B5EF4-FFF2-40B4-BE49-F238E27FC236}">
                        <a16:creationId xmlns:a16="http://schemas.microsoft.com/office/drawing/2014/main" id="{08B1C103-F783-AAF2-EF80-1566AAAF9F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24" y="4679"/>
                    <a:ext cx="356" cy="148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17" name="Text Box 286">
                  <a:extLst>
                    <a:ext uri="{FF2B5EF4-FFF2-40B4-BE49-F238E27FC236}">
                      <a16:creationId xmlns:a16="http://schemas.microsoft.com/office/drawing/2014/main" id="{41774CD7-CA7A-750C-AFD4-37249718CC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4" y="3633"/>
                  <a:ext cx="397" cy="2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  <a:cs typeface="+mn-cs"/>
                    </a:rPr>
                    <a:t>New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  <a:cs typeface="+mn-cs"/>
                    </a:rPr>
                    <a:t>ACK!</a:t>
                  </a:r>
                </a:p>
              </p:txBody>
            </p:sp>
          </p:grpSp>
          <p:grpSp>
            <p:nvGrpSpPr>
              <p:cNvPr id="106" name="Group 287">
                <a:extLst>
                  <a:ext uri="{FF2B5EF4-FFF2-40B4-BE49-F238E27FC236}">
                    <a16:creationId xmlns:a16="http://schemas.microsoft.com/office/drawing/2014/main" id="{1DA4D900-73CB-E87C-B665-2C35CC1AA2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5" y="700"/>
                <a:ext cx="583" cy="303"/>
                <a:chOff x="1166" y="3601"/>
                <a:chExt cx="583" cy="303"/>
              </a:xfrm>
            </p:grpSpPr>
            <p:grpSp>
              <p:nvGrpSpPr>
                <p:cNvPr id="112" name="Group 288">
                  <a:extLst>
                    <a:ext uri="{FF2B5EF4-FFF2-40B4-BE49-F238E27FC236}">
                      <a16:creationId xmlns:a16="http://schemas.microsoft.com/office/drawing/2014/main" id="{98FAB4CE-47BA-FC59-097B-CDF641F917D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66" y="3601"/>
                  <a:ext cx="583" cy="303"/>
                  <a:chOff x="990" y="4570"/>
                  <a:chExt cx="597" cy="380"/>
                </a:xfrm>
              </p:grpSpPr>
              <p:pic>
                <p:nvPicPr>
                  <p:cNvPr id="114" name="Picture 289">
                    <a:extLst>
                      <a:ext uri="{FF2B5EF4-FFF2-40B4-BE49-F238E27FC236}">
                        <a16:creationId xmlns:a16="http://schemas.microsoft.com/office/drawing/2014/main" id="{F0E21611-B5FF-E866-5DD7-086D7A5F04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90" y="4570"/>
                    <a:ext cx="597" cy="38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115" name="Rectangle 290">
                    <a:extLst>
                      <a:ext uri="{FF2B5EF4-FFF2-40B4-BE49-F238E27FC236}">
                        <a16:creationId xmlns:a16="http://schemas.microsoft.com/office/drawing/2014/main" id="{27FFE507-4A40-EAD2-8B61-AE0201838C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24" y="4679"/>
                    <a:ext cx="356" cy="148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13" name="Text Box 291">
                  <a:extLst>
                    <a:ext uri="{FF2B5EF4-FFF2-40B4-BE49-F238E27FC236}">
                      <a16:creationId xmlns:a16="http://schemas.microsoft.com/office/drawing/2014/main" id="{003929F2-68E2-CFC2-2B1C-B5A88856A5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4" y="3633"/>
                  <a:ext cx="397" cy="2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  <a:cs typeface="+mn-cs"/>
                    </a:rPr>
                    <a:t>New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  <a:cs typeface="+mn-cs"/>
                    </a:rPr>
                    <a:t>ACK!</a:t>
                  </a:r>
                </a:p>
              </p:txBody>
            </p:sp>
          </p:grpSp>
          <p:grpSp>
            <p:nvGrpSpPr>
              <p:cNvPr id="107" name="Group 292">
                <a:extLst>
                  <a:ext uri="{FF2B5EF4-FFF2-40B4-BE49-F238E27FC236}">
                    <a16:creationId xmlns:a16="http://schemas.microsoft.com/office/drawing/2014/main" id="{8A7827BA-B3A2-5790-9287-7CC29F8DDC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2" y="641"/>
                <a:ext cx="583" cy="303"/>
                <a:chOff x="1166" y="3601"/>
                <a:chExt cx="583" cy="303"/>
              </a:xfrm>
            </p:grpSpPr>
            <p:grpSp>
              <p:nvGrpSpPr>
                <p:cNvPr id="108" name="Group 293">
                  <a:extLst>
                    <a:ext uri="{FF2B5EF4-FFF2-40B4-BE49-F238E27FC236}">
                      <a16:creationId xmlns:a16="http://schemas.microsoft.com/office/drawing/2014/main" id="{89F2976F-0744-D0B2-EBC6-1454AC72F6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66" y="3601"/>
                  <a:ext cx="583" cy="303"/>
                  <a:chOff x="990" y="4570"/>
                  <a:chExt cx="597" cy="380"/>
                </a:xfrm>
              </p:grpSpPr>
              <p:pic>
                <p:nvPicPr>
                  <p:cNvPr id="110" name="Picture 294">
                    <a:extLst>
                      <a:ext uri="{FF2B5EF4-FFF2-40B4-BE49-F238E27FC236}">
                        <a16:creationId xmlns:a16="http://schemas.microsoft.com/office/drawing/2014/main" id="{8D13093C-B317-5928-2180-B298A895CA8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90" y="4570"/>
                    <a:ext cx="597" cy="38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111" name="Rectangle 295">
                    <a:extLst>
                      <a:ext uri="{FF2B5EF4-FFF2-40B4-BE49-F238E27FC236}">
                        <a16:creationId xmlns:a16="http://schemas.microsoft.com/office/drawing/2014/main" id="{D1B7667F-C12C-CD26-6CC5-6026F36546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24" y="4679"/>
                    <a:ext cx="356" cy="148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09" name="Text Box 296">
                  <a:extLst>
                    <a:ext uri="{FF2B5EF4-FFF2-40B4-BE49-F238E27FC236}">
                      <a16:creationId xmlns:a16="http://schemas.microsoft.com/office/drawing/2014/main" id="{7EB54D41-2896-9A7A-21CC-8936CDF4AE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4" y="3633"/>
                  <a:ext cx="397" cy="2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  <a:cs typeface="+mn-cs"/>
                    </a:rPr>
                    <a:t>New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  <a:cs typeface="+mn-cs"/>
                    </a:rPr>
                    <a:t>ACK!</a:t>
                  </a:r>
                </a:p>
              </p:txBody>
            </p:sp>
          </p:grpSp>
        </p:grpSp>
      </p:grpSp>
      <p:sp>
        <p:nvSpPr>
          <p:cNvPr id="122" name="TextBox 5">
            <a:extLst>
              <a:ext uri="{FF2B5EF4-FFF2-40B4-BE49-F238E27FC236}">
                <a16:creationId xmlns:a16="http://schemas.microsoft.com/office/drawing/2014/main" id="{1F934FF2-18FB-35DD-F38B-F52FE17744D0}"/>
              </a:ext>
            </a:extLst>
          </p:cNvPr>
          <p:cNvSpPr txBox="1"/>
          <p:nvPr/>
        </p:nvSpPr>
        <p:spPr>
          <a:xfrm>
            <a:off x="109642" y="8952724"/>
            <a:ext cx="1183222" cy="1334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6000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14</a:t>
            </a:r>
          </a:p>
        </p:txBody>
      </p:sp>
    </p:spTree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1DFA06-E0E6-CCBE-18EC-621B714C0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183E418-7CA5-35E6-E7A7-81F956985731}"/>
              </a:ext>
            </a:extLst>
          </p:cNvPr>
          <p:cNvSpPr txBox="1"/>
          <p:nvPr/>
        </p:nvSpPr>
        <p:spPr>
          <a:xfrm>
            <a:off x="1404938" y="914400"/>
            <a:ext cx="154781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TCP Congestion Control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4A19AB07-4879-97B1-9D89-24DC023815FC}"/>
              </a:ext>
            </a:extLst>
          </p:cNvPr>
          <p:cNvGrpSpPr/>
          <p:nvPr/>
        </p:nvGrpSpPr>
        <p:grpSpPr>
          <a:xfrm>
            <a:off x="10972800" y="4381500"/>
            <a:ext cx="6248400" cy="4991100"/>
            <a:chOff x="0" y="0"/>
            <a:chExt cx="4274726" cy="1747969"/>
          </a:xfrm>
        </p:grpSpPr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id="{F304C6F9-DA87-482B-A2A4-F1CC5A0F0B14}"/>
                </a:ext>
              </a:extLst>
            </p:cNvPr>
            <p:cNvSpPr/>
            <p:nvPr/>
          </p:nvSpPr>
          <p:spPr>
            <a:xfrm>
              <a:off x="0" y="0"/>
              <a:ext cx="4274726" cy="1747969"/>
            </a:xfrm>
            <a:custGeom>
              <a:avLst/>
              <a:gdLst/>
              <a:ahLst/>
              <a:cxnLst/>
              <a:rect l="l" t="t" r="r" b="b"/>
              <a:pathLst>
                <a:path w="4274726" h="1747969">
                  <a:moveTo>
                    <a:pt x="0" y="0"/>
                  </a:moveTo>
                  <a:lnTo>
                    <a:pt x="4274726" y="0"/>
                  </a:lnTo>
                  <a:lnTo>
                    <a:pt x="4274726" y="1747969"/>
                  </a:lnTo>
                  <a:lnTo>
                    <a:pt x="0" y="17479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52F28574-B5DC-29AF-B381-5C09115AFA08}"/>
                </a:ext>
              </a:extLst>
            </p:cNvPr>
            <p:cNvSpPr txBox="1"/>
            <p:nvPr/>
          </p:nvSpPr>
          <p:spPr>
            <a:xfrm>
              <a:off x="0" y="-38100"/>
              <a:ext cx="4274726" cy="17860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algn="ctr" defTabSz="914400" rtl="0" eaLnBrk="1" latinLnBrk="0" hangingPunct="1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9F3E5A4-F57D-6BC1-8830-78ABF555500A}"/>
              </a:ext>
            </a:extLst>
          </p:cNvPr>
          <p:cNvGrpSpPr/>
          <p:nvPr/>
        </p:nvGrpSpPr>
        <p:grpSpPr>
          <a:xfrm>
            <a:off x="11126365" y="5093461"/>
            <a:ext cx="5714572" cy="3644759"/>
            <a:chOff x="5030365" y="2893914"/>
            <a:chExt cx="5714572" cy="364475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8706FAB-85E7-544B-924F-EFD212FB4752}"/>
                </a:ext>
              </a:extLst>
            </p:cNvPr>
            <p:cNvSpPr txBox="1"/>
            <p:nvPr/>
          </p:nvSpPr>
          <p:spPr>
            <a:xfrm>
              <a:off x="5030365" y="5185258"/>
              <a:ext cx="808134" cy="887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</a:t>
              </a:r>
            </a:p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sending </a:t>
              </a:r>
            </a:p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089677F-AED8-DC86-3A79-A3F86573834C}"/>
                </a:ext>
              </a:extLst>
            </p:cNvPr>
            <p:cNvCxnSpPr/>
            <p:nvPr/>
          </p:nvCxnSpPr>
          <p:spPr>
            <a:xfrm>
              <a:off x="5801903" y="6262085"/>
              <a:ext cx="459797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209A024-CEAE-7959-BA6A-2FB874A0F4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1904" y="4039871"/>
              <a:ext cx="0" cy="2222517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85EA198-33A0-8757-EB36-091EC8C55095}"/>
                </a:ext>
              </a:extLst>
            </p:cNvPr>
            <p:cNvSpPr/>
            <p:nvPr/>
          </p:nvSpPr>
          <p:spPr>
            <a:xfrm>
              <a:off x="5815989" y="4445300"/>
              <a:ext cx="480875" cy="1811260"/>
            </a:xfrm>
            <a:custGeom>
              <a:avLst/>
              <a:gdLst>
                <a:gd name="connsiteX0" fmla="*/ 860489 w 860489"/>
                <a:gd name="connsiteY0" fmla="*/ 0 h 3186525"/>
                <a:gd name="connsiteX1" fmla="*/ 777551 w 860489"/>
                <a:gd name="connsiteY1" fmla="*/ 2384490 h 3186525"/>
                <a:gd name="connsiteX2" fmla="*/ 632408 w 860489"/>
                <a:gd name="connsiteY2" fmla="*/ 3084286 h 3186525"/>
                <a:gd name="connsiteX3" fmla="*/ 440612 w 860489"/>
                <a:gd name="connsiteY3" fmla="*/ 3177592 h 3186525"/>
                <a:gd name="connsiteX4" fmla="*/ 0 w 860489"/>
                <a:gd name="connsiteY4" fmla="*/ 3182776 h 3186525"/>
                <a:gd name="connsiteX0" fmla="*/ 860489 w 860489"/>
                <a:gd name="connsiteY0" fmla="*/ 0 h 3186525"/>
                <a:gd name="connsiteX1" fmla="*/ 777551 w 860489"/>
                <a:gd name="connsiteY1" fmla="*/ 2384490 h 3186525"/>
                <a:gd name="connsiteX2" fmla="*/ 632408 w 860489"/>
                <a:gd name="connsiteY2" fmla="*/ 3084286 h 3186525"/>
                <a:gd name="connsiteX3" fmla="*/ 440612 w 860489"/>
                <a:gd name="connsiteY3" fmla="*/ 3177592 h 3186525"/>
                <a:gd name="connsiteX4" fmla="*/ 0 w 860489"/>
                <a:gd name="connsiteY4" fmla="*/ 3182776 h 3186525"/>
                <a:gd name="connsiteX0" fmla="*/ 860489 w 860489"/>
                <a:gd name="connsiteY0" fmla="*/ 0 h 3182776"/>
                <a:gd name="connsiteX1" fmla="*/ 777551 w 860489"/>
                <a:gd name="connsiteY1" fmla="*/ 2384490 h 3182776"/>
                <a:gd name="connsiteX2" fmla="*/ 632408 w 860489"/>
                <a:gd name="connsiteY2" fmla="*/ 3084286 h 3182776"/>
                <a:gd name="connsiteX3" fmla="*/ 0 w 860489"/>
                <a:gd name="connsiteY3" fmla="*/ 3182776 h 3182776"/>
                <a:gd name="connsiteX0" fmla="*/ 860489 w 860489"/>
                <a:gd name="connsiteY0" fmla="*/ 0 h 3183334"/>
                <a:gd name="connsiteX1" fmla="*/ 777551 w 860489"/>
                <a:gd name="connsiteY1" fmla="*/ 2384490 h 3183334"/>
                <a:gd name="connsiteX2" fmla="*/ 632408 w 860489"/>
                <a:gd name="connsiteY2" fmla="*/ 3084286 h 3183334"/>
                <a:gd name="connsiteX3" fmla="*/ 0 w 860489"/>
                <a:gd name="connsiteY3" fmla="*/ 3182776 h 3183334"/>
                <a:gd name="connsiteX0" fmla="*/ 860489 w 860489"/>
                <a:gd name="connsiteY0" fmla="*/ 0 h 3185488"/>
                <a:gd name="connsiteX1" fmla="*/ 777551 w 860489"/>
                <a:gd name="connsiteY1" fmla="*/ 2384490 h 3185488"/>
                <a:gd name="connsiteX2" fmla="*/ 632408 w 860489"/>
                <a:gd name="connsiteY2" fmla="*/ 3084286 h 3185488"/>
                <a:gd name="connsiteX3" fmla="*/ 0 w 860489"/>
                <a:gd name="connsiteY3" fmla="*/ 3182776 h 3185488"/>
                <a:gd name="connsiteX0" fmla="*/ 860489 w 860489"/>
                <a:gd name="connsiteY0" fmla="*/ 0 h 3182776"/>
                <a:gd name="connsiteX1" fmla="*/ 777551 w 860489"/>
                <a:gd name="connsiteY1" fmla="*/ 238449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4087"/>
                <a:gd name="connsiteX1" fmla="*/ 777551 w 860489"/>
                <a:gd name="connsiteY1" fmla="*/ 2384490 h 3184087"/>
                <a:gd name="connsiteX2" fmla="*/ 664158 w 860489"/>
                <a:gd name="connsiteY2" fmla="*/ 3043011 h 3184087"/>
                <a:gd name="connsiteX3" fmla="*/ 0 w 860489"/>
                <a:gd name="connsiteY3" fmla="*/ 3182776 h 3184087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6401"/>
                <a:gd name="connsiteX1" fmla="*/ 793426 w 860489"/>
                <a:gd name="connsiteY1" fmla="*/ 2378140 h 3186401"/>
                <a:gd name="connsiteX2" fmla="*/ 664158 w 860489"/>
                <a:gd name="connsiteY2" fmla="*/ 3043011 h 3186401"/>
                <a:gd name="connsiteX3" fmla="*/ 0 w 860489"/>
                <a:gd name="connsiteY3" fmla="*/ 3182776 h 3186401"/>
                <a:gd name="connsiteX0" fmla="*/ 860489 w 860489"/>
                <a:gd name="connsiteY0" fmla="*/ 0 h 3188070"/>
                <a:gd name="connsiteX1" fmla="*/ 793426 w 860489"/>
                <a:gd name="connsiteY1" fmla="*/ 2378140 h 3188070"/>
                <a:gd name="connsiteX2" fmla="*/ 664158 w 860489"/>
                <a:gd name="connsiteY2" fmla="*/ 3043011 h 3188070"/>
                <a:gd name="connsiteX3" fmla="*/ 0 w 860489"/>
                <a:gd name="connsiteY3" fmla="*/ 3182776 h 3188070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76858 w 860489"/>
                <a:gd name="connsiteY2" fmla="*/ 2998561 h 3182776"/>
                <a:gd name="connsiteX3" fmla="*/ 0 w 860489"/>
                <a:gd name="connsiteY3" fmla="*/ 3182776 h 3182776"/>
                <a:gd name="connsiteX0" fmla="*/ 860489 w 860489"/>
                <a:gd name="connsiteY0" fmla="*/ 0 h 3192503"/>
                <a:gd name="connsiteX1" fmla="*/ 793426 w 860489"/>
                <a:gd name="connsiteY1" fmla="*/ 2378140 h 3192503"/>
                <a:gd name="connsiteX2" fmla="*/ 676858 w 860489"/>
                <a:gd name="connsiteY2" fmla="*/ 2998561 h 3192503"/>
                <a:gd name="connsiteX3" fmla="*/ 0 w 860489"/>
                <a:gd name="connsiteY3" fmla="*/ 3182776 h 3192503"/>
                <a:gd name="connsiteX0" fmla="*/ 860489 w 860489"/>
                <a:gd name="connsiteY0" fmla="*/ 0 h 3182981"/>
                <a:gd name="connsiteX1" fmla="*/ 793426 w 860489"/>
                <a:gd name="connsiteY1" fmla="*/ 2378140 h 3182981"/>
                <a:gd name="connsiteX2" fmla="*/ 676858 w 860489"/>
                <a:gd name="connsiteY2" fmla="*/ 2998561 h 3182981"/>
                <a:gd name="connsiteX3" fmla="*/ 0 w 860489"/>
                <a:gd name="connsiteY3" fmla="*/ 3182776 h 3182981"/>
                <a:gd name="connsiteX0" fmla="*/ 860489 w 860489"/>
                <a:gd name="connsiteY0" fmla="*/ 0 h 3182981"/>
                <a:gd name="connsiteX1" fmla="*/ 793426 w 860489"/>
                <a:gd name="connsiteY1" fmla="*/ 2378140 h 3182981"/>
                <a:gd name="connsiteX2" fmla="*/ 676858 w 860489"/>
                <a:gd name="connsiteY2" fmla="*/ 2998561 h 3182981"/>
                <a:gd name="connsiteX3" fmla="*/ 0 w 860489"/>
                <a:gd name="connsiteY3" fmla="*/ 3182776 h 3182981"/>
                <a:gd name="connsiteX0" fmla="*/ 892239 w 892239"/>
                <a:gd name="connsiteY0" fmla="*/ 0 h 3160756"/>
                <a:gd name="connsiteX1" fmla="*/ 793426 w 892239"/>
                <a:gd name="connsiteY1" fmla="*/ 2355915 h 3160756"/>
                <a:gd name="connsiteX2" fmla="*/ 676858 w 892239"/>
                <a:gd name="connsiteY2" fmla="*/ 2976336 h 3160756"/>
                <a:gd name="connsiteX3" fmla="*/ 0 w 892239"/>
                <a:gd name="connsiteY3" fmla="*/ 3160551 h 3160756"/>
                <a:gd name="connsiteX0" fmla="*/ 892239 w 892239"/>
                <a:gd name="connsiteY0" fmla="*/ 0 h 3160756"/>
                <a:gd name="connsiteX1" fmla="*/ 793426 w 892239"/>
                <a:gd name="connsiteY1" fmla="*/ 2355915 h 3160756"/>
                <a:gd name="connsiteX2" fmla="*/ 676858 w 892239"/>
                <a:gd name="connsiteY2" fmla="*/ 2976336 h 3160756"/>
                <a:gd name="connsiteX3" fmla="*/ 0 w 892239"/>
                <a:gd name="connsiteY3" fmla="*/ 3160551 h 3160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239" h="3160756">
                  <a:moveTo>
                    <a:pt x="892239" y="0"/>
                  </a:moveTo>
                  <a:cubicBezTo>
                    <a:pt x="857076" y="951096"/>
                    <a:pt x="829323" y="1859859"/>
                    <a:pt x="793426" y="2355915"/>
                  </a:cubicBezTo>
                  <a:cubicBezTo>
                    <a:pt x="757529" y="2851971"/>
                    <a:pt x="751946" y="2746980"/>
                    <a:pt x="676858" y="2976336"/>
                  </a:cubicBezTo>
                  <a:cubicBezTo>
                    <a:pt x="601770" y="3205692"/>
                    <a:pt x="160327" y="3152732"/>
                    <a:pt x="0" y="3160551"/>
                  </a:cubicBezTo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BD97BAB-9879-B5B6-5D0F-6DA868429F6A}"/>
                </a:ext>
              </a:extLst>
            </p:cNvPr>
            <p:cNvCxnSpPr/>
            <p:nvPr/>
          </p:nvCxnSpPr>
          <p:spPr>
            <a:xfrm>
              <a:off x="6296864" y="4404648"/>
              <a:ext cx="2774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8A1CECE-35EA-BC00-F677-EFBBCE172546}"/>
                </a:ext>
              </a:extLst>
            </p:cNvPr>
            <p:cNvGrpSpPr/>
            <p:nvPr/>
          </p:nvGrpSpPr>
          <p:grpSpPr>
            <a:xfrm>
              <a:off x="6350326" y="4445306"/>
              <a:ext cx="795772" cy="900465"/>
              <a:chOff x="1257299" y="2448186"/>
              <a:chExt cx="919846" cy="1571364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A6897AB-46E2-EDFE-8D19-739D512F643D}"/>
                  </a:ext>
                </a:extLst>
              </p:cNvPr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2A5B50CC-66A7-1D20-06C6-4CA6EE539808}"/>
                  </a:ext>
                </a:extLst>
              </p:cNvPr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7B38149-887F-5741-BA1D-8B182E540AA2}"/>
                </a:ext>
              </a:extLst>
            </p:cNvPr>
            <p:cNvGrpSpPr/>
            <p:nvPr/>
          </p:nvGrpSpPr>
          <p:grpSpPr>
            <a:xfrm>
              <a:off x="7112500" y="4441667"/>
              <a:ext cx="795772" cy="900465"/>
              <a:chOff x="1257299" y="2448186"/>
              <a:chExt cx="919846" cy="1571364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FB500A5-C76B-40D1-EB05-8332CEF2DE12}"/>
                  </a:ext>
                </a:extLst>
              </p:cNvPr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4DD77FB-BE88-168D-656A-56EDA8817FA9}"/>
                  </a:ext>
                </a:extLst>
              </p:cNvPr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5516A71-8003-881D-3750-4471A573BBCA}"/>
                </a:ext>
              </a:extLst>
            </p:cNvPr>
            <p:cNvGrpSpPr/>
            <p:nvPr/>
          </p:nvGrpSpPr>
          <p:grpSpPr>
            <a:xfrm>
              <a:off x="7915954" y="4439699"/>
              <a:ext cx="795772" cy="900465"/>
              <a:chOff x="1257299" y="2448186"/>
              <a:chExt cx="919846" cy="1571364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3F3E8B0-F17B-DCE4-05FA-942AC76281BA}"/>
                  </a:ext>
                </a:extLst>
              </p:cNvPr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382FFD45-0C20-299C-D68C-549009960533}"/>
                  </a:ext>
                </a:extLst>
              </p:cNvPr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9FCB29B-10B0-AFD3-964B-C59725EDF242}"/>
                </a:ext>
              </a:extLst>
            </p:cNvPr>
            <p:cNvGrpSpPr/>
            <p:nvPr/>
          </p:nvGrpSpPr>
          <p:grpSpPr>
            <a:xfrm>
              <a:off x="8750371" y="4432898"/>
              <a:ext cx="795772" cy="900465"/>
              <a:chOff x="1257299" y="2448186"/>
              <a:chExt cx="919846" cy="1571364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B340F8D-07CA-BACE-2FB1-639BAAF4BA33}"/>
                  </a:ext>
                </a:extLst>
              </p:cNvPr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8166C3E9-8F07-75C7-8C28-E211E910791B}"/>
                  </a:ext>
                </a:extLst>
              </p:cNvPr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70F85BE-B70B-8E43-18CE-458BF3BC84CE}"/>
                </a:ext>
              </a:extLst>
            </p:cNvPr>
            <p:cNvGrpSpPr/>
            <p:nvPr/>
          </p:nvGrpSpPr>
          <p:grpSpPr>
            <a:xfrm rot="10800000">
              <a:off x="9544542" y="3096950"/>
              <a:ext cx="1128132" cy="1337145"/>
              <a:chOff x="873118" y="2448184"/>
              <a:chExt cx="1304027" cy="2333396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947986A-16E6-7AF9-B7E0-CF02B423491D}"/>
                  </a:ext>
                </a:extLst>
              </p:cNvPr>
              <p:cNvCxnSpPr/>
              <p:nvPr/>
            </p:nvCxnSpPr>
            <p:spPr>
              <a:xfrm rot="10800000" flipV="1">
                <a:off x="873118" y="2448184"/>
                <a:ext cx="1304027" cy="2333396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9B539CA0-2E97-0E8D-4D82-91B96A2297F1}"/>
                  </a:ext>
                </a:extLst>
              </p:cNvPr>
              <p:cNvSpPr/>
              <p:nvPr/>
            </p:nvSpPr>
            <p:spPr>
              <a:xfrm>
                <a:off x="1252647" y="2450273"/>
                <a:ext cx="858729" cy="1600620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53813 w 1153813"/>
                  <a:gd name="connsiteY0" fmla="*/ 0 h 2154669"/>
                  <a:gd name="connsiteX1" fmla="*/ 0 w 1153813"/>
                  <a:gd name="connsiteY1" fmla="*/ 2154669 h 215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3813" h="2154669">
                    <a:moveTo>
                      <a:pt x="1153813" y="0"/>
                    </a:moveTo>
                    <a:cubicBezTo>
                      <a:pt x="-31946" y="56892"/>
                      <a:pt x="50361" y="598465"/>
                      <a:pt x="0" y="2154669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89F1156-9044-6193-3B1E-6D527F921FE6}"/>
                </a:ext>
              </a:extLst>
            </p:cNvPr>
            <p:cNvCxnSpPr/>
            <p:nvPr/>
          </p:nvCxnSpPr>
          <p:spPr>
            <a:xfrm flipH="1">
              <a:off x="10340170" y="2893914"/>
              <a:ext cx="30503" cy="717091"/>
            </a:xfrm>
            <a:prstGeom prst="line">
              <a:avLst/>
            </a:prstGeom>
            <a:ln w="25400">
              <a:solidFill>
                <a:srgbClr val="0000A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5736E53-E9F8-3358-321C-FDD8875F36B9}"/>
                </a:ext>
              </a:extLst>
            </p:cNvPr>
            <p:cNvSpPr txBox="1"/>
            <p:nvPr/>
          </p:nvSpPr>
          <p:spPr>
            <a:xfrm>
              <a:off x="9881790" y="5941210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time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7405639-1C9B-A478-0A8D-277180A06EBF}"/>
                </a:ext>
              </a:extLst>
            </p:cNvPr>
            <p:cNvSpPr txBox="1"/>
            <p:nvPr/>
          </p:nvSpPr>
          <p:spPr>
            <a:xfrm>
              <a:off x="9472281" y="4611687"/>
              <a:ext cx="1272656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Reno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CUBIC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2D4B102-A09E-C078-5504-306ED7E6A4E3}"/>
                </a:ext>
              </a:extLst>
            </p:cNvPr>
            <p:cNvSpPr txBox="1"/>
            <p:nvPr/>
          </p:nvSpPr>
          <p:spPr>
            <a:xfrm>
              <a:off x="5297976" y="4213131"/>
              <a:ext cx="549173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8B0726D-1415-2D84-FA92-CCCC3F68B700}"/>
                </a:ext>
              </a:extLst>
            </p:cNvPr>
            <p:cNvSpPr txBox="1"/>
            <p:nvPr/>
          </p:nvSpPr>
          <p:spPr>
            <a:xfrm>
              <a:off x="6180953" y="6255332"/>
              <a:ext cx="312906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D53496B-3EB1-048B-5DA8-047886C4FF57}"/>
                </a:ext>
              </a:extLst>
            </p:cNvPr>
            <p:cNvSpPr txBox="1"/>
            <p:nvPr/>
          </p:nvSpPr>
          <p:spPr>
            <a:xfrm>
              <a:off x="6997088" y="6257827"/>
              <a:ext cx="305467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76491F0-308D-F36B-3778-30489C3A431D}"/>
                </a:ext>
              </a:extLst>
            </p:cNvPr>
            <p:cNvSpPr txBox="1"/>
            <p:nvPr/>
          </p:nvSpPr>
          <p:spPr>
            <a:xfrm>
              <a:off x="7796251" y="6257147"/>
              <a:ext cx="312906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 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6265714-60F9-5C6A-02E5-407999645D18}"/>
                </a:ext>
              </a:extLst>
            </p:cNvPr>
            <p:cNvSpPr txBox="1"/>
            <p:nvPr/>
          </p:nvSpPr>
          <p:spPr>
            <a:xfrm>
              <a:off x="8625086" y="6256467"/>
              <a:ext cx="305467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 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2798F9A-DA63-A268-40B3-1D4102FEA2DB}"/>
                </a:ext>
              </a:extLst>
            </p:cNvPr>
            <p:cNvSpPr txBox="1"/>
            <p:nvPr/>
          </p:nvSpPr>
          <p:spPr>
            <a:xfrm>
              <a:off x="9424249" y="6256467"/>
              <a:ext cx="312906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 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2" name="Group 2">
            <a:extLst>
              <a:ext uri="{FF2B5EF4-FFF2-40B4-BE49-F238E27FC236}">
                <a16:creationId xmlns:a16="http://schemas.microsoft.com/office/drawing/2014/main" id="{660BB35E-92A5-8672-79E2-D1E9EAB20A9D}"/>
              </a:ext>
            </a:extLst>
          </p:cNvPr>
          <p:cNvGrpSpPr/>
          <p:nvPr/>
        </p:nvGrpSpPr>
        <p:grpSpPr>
          <a:xfrm>
            <a:off x="10972800" y="2922719"/>
            <a:ext cx="6248400" cy="1177574"/>
            <a:chOff x="0" y="0"/>
            <a:chExt cx="4274726" cy="1747969"/>
          </a:xfrm>
        </p:grpSpPr>
        <p:sp>
          <p:nvSpPr>
            <p:cNvPr id="113" name="Freeform 3">
              <a:extLst>
                <a:ext uri="{FF2B5EF4-FFF2-40B4-BE49-F238E27FC236}">
                  <a16:creationId xmlns:a16="http://schemas.microsoft.com/office/drawing/2014/main" id="{794F6394-B5E4-C2F1-71F8-E26697E5E5BD}"/>
                </a:ext>
              </a:extLst>
            </p:cNvPr>
            <p:cNvSpPr/>
            <p:nvPr/>
          </p:nvSpPr>
          <p:spPr>
            <a:xfrm>
              <a:off x="0" y="0"/>
              <a:ext cx="4274726" cy="1747969"/>
            </a:xfrm>
            <a:custGeom>
              <a:avLst/>
              <a:gdLst/>
              <a:ahLst/>
              <a:cxnLst/>
              <a:rect l="l" t="t" r="r" b="b"/>
              <a:pathLst>
                <a:path w="4274726" h="1747969">
                  <a:moveTo>
                    <a:pt x="0" y="0"/>
                  </a:moveTo>
                  <a:lnTo>
                    <a:pt x="4274726" y="0"/>
                  </a:lnTo>
                  <a:lnTo>
                    <a:pt x="4274726" y="1747969"/>
                  </a:lnTo>
                  <a:lnTo>
                    <a:pt x="0" y="17479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ts val="89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399" b="0" i="0" u="none" strike="noStrike" kern="1200" cap="none" spc="0" normalizeH="0" baseline="0" noProof="0" dirty="0">
                  <a:ln>
                    <a:noFill/>
                  </a:ln>
                  <a:solidFill>
                    <a:srgbClr val="4C5270"/>
                  </a:solidFill>
                  <a:effectLst/>
                  <a:uLnTx/>
                  <a:uFillTx/>
                  <a:latin typeface="Fredoka"/>
                  <a:ea typeface="Fredoka"/>
                  <a:cs typeface="Fredoka"/>
                  <a:sym typeface="Fredoka"/>
                </a:rPr>
                <a:t>TCP CUBIC</a:t>
              </a:r>
            </a:p>
          </p:txBody>
        </p:sp>
        <p:sp>
          <p:nvSpPr>
            <p:cNvPr id="114" name="TextBox 4">
              <a:extLst>
                <a:ext uri="{FF2B5EF4-FFF2-40B4-BE49-F238E27FC236}">
                  <a16:creationId xmlns:a16="http://schemas.microsoft.com/office/drawing/2014/main" id="{A93C1F98-2167-2B05-868D-0712386E40A3}"/>
                </a:ext>
              </a:extLst>
            </p:cNvPr>
            <p:cNvSpPr txBox="1"/>
            <p:nvPr/>
          </p:nvSpPr>
          <p:spPr>
            <a:xfrm>
              <a:off x="0" y="-38100"/>
              <a:ext cx="4274726" cy="17860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algn="ctr" defTabSz="914400" rtl="0" eaLnBrk="1" latinLnBrk="0" hangingPunct="1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5" name="Group 2">
            <a:extLst>
              <a:ext uri="{FF2B5EF4-FFF2-40B4-BE49-F238E27FC236}">
                <a16:creationId xmlns:a16="http://schemas.microsoft.com/office/drawing/2014/main" id="{74B98699-36F9-2EC6-BF43-61C5B1BF6573}"/>
              </a:ext>
            </a:extLst>
          </p:cNvPr>
          <p:cNvGrpSpPr/>
          <p:nvPr/>
        </p:nvGrpSpPr>
        <p:grpSpPr>
          <a:xfrm>
            <a:off x="1066800" y="4381500"/>
            <a:ext cx="9718658" cy="4991100"/>
            <a:chOff x="0" y="0"/>
            <a:chExt cx="4274726" cy="1747969"/>
          </a:xfrm>
        </p:grpSpPr>
        <p:sp>
          <p:nvSpPr>
            <p:cNvPr id="116" name="Freeform 3">
              <a:extLst>
                <a:ext uri="{FF2B5EF4-FFF2-40B4-BE49-F238E27FC236}">
                  <a16:creationId xmlns:a16="http://schemas.microsoft.com/office/drawing/2014/main" id="{68F7044D-065A-1DCF-D434-38BD0CF5B863}"/>
                </a:ext>
              </a:extLst>
            </p:cNvPr>
            <p:cNvSpPr/>
            <p:nvPr/>
          </p:nvSpPr>
          <p:spPr>
            <a:xfrm>
              <a:off x="0" y="0"/>
              <a:ext cx="4274726" cy="1747969"/>
            </a:xfrm>
            <a:custGeom>
              <a:avLst/>
              <a:gdLst/>
              <a:ahLst/>
              <a:cxnLst/>
              <a:rect l="l" t="t" r="r" b="b"/>
              <a:pathLst>
                <a:path w="4274726" h="1747969">
                  <a:moveTo>
                    <a:pt x="0" y="0"/>
                  </a:moveTo>
                  <a:lnTo>
                    <a:pt x="4274726" y="0"/>
                  </a:lnTo>
                  <a:lnTo>
                    <a:pt x="4274726" y="1747969"/>
                  </a:lnTo>
                  <a:lnTo>
                    <a:pt x="0" y="17479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7" name="TextBox 4">
              <a:extLst>
                <a:ext uri="{FF2B5EF4-FFF2-40B4-BE49-F238E27FC236}">
                  <a16:creationId xmlns:a16="http://schemas.microsoft.com/office/drawing/2014/main" id="{AE35791B-88F2-20C3-47FE-D0B36EEC566B}"/>
                </a:ext>
              </a:extLst>
            </p:cNvPr>
            <p:cNvSpPr txBox="1"/>
            <p:nvPr/>
          </p:nvSpPr>
          <p:spPr>
            <a:xfrm>
              <a:off x="0" y="-38100"/>
              <a:ext cx="4274726" cy="17860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algn="ctr" defTabSz="914400" rtl="0" eaLnBrk="1" latinLnBrk="0" hangingPunct="1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8" name="Group 2">
            <a:extLst>
              <a:ext uri="{FF2B5EF4-FFF2-40B4-BE49-F238E27FC236}">
                <a16:creationId xmlns:a16="http://schemas.microsoft.com/office/drawing/2014/main" id="{00404802-4E20-1D33-4801-E892D1780C4C}"/>
              </a:ext>
            </a:extLst>
          </p:cNvPr>
          <p:cNvGrpSpPr/>
          <p:nvPr/>
        </p:nvGrpSpPr>
        <p:grpSpPr>
          <a:xfrm>
            <a:off x="1066799" y="2922719"/>
            <a:ext cx="9718657" cy="1177574"/>
            <a:chOff x="0" y="0"/>
            <a:chExt cx="4274726" cy="1747969"/>
          </a:xfrm>
        </p:grpSpPr>
        <p:sp>
          <p:nvSpPr>
            <p:cNvPr id="119" name="Freeform 3">
              <a:extLst>
                <a:ext uri="{FF2B5EF4-FFF2-40B4-BE49-F238E27FC236}">
                  <a16:creationId xmlns:a16="http://schemas.microsoft.com/office/drawing/2014/main" id="{7DB2E013-D4CB-2FBE-6BB4-B1C4C406B906}"/>
                </a:ext>
              </a:extLst>
            </p:cNvPr>
            <p:cNvSpPr/>
            <p:nvPr/>
          </p:nvSpPr>
          <p:spPr>
            <a:xfrm>
              <a:off x="0" y="0"/>
              <a:ext cx="4274726" cy="1747969"/>
            </a:xfrm>
            <a:custGeom>
              <a:avLst/>
              <a:gdLst/>
              <a:ahLst/>
              <a:cxnLst/>
              <a:rect l="l" t="t" r="r" b="b"/>
              <a:pathLst>
                <a:path w="4274726" h="1747969">
                  <a:moveTo>
                    <a:pt x="0" y="0"/>
                  </a:moveTo>
                  <a:lnTo>
                    <a:pt x="4274726" y="0"/>
                  </a:lnTo>
                  <a:lnTo>
                    <a:pt x="4274726" y="1747969"/>
                  </a:lnTo>
                  <a:lnTo>
                    <a:pt x="0" y="17479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ts val="89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399" b="0" i="0" u="none" strike="noStrike" kern="1200" cap="none" spc="0" normalizeH="0" baseline="0" noProof="0" dirty="0">
                  <a:ln>
                    <a:noFill/>
                  </a:ln>
                  <a:solidFill>
                    <a:srgbClr val="4C5270"/>
                  </a:solidFill>
                  <a:effectLst/>
                  <a:uLnTx/>
                  <a:uFillTx/>
                  <a:latin typeface="Fredoka"/>
                  <a:ea typeface="Fredoka"/>
                  <a:cs typeface="Fredoka"/>
                  <a:sym typeface="Fredoka"/>
                </a:rPr>
                <a:t>TCP AIMD</a:t>
              </a:r>
            </a:p>
          </p:txBody>
        </p:sp>
        <p:sp>
          <p:nvSpPr>
            <p:cNvPr id="120" name="TextBox 4">
              <a:extLst>
                <a:ext uri="{FF2B5EF4-FFF2-40B4-BE49-F238E27FC236}">
                  <a16:creationId xmlns:a16="http://schemas.microsoft.com/office/drawing/2014/main" id="{33E36B08-6BEC-30A8-4C52-6E84C1B49D09}"/>
                </a:ext>
              </a:extLst>
            </p:cNvPr>
            <p:cNvSpPr txBox="1"/>
            <p:nvPr/>
          </p:nvSpPr>
          <p:spPr>
            <a:xfrm>
              <a:off x="0" y="-38100"/>
              <a:ext cx="4274726" cy="17860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algn="ctr" defTabSz="914400" rtl="0" eaLnBrk="1" latinLnBrk="0" hangingPunct="1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A39FA2-3669-FFAA-EEA3-E01EA29366BD}"/>
              </a:ext>
            </a:extLst>
          </p:cNvPr>
          <p:cNvGrpSpPr/>
          <p:nvPr/>
        </p:nvGrpSpPr>
        <p:grpSpPr>
          <a:xfrm>
            <a:off x="922767" y="4473951"/>
            <a:ext cx="9791700" cy="4674566"/>
            <a:chOff x="965200" y="2146300"/>
            <a:chExt cx="9791700" cy="4674566"/>
          </a:xfrm>
        </p:grpSpPr>
        <p:sp>
          <p:nvSpPr>
            <p:cNvPr id="122" name="Rectangle 11">
              <a:extLst>
                <a:ext uri="{FF2B5EF4-FFF2-40B4-BE49-F238E27FC236}">
                  <a16:creationId xmlns:a16="http://schemas.microsoft.com/office/drawing/2014/main" id="{82E5F540-D05E-73E0-908F-787E16248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7339" y="3774454"/>
              <a:ext cx="6858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Line 19">
              <a:extLst>
                <a:ext uri="{FF2B5EF4-FFF2-40B4-BE49-F238E27FC236}">
                  <a16:creationId xmlns:a16="http://schemas.microsoft.com/office/drawing/2014/main" id="{DC598E40-0BE1-38C8-00D5-03FE603DC6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8189" y="5196854"/>
              <a:ext cx="169863" cy="169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C503F79-7714-1E2C-3345-548D2D172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164" y="5185741"/>
              <a:ext cx="0" cy="642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406020A7-EDA8-4ECE-4A77-49C24C569E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8052" y="4869829"/>
              <a:ext cx="982662" cy="9810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Line 22">
              <a:extLst>
                <a:ext uri="{FF2B5EF4-FFF2-40B4-BE49-F238E27FC236}">
                  <a16:creationId xmlns:a16="http://schemas.microsoft.com/office/drawing/2014/main" id="{781980B6-75C5-E1B9-09DB-428C31FAC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9602" y="4871416"/>
              <a:ext cx="0" cy="8016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Line 23">
              <a:extLst>
                <a:ext uri="{FF2B5EF4-FFF2-40B4-BE49-F238E27FC236}">
                  <a16:creationId xmlns:a16="http://schemas.microsoft.com/office/drawing/2014/main" id="{7DEE9389-08A4-F66B-410D-89D66C56F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31664" y="5168279"/>
              <a:ext cx="525463" cy="523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Line 24">
              <a:extLst>
                <a:ext uri="{FF2B5EF4-FFF2-40B4-BE49-F238E27FC236}">
                  <a16:creationId xmlns:a16="http://schemas.microsoft.com/office/drawing/2014/main" id="{4CD6203F-3B70-8BBF-2F73-503AED0CA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7127" y="5163516"/>
              <a:ext cx="0" cy="688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54A5D888-2EFB-6B51-355C-00CBD2236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8240" y="4849191"/>
              <a:ext cx="969963" cy="9810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C53A7F0-F4E5-4ED9-9578-058BA2DCA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3440" y="4849191"/>
              <a:ext cx="11113" cy="8350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Line 29">
              <a:extLst>
                <a:ext uri="{FF2B5EF4-FFF2-40B4-BE49-F238E27FC236}">
                  <a16:creationId xmlns:a16="http://schemas.microsoft.com/office/drawing/2014/main" id="{8205A259-EC6B-245D-6ED0-ED249A52C0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8202" y="5012704"/>
              <a:ext cx="666750" cy="666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Line 30">
              <a:extLst>
                <a:ext uri="{FF2B5EF4-FFF2-40B4-BE49-F238E27FC236}">
                  <a16:creationId xmlns:a16="http://schemas.microsoft.com/office/drawing/2014/main" id="{9FF52987-F96F-2FE8-34D5-8FC560F05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4952" y="4998416"/>
              <a:ext cx="0" cy="7477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Line 31">
              <a:extLst>
                <a:ext uri="{FF2B5EF4-FFF2-40B4-BE49-F238E27FC236}">
                  <a16:creationId xmlns:a16="http://schemas.microsoft.com/office/drawing/2014/main" id="{1A11FD03-30A8-64E1-24DB-AA93CA12F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5427" y="4746004"/>
              <a:ext cx="876300" cy="10144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0549096D-7054-DC21-78CF-9CC458B79C2E}"/>
                </a:ext>
              </a:extLst>
            </p:cNvPr>
            <p:cNvGrpSpPr/>
            <p:nvPr/>
          </p:nvGrpSpPr>
          <p:grpSpPr>
            <a:xfrm>
              <a:off x="3439503" y="4254500"/>
              <a:ext cx="4602061" cy="2566366"/>
              <a:chOff x="4099903" y="3937000"/>
              <a:chExt cx="4602061" cy="2566366"/>
            </a:xfrm>
          </p:grpSpPr>
          <p:sp>
            <p:nvSpPr>
              <p:cNvPr id="161" name="Text Box 12">
                <a:extLst>
                  <a:ext uri="{FF2B5EF4-FFF2-40B4-BE49-F238E27FC236}">
                    <a16:creationId xmlns:a16="http://schemas.microsoft.com/office/drawing/2014/main" id="{514926FA-FF98-3F08-64E0-80C840E884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3117142" y="4919761"/>
                <a:ext cx="2273300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TCP sender  Sending rate</a:t>
                </a:r>
              </a:p>
            </p:txBody>
          </p:sp>
          <p:sp>
            <p:nvSpPr>
              <p:cNvPr id="162" name="Line 17">
                <a:extLst>
                  <a:ext uri="{FF2B5EF4-FFF2-40B4-BE49-F238E27FC236}">
                    <a16:creationId xmlns:a16="http://schemas.microsoft.com/office/drawing/2014/main" id="{9D338851-F6B9-8186-01D6-689C02F78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8589" y="6176341"/>
                <a:ext cx="414337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3" name="Line 18">
                <a:extLst>
                  <a:ext uri="{FF2B5EF4-FFF2-40B4-BE49-F238E27FC236}">
                    <a16:creationId xmlns:a16="http://schemas.microsoft.com/office/drawing/2014/main" id="{11BD864F-8941-911D-4503-45131E0B27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6600" y="4203700"/>
                <a:ext cx="877" cy="19742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4" name="Text Box 40">
                <a:extLst>
                  <a:ext uri="{FF2B5EF4-FFF2-40B4-BE49-F238E27FC236}">
                    <a16:creationId xmlns:a16="http://schemas.microsoft.com/office/drawing/2014/main" id="{215FCDAD-970F-9789-E8B5-A77E2CD2F6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5452" y="6166816"/>
                <a:ext cx="576262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time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BC31531-F0D3-5EEE-F4AD-8EF10ACC6F89}"/>
                </a:ext>
              </a:extLst>
            </p:cNvPr>
            <p:cNvGrpSpPr/>
            <p:nvPr/>
          </p:nvGrpSpPr>
          <p:grpSpPr>
            <a:xfrm>
              <a:off x="965200" y="2146300"/>
              <a:ext cx="5054600" cy="1905000"/>
              <a:chOff x="0" y="4533900"/>
              <a:chExt cx="4762500" cy="1905000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C43781FC-BD54-E683-F0B7-7AE882237457}"/>
                  </a:ext>
                </a:extLst>
              </p:cNvPr>
              <p:cNvSpPr/>
              <p:nvPr/>
            </p:nvSpPr>
            <p:spPr>
              <a:xfrm>
                <a:off x="406846" y="4737100"/>
                <a:ext cx="4334880" cy="14351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9" name="Rectangle 8">
                <a:extLst>
                  <a:ext uri="{FF2B5EF4-FFF2-40B4-BE49-F238E27FC236}">
                    <a16:creationId xmlns:a16="http://schemas.microsoft.com/office/drawing/2014/main" id="{09BC4E9C-9FD1-ECB7-685B-1C279989D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991100"/>
                <a:ext cx="4762500" cy="1447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457200" marR="0" lvl="1" indent="0" algn="l" defTabSz="914400" rtl="0" eaLnBrk="1" fontAlgn="auto" latinLnBrk="0" hangingPunct="1">
                  <a:lnSpc>
                    <a:spcPct val="85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0099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increase sending rate </a:t>
                </a: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charset="0"/>
                    <a:ea typeface="ＭＳ Ｐゴシック" charset="0"/>
                    <a:cs typeface="+mn-cs"/>
                  </a:rPr>
                  <a:t>by </a:t>
                </a: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1 maximum segment size every RTT until loss detected</a:t>
                </a:r>
                <a:endParaRPr kumimoji="0" lang="en-US" sz="2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0" name="Rectangle 8">
                <a:extLst>
                  <a:ext uri="{FF2B5EF4-FFF2-40B4-BE49-F238E27FC236}">
                    <a16:creationId xmlns:a16="http://schemas.microsoft.com/office/drawing/2014/main" id="{91FB8426-2CE3-B0A2-C59F-FF138874A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00" y="4533900"/>
                <a:ext cx="2667000" cy="4445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85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0099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2800" b="0" i="1" u="sng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A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dditive </a:t>
                </a:r>
                <a:r>
                  <a:rPr kumimoji="0" lang="en-US" sz="2800" b="0" i="1" u="sng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I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ncrease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Gill Sans MT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118CCE4-C5CE-4D26-96B6-EB20459CF83F}"/>
                </a:ext>
              </a:extLst>
            </p:cNvPr>
            <p:cNvGrpSpPr/>
            <p:nvPr/>
          </p:nvGrpSpPr>
          <p:grpSpPr>
            <a:xfrm>
              <a:off x="6007100" y="2197100"/>
              <a:ext cx="4749800" cy="1422400"/>
              <a:chOff x="38100" y="4533900"/>
              <a:chExt cx="4749800" cy="1422400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9991D8F-C7E2-37FE-FBCF-83E7B4B322C3}"/>
                  </a:ext>
                </a:extLst>
              </p:cNvPr>
              <p:cNvSpPr/>
              <p:nvPr/>
            </p:nvSpPr>
            <p:spPr>
              <a:xfrm>
                <a:off x="342900" y="4686300"/>
                <a:ext cx="4267200" cy="127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6" name="Rectangle 8">
                <a:extLst>
                  <a:ext uri="{FF2B5EF4-FFF2-40B4-BE49-F238E27FC236}">
                    <a16:creationId xmlns:a16="http://schemas.microsoft.com/office/drawing/2014/main" id="{949B79EF-6183-FEB3-3B3F-96DF2ACBE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" y="4991100"/>
                <a:ext cx="4749800" cy="8255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457200" marR="0" lvl="1" indent="0" algn="l" defTabSz="914400" rtl="0" eaLnBrk="1" fontAlgn="auto" latinLnBrk="0" hangingPunct="1">
                  <a:lnSpc>
                    <a:spcPct val="85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0099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cut sending rate in half at each loss event</a:t>
                </a:r>
                <a:endParaRPr kumimoji="0" lang="en-US" sz="2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85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0099"/>
                  </a:buClr>
                  <a:buSzPct val="65000"/>
                  <a:buFont typeface="Wingdings" charset="0"/>
                  <a:buChar char="v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7" name="Rectangle 8">
                <a:extLst>
                  <a:ext uri="{FF2B5EF4-FFF2-40B4-BE49-F238E27FC236}">
                    <a16:creationId xmlns:a16="http://schemas.microsoft.com/office/drawing/2014/main" id="{1806AF9B-94C4-E038-677F-11131975D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00" y="4533900"/>
                <a:ext cx="3746500" cy="4445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85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0099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2800" b="0" i="1" u="sng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M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ultiplicative </a:t>
                </a:r>
                <a:r>
                  <a:rPr kumimoji="0" lang="en-US" sz="2800" b="0" i="1" u="sng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D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ecrease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Gill Sans MT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245A3182-D6A7-038D-5FFA-49D75AA05E36}"/>
                </a:ext>
              </a:extLst>
            </p:cNvPr>
            <p:cNvGrpSpPr/>
            <p:nvPr/>
          </p:nvGrpSpPr>
          <p:grpSpPr>
            <a:xfrm>
              <a:off x="3952943" y="3784600"/>
              <a:ext cx="3599234" cy="1591283"/>
              <a:chOff x="3965643" y="3797300"/>
              <a:chExt cx="3599234" cy="1591283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62E6628D-5417-BB03-39B7-70611C900D74}"/>
                  </a:ext>
                </a:extLst>
              </p:cNvPr>
              <p:cNvGrpSpPr/>
              <p:nvPr/>
            </p:nvGrpSpPr>
            <p:grpSpPr>
              <a:xfrm>
                <a:off x="3965643" y="4159386"/>
                <a:ext cx="3599234" cy="1229197"/>
                <a:chOff x="3965643" y="4159386"/>
                <a:chExt cx="3599234" cy="1229197"/>
              </a:xfrm>
            </p:grpSpPr>
            <p:cxnSp>
              <p:nvCxnSpPr>
                <p:cNvPr id="148" name="Straight Arrow Connector 147">
                  <a:extLst>
                    <a:ext uri="{FF2B5EF4-FFF2-40B4-BE49-F238E27FC236}">
                      <a16:creationId xmlns:a16="http://schemas.microsoft.com/office/drawing/2014/main" id="{393EB28B-FD47-279C-964A-4D18421DB2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72128" y="4163438"/>
                  <a:ext cx="0" cy="1056262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B0DC1F7D-A9CB-3C66-30DD-6356A3DE40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0128" y="4163438"/>
                  <a:ext cx="0" cy="1221362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293E1C6D-6E55-A6C0-6DBD-37BA7BFD1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5630" y="4163438"/>
                  <a:ext cx="0" cy="1225145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9F0AEA63-F562-1751-2AD2-BB107C86C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64941" y="4171542"/>
                  <a:ext cx="0" cy="1204339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Arrow Connector 151">
                  <a:extLst>
                    <a:ext uri="{FF2B5EF4-FFF2-40B4-BE49-F238E27FC236}">
                      <a16:creationId xmlns:a16="http://schemas.microsoft.com/office/drawing/2014/main" id="{92E1CD69-683F-D959-C03B-F5FA12BE8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94500" y="4165056"/>
                  <a:ext cx="0" cy="1193800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FB54782A-D0A3-34D9-946E-C0976A9105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59743" y="4159386"/>
                  <a:ext cx="0" cy="1106520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87F86442-14A3-E92E-AC25-6A9F4D604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65643" y="4162357"/>
                  <a:ext cx="3599234" cy="0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CF761275-3618-E928-D7A6-C0772C83A8D4}"/>
                  </a:ext>
                </a:extLst>
              </p:cNvPr>
              <p:cNvCxnSpPr/>
              <p:nvPr/>
            </p:nvCxnSpPr>
            <p:spPr>
              <a:xfrm>
                <a:off x="5651500" y="3797300"/>
                <a:ext cx="0" cy="38100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E9FBADF-DF54-E678-5557-85294754D16B}"/>
                </a:ext>
              </a:extLst>
            </p:cNvPr>
            <p:cNvGrpSpPr/>
            <p:nvPr/>
          </p:nvGrpSpPr>
          <p:grpSpPr>
            <a:xfrm>
              <a:off x="4108450" y="3622675"/>
              <a:ext cx="3819526" cy="1695450"/>
              <a:chOff x="4108450" y="3622675"/>
              <a:chExt cx="3819526" cy="1695450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6E0F6A1D-DD34-4E5D-30BF-A1282CF7ADB8}"/>
                  </a:ext>
                </a:extLst>
              </p:cNvPr>
              <p:cNvGrpSpPr/>
              <p:nvPr/>
            </p:nvGrpSpPr>
            <p:grpSpPr>
              <a:xfrm>
                <a:off x="4108450" y="3975100"/>
                <a:ext cx="3819526" cy="1343025"/>
                <a:chOff x="4108450" y="3975100"/>
                <a:chExt cx="3819526" cy="1343025"/>
              </a:xfrm>
            </p:grpSpPr>
            <p:cxnSp>
              <p:nvCxnSpPr>
                <p:cNvPr id="141" name="Straight Arrow Connector 140">
                  <a:extLst>
                    <a:ext uri="{FF2B5EF4-FFF2-40B4-BE49-F238E27FC236}">
                      <a16:creationId xmlns:a16="http://schemas.microsoft.com/office/drawing/2014/main" id="{899A0B91-8FC2-C609-0B8D-EF1D912AB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45350" y="3981450"/>
                  <a:ext cx="679450" cy="1254125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6E5FEA05-83FA-A8C5-5E7E-9AA32CFA7D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08450" y="3975100"/>
                  <a:ext cx="3816350" cy="1339850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2126CCFB-3151-CE42-BB37-B0AD8A326C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70475" y="3978275"/>
                  <a:ext cx="2854325" cy="1298575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D66244FA-5576-2A15-2A35-5437D36B7E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7050" y="3984625"/>
                  <a:ext cx="2320926" cy="1333500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>
                  <a:extLst>
                    <a:ext uri="{FF2B5EF4-FFF2-40B4-BE49-F238E27FC236}">
                      <a16:creationId xmlns:a16="http://schemas.microsoft.com/office/drawing/2014/main" id="{B44DB9C1-2BA6-23D6-98AE-A7068715D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65900" y="3984625"/>
                  <a:ext cx="1358900" cy="1193800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9CE49E71-306F-415D-4B3D-894A2747699F}"/>
                  </a:ext>
                </a:extLst>
              </p:cNvPr>
              <p:cNvCxnSpPr/>
              <p:nvPr/>
            </p:nvCxnSpPr>
            <p:spPr>
              <a:xfrm flipV="1">
                <a:off x="7921625" y="3622675"/>
                <a:ext cx="0" cy="3587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5" name="TextBox 5">
            <a:extLst>
              <a:ext uri="{FF2B5EF4-FFF2-40B4-BE49-F238E27FC236}">
                <a16:creationId xmlns:a16="http://schemas.microsoft.com/office/drawing/2014/main" id="{F40F8805-611F-0E60-FCF1-528CAAEB2C4D}"/>
              </a:ext>
            </a:extLst>
          </p:cNvPr>
          <p:cNvSpPr txBox="1"/>
          <p:nvPr/>
        </p:nvSpPr>
        <p:spPr>
          <a:xfrm>
            <a:off x="109642" y="8952724"/>
            <a:ext cx="1183222" cy="1334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6000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5311972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4412A5-4A3C-0FDA-8424-05916DA77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34FF0BE7-41E3-4D4B-B884-273DD8FC2A53}"/>
              </a:ext>
            </a:extLst>
          </p:cNvPr>
          <p:cNvSpPr txBox="1"/>
          <p:nvPr/>
        </p:nvSpPr>
        <p:spPr>
          <a:xfrm>
            <a:off x="0" y="1469538"/>
            <a:ext cx="12284301" cy="461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algn="ctr" defTabSz="914400" eaLnBrk="1" latinLnBrk="0" hangingPunct="1">
              <a:lnSpc>
                <a:spcPts val="12000"/>
              </a:lnSpc>
            </a:pPr>
            <a:r>
              <a:rPr lang="en-US" sz="12000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THANKS FOR YOUR ATTENTION</a:t>
            </a: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B0FC95FB-D6D3-7A59-BD5F-057ED31A50D6}"/>
              </a:ext>
            </a:extLst>
          </p:cNvPr>
          <p:cNvSpPr/>
          <p:nvPr/>
        </p:nvSpPr>
        <p:spPr>
          <a:xfrm rot="-2700000">
            <a:off x="10908772" y="3978227"/>
            <a:ext cx="10707063" cy="8458580"/>
          </a:xfrm>
          <a:custGeom>
            <a:avLst/>
            <a:gdLst/>
            <a:ahLst/>
            <a:cxnLst/>
            <a:rect l="l" t="t" r="r" b="b"/>
            <a:pathLst>
              <a:path w="10707063" h="8458580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8C36AF1D-B70D-D199-A3B6-269C9CF96990}"/>
              </a:ext>
            </a:extLst>
          </p:cNvPr>
          <p:cNvSpPr txBox="1"/>
          <p:nvPr/>
        </p:nvSpPr>
        <p:spPr>
          <a:xfrm>
            <a:off x="109642" y="8952724"/>
            <a:ext cx="1183222" cy="1334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6000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70683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04938" y="914400"/>
            <a:ext cx="154781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What is TCP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2621480"/>
            <a:ext cx="16230600" cy="1666875"/>
            <a:chOff x="0" y="0"/>
            <a:chExt cx="4274726" cy="4390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439012"/>
            </a:xfrm>
            <a:custGeom>
              <a:avLst/>
              <a:gdLst/>
              <a:ahLst/>
              <a:cxnLst/>
              <a:rect l="l" t="t" r="r" b="b"/>
              <a:pathLst>
                <a:path w="4274726" h="439012">
                  <a:moveTo>
                    <a:pt x="0" y="0"/>
                  </a:moveTo>
                  <a:lnTo>
                    <a:pt x="4274726" y="0"/>
                  </a:lnTo>
                  <a:lnTo>
                    <a:pt x="4274726" y="439012"/>
                  </a:lnTo>
                  <a:lnTo>
                    <a:pt x="0" y="43901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4771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04937" y="3085348"/>
            <a:ext cx="15478125" cy="643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Stands for Transmission Control Protocol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28700" y="5106453"/>
            <a:ext cx="16230600" cy="1666875"/>
            <a:chOff x="0" y="0"/>
            <a:chExt cx="4274726" cy="43901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274726" cy="439012"/>
            </a:xfrm>
            <a:custGeom>
              <a:avLst/>
              <a:gdLst/>
              <a:ahLst/>
              <a:cxnLst/>
              <a:rect l="l" t="t" r="r" b="b"/>
              <a:pathLst>
                <a:path w="4274726" h="439012">
                  <a:moveTo>
                    <a:pt x="0" y="0"/>
                  </a:moveTo>
                  <a:lnTo>
                    <a:pt x="4274726" y="0"/>
                  </a:lnTo>
                  <a:lnTo>
                    <a:pt x="4274726" y="439012"/>
                  </a:lnTo>
                  <a:lnTo>
                    <a:pt x="0" y="43901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274726" cy="4771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4938" y="5570320"/>
            <a:ext cx="15478125" cy="643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One of the core Internet protocols (part of TCP/IP suite)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28700" y="7591425"/>
            <a:ext cx="16230600" cy="1666875"/>
            <a:chOff x="0" y="0"/>
            <a:chExt cx="4274726" cy="43901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274726" cy="439012"/>
            </a:xfrm>
            <a:custGeom>
              <a:avLst/>
              <a:gdLst/>
              <a:ahLst/>
              <a:cxnLst/>
              <a:rect l="l" t="t" r="r" b="b"/>
              <a:pathLst>
                <a:path w="4274726" h="439012">
                  <a:moveTo>
                    <a:pt x="0" y="0"/>
                  </a:moveTo>
                  <a:lnTo>
                    <a:pt x="4274726" y="0"/>
                  </a:lnTo>
                  <a:lnTo>
                    <a:pt x="4274726" y="439012"/>
                  </a:lnTo>
                  <a:lnTo>
                    <a:pt x="0" y="43901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274726" cy="4771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669130" y="7763527"/>
            <a:ext cx="16949737" cy="13226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Ensures reliable, ordered, and error-checked data delivery between applications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480C2509-0E10-3BA8-FF4A-B68D544F8752}"/>
              </a:ext>
            </a:extLst>
          </p:cNvPr>
          <p:cNvSpPr txBox="1"/>
          <p:nvPr/>
        </p:nvSpPr>
        <p:spPr>
          <a:xfrm>
            <a:off x="109642" y="8952724"/>
            <a:ext cx="1183222" cy="1334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6000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2</a:t>
            </a:r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55738" y="647700"/>
            <a:ext cx="11351262" cy="9448800"/>
            <a:chOff x="0" y="0"/>
            <a:chExt cx="2822222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2222" cy="2167467"/>
            </a:xfrm>
            <a:custGeom>
              <a:avLst/>
              <a:gdLst/>
              <a:ahLst/>
              <a:cxnLst/>
              <a:rect l="l" t="t" r="r" b="b"/>
              <a:pathLst>
                <a:path w="2822222" h="2167467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961056" y="6788990"/>
            <a:ext cx="10488744" cy="2850310"/>
            <a:chOff x="0" y="0"/>
            <a:chExt cx="2608721" cy="40138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8721" cy="401383"/>
            </a:xfrm>
            <a:custGeom>
              <a:avLst/>
              <a:gdLst/>
              <a:ahLst/>
              <a:cxnLst/>
              <a:rect l="l" t="t" r="r" b="b"/>
              <a:pathLst>
                <a:path w="2608721" h="401383">
                  <a:moveTo>
                    <a:pt x="0" y="0"/>
                  </a:moveTo>
                  <a:lnTo>
                    <a:pt x="2608721" y="0"/>
                  </a:lnTo>
                  <a:lnTo>
                    <a:pt x="2608721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608721" cy="439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246990" y="6891860"/>
            <a:ext cx="9333120" cy="2644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It was designed to ensure reliable data transmission by incorporating mechanisms for error correction, congestion control, and flow control, making it a fundamental protocol for modern network communication.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04938" y="3977005"/>
            <a:ext cx="4762500" cy="3365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Why was TCP Developed?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961056" y="989123"/>
            <a:ext cx="9904989" cy="2105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TCP was developed in the early 1970s by Vinton Cerf and Robert Kahn to address the need for reliable communication across large-scale and heterogeneous networks, such as the Internet. 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8835278" y="3181947"/>
            <a:ext cx="6156543" cy="3409353"/>
            <a:chOff x="0" y="0"/>
            <a:chExt cx="8208725" cy="454580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210797" cy="4097305"/>
            </a:xfrm>
            <a:custGeom>
              <a:avLst/>
              <a:gdLst/>
              <a:ahLst/>
              <a:cxnLst/>
              <a:rect l="l" t="t" r="r" b="b"/>
              <a:pathLst>
                <a:path w="3210797" h="4097305">
                  <a:moveTo>
                    <a:pt x="0" y="0"/>
                  </a:moveTo>
                  <a:lnTo>
                    <a:pt x="3210797" y="0"/>
                  </a:lnTo>
                  <a:lnTo>
                    <a:pt x="3210797" y="4097305"/>
                  </a:lnTo>
                  <a:lnTo>
                    <a:pt x="0" y="40973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 flipH="1">
              <a:off x="4997927" y="448499"/>
              <a:ext cx="3210797" cy="4097305"/>
            </a:xfrm>
            <a:custGeom>
              <a:avLst/>
              <a:gdLst/>
              <a:ahLst/>
              <a:cxnLst/>
              <a:rect l="l" t="t" r="r" b="b"/>
              <a:pathLst>
                <a:path w="3210797" h="4097305">
                  <a:moveTo>
                    <a:pt x="3210798" y="0"/>
                  </a:moveTo>
                  <a:lnTo>
                    <a:pt x="0" y="0"/>
                  </a:lnTo>
                  <a:lnTo>
                    <a:pt x="0" y="4097305"/>
                  </a:lnTo>
                  <a:lnTo>
                    <a:pt x="3210798" y="4097305"/>
                  </a:lnTo>
                  <a:lnTo>
                    <a:pt x="3210798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1571344" y="3862907"/>
              <a:ext cx="2593339" cy="419924"/>
            </a:xfrm>
            <a:custGeom>
              <a:avLst/>
              <a:gdLst/>
              <a:ahLst/>
              <a:cxnLst/>
              <a:rect l="l" t="t" r="r" b="b"/>
              <a:pathLst>
                <a:path w="2593339" h="419924">
                  <a:moveTo>
                    <a:pt x="0" y="0"/>
                  </a:moveTo>
                  <a:lnTo>
                    <a:pt x="2593338" y="0"/>
                  </a:lnTo>
                  <a:lnTo>
                    <a:pt x="2593338" y="419925"/>
                  </a:lnTo>
                  <a:lnTo>
                    <a:pt x="0" y="4199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688085"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2524495" y="4097305"/>
              <a:ext cx="2532191" cy="419924"/>
            </a:xfrm>
            <a:custGeom>
              <a:avLst/>
              <a:gdLst/>
              <a:ahLst/>
              <a:cxnLst/>
              <a:rect l="l" t="t" r="r" b="b"/>
              <a:pathLst>
                <a:path w="2532191" h="419924">
                  <a:moveTo>
                    <a:pt x="0" y="0"/>
                  </a:moveTo>
                  <a:lnTo>
                    <a:pt x="2532191" y="0"/>
                  </a:lnTo>
                  <a:lnTo>
                    <a:pt x="2532191" y="419924"/>
                  </a:lnTo>
                  <a:lnTo>
                    <a:pt x="0" y="4199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688085" r="-2414"/>
              </a:stretch>
            </a:blipFill>
          </p:spPr>
        </p:sp>
      </p:grpSp>
      <p:sp>
        <p:nvSpPr>
          <p:cNvPr id="16" name="TextBox 5">
            <a:extLst>
              <a:ext uri="{FF2B5EF4-FFF2-40B4-BE49-F238E27FC236}">
                <a16:creationId xmlns:a16="http://schemas.microsoft.com/office/drawing/2014/main" id="{0DC2A5B9-DD17-52E6-D4DC-4DA617599CE8}"/>
              </a:ext>
            </a:extLst>
          </p:cNvPr>
          <p:cNvSpPr txBox="1"/>
          <p:nvPr/>
        </p:nvSpPr>
        <p:spPr>
          <a:xfrm>
            <a:off x="109642" y="8952724"/>
            <a:ext cx="1183222" cy="1334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6000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3</a:t>
            </a:r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04938" y="914400"/>
            <a:ext cx="154781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TCP Characteristics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759054" y="2917667"/>
            <a:ext cx="6338111" cy="2571750"/>
            <a:chOff x="0" y="0"/>
            <a:chExt cx="1669297" cy="677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69297" cy="677333"/>
            </a:xfrm>
            <a:custGeom>
              <a:avLst/>
              <a:gdLst/>
              <a:ahLst/>
              <a:cxnLst/>
              <a:rect l="l" t="t" r="r" b="b"/>
              <a:pathLst>
                <a:path w="1669297" h="677333">
                  <a:moveTo>
                    <a:pt x="0" y="0"/>
                  </a:moveTo>
                  <a:lnTo>
                    <a:pt x="1669297" y="0"/>
                  </a:lnTo>
                  <a:lnTo>
                    <a:pt x="1669297" y="677333"/>
                  </a:lnTo>
                  <a:lnTo>
                    <a:pt x="0" y="677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669297" cy="715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759054" y="6299403"/>
            <a:ext cx="6338111" cy="2571750"/>
            <a:chOff x="0" y="0"/>
            <a:chExt cx="1669297" cy="677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69297" cy="677333"/>
            </a:xfrm>
            <a:custGeom>
              <a:avLst/>
              <a:gdLst/>
              <a:ahLst/>
              <a:cxnLst/>
              <a:rect l="l" t="t" r="r" b="b"/>
              <a:pathLst>
                <a:path w="1669297" h="677333">
                  <a:moveTo>
                    <a:pt x="0" y="0"/>
                  </a:moveTo>
                  <a:lnTo>
                    <a:pt x="1669297" y="0"/>
                  </a:lnTo>
                  <a:lnTo>
                    <a:pt x="1669297" y="677333"/>
                  </a:lnTo>
                  <a:lnTo>
                    <a:pt x="0" y="677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669297" cy="715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048939" y="5894591"/>
            <a:ext cx="2096453" cy="3381375"/>
          </a:xfrm>
          <a:custGeom>
            <a:avLst/>
            <a:gdLst/>
            <a:ahLst/>
            <a:cxnLst/>
            <a:rect l="l" t="t" r="r" b="b"/>
            <a:pathLst>
              <a:path w="2096453" h="3381375">
                <a:moveTo>
                  <a:pt x="0" y="0"/>
                </a:moveTo>
                <a:lnTo>
                  <a:pt x="2096452" y="0"/>
                </a:lnTo>
                <a:lnTo>
                  <a:pt x="2096452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935373" y="2512674"/>
            <a:ext cx="2323927" cy="3381375"/>
          </a:xfrm>
          <a:custGeom>
            <a:avLst/>
            <a:gdLst/>
            <a:ahLst/>
            <a:cxnLst/>
            <a:rect l="l" t="t" r="r" b="b"/>
            <a:pathLst>
              <a:path w="2323927" h="3381375">
                <a:moveTo>
                  <a:pt x="0" y="0"/>
                </a:moveTo>
                <a:lnTo>
                  <a:pt x="2323927" y="0"/>
                </a:lnTo>
                <a:lnTo>
                  <a:pt x="2323927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9982373" y="3123407"/>
            <a:ext cx="4333875" cy="1567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Reliable</a:t>
            </a:r>
            <a:r>
              <a:rPr lang="en-US" sz="27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 Guarantees that data arrives intact and in order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82373" y="6505143"/>
            <a:ext cx="4333875" cy="2105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Stream-Based</a:t>
            </a:r>
            <a:r>
              <a:rPr lang="en-US" sz="27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 Transfers a continuous stream of bytes rather than fixed-sized packets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028700" y="2917667"/>
            <a:ext cx="6338111" cy="2571750"/>
            <a:chOff x="0" y="0"/>
            <a:chExt cx="1669297" cy="67733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669297" cy="677333"/>
            </a:xfrm>
            <a:custGeom>
              <a:avLst/>
              <a:gdLst/>
              <a:ahLst/>
              <a:cxnLst/>
              <a:rect l="l" t="t" r="r" b="b"/>
              <a:pathLst>
                <a:path w="1669297" h="677333">
                  <a:moveTo>
                    <a:pt x="0" y="0"/>
                  </a:moveTo>
                  <a:lnTo>
                    <a:pt x="1669297" y="0"/>
                  </a:lnTo>
                  <a:lnTo>
                    <a:pt x="1669297" y="677333"/>
                  </a:lnTo>
                  <a:lnTo>
                    <a:pt x="0" y="677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669297" cy="715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6204724" y="2512674"/>
            <a:ext cx="2324175" cy="3381736"/>
          </a:xfrm>
          <a:custGeom>
            <a:avLst/>
            <a:gdLst/>
            <a:ahLst/>
            <a:cxnLst/>
            <a:rect l="l" t="t" r="r" b="b"/>
            <a:pathLst>
              <a:path w="2324175" h="3381736">
                <a:moveTo>
                  <a:pt x="0" y="0"/>
                </a:moveTo>
                <a:lnTo>
                  <a:pt x="2324175" y="0"/>
                </a:lnTo>
                <a:lnTo>
                  <a:pt x="2324175" y="3381736"/>
                </a:lnTo>
                <a:lnTo>
                  <a:pt x="0" y="33817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028700" y="6299403"/>
            <a:ext cx="6338111" cy="2571750"/>
            <a:chOff x="0" y="0"/>
            <a:chExt cx="1669297" cy="67733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669297" cy="677333"/>
            </a:xfrm>
            <a:custGeom>
              <a:avLst/>
              <a:gdLst/>
              <a:ahLst/>
              <a:cxnLst/>
              <a:rect l="l" t="t" r="r" b="b"/>
              <a:pathLst>
                <a:path w="1669297" h="677333">
                  <a:moveTo>
                    <a:pt x="0" y="0"/>
                  </a:moveTo>
                  <a:lnTo>
                    <a:pt x="1669297" y="0"/>
                  </a:lnTo>
                  <a:lnTo>
                    <a:pt x="1669297" y="677333"/>
                  </a:lnTo>
                  <a:lnTo>
                    <a:pt x="0" y="677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669297" cy="715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252019" y="3123407"/>
            <a:ext cx="4333875" cy="2105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Connection-Oriented</a:t>
            </a:r>
            <a:r>
              <a:rPr lang="en-US" sz="27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 Establishes a connection before transmitting data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52019" y="6505143"/>
            <a:ext cx="4333875" cy="1567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Full-Duplex</a:t>
            </a:r>
            <a:r>
              <a:rPr lang="en-US" sz="27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 Allows simultaneous data transfer in both directions</a:t>
            </a:r>
          </a:p>
        </p:txBody>
      </p:sp>
      <p:sp>
        <p:nvSpPr>
          <p:cNvPr id="22" name="Freeform 22"/>
          <p:cNvSpPr/>
          <p:nvPr/>
        </p:nvSpPr>
        <p:spPr>
          <a:xfrm>
            <a:off x="6204724" y="5894591"/>
            <a:ext cx="2323927" cy="3381375"/>
          </a:xfrm>
          <a:custGeom>
            <a:avLst/>
            <a:gdLst/>
            <a:ahLst/>
            <a:cxnLst/>
            <a:rect l="l" t="t" r="r" b="b"/>
            <a:pathLst>
              <a:path w="2323927" h="3381375">
                <a:moveTo>
                  <a:pt x="0" y="0"/>
                </a:moveTo>
                <a:lnTo>
                  <a:pt x="2323927" y="0"/>
                </a:lnTo>
                <a:lnTo>
                  <a:pt x="2323927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7D1E9D25-B392-6C6E-39AF-E0A592892061}"/>
              </a:ext>
            </a:extLst>
          </p:cNvPr>
          <p:cNvSpPr txBox="1"/>
          <p:nvPr/>
        </p:nvSpPr>
        <p:spPr>
          <a:xfrm>
            <a:off x="109642" y="8952724"/>
            <a:ext cx="1183222" cy="1334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6000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4</a:t>
            </a:r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4800" y="495300"/>
            <a:ext cx="17602200" cy="7170220"/>
            <a:chOff x="0" y="0"/>
            <a:chExt cx="4274726" cy="17479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747969"/>
            </a:xfrm>
            <a:custGeom>
              <a:avLst/>
              <a:gdLst/>
              <a:ahLst/>
              <a:cxnLst/>
              <a:rect l="l" t="t" r="r" b="b"/>
              <a:pathLst>
                <a:path w="4274726" h="1747969">
                  <a:moveTo>
                    <a:pt x="0" y="0"/>
                  </a:moveTo>
                  <a:lnTo>
                    <a:pt x="4274726" y="0"/>
                  </a:lnTo>
                  <a:lnTo>
                    <a:pt x="4274726" y="1747969"/>
                  </a:lnTo>
                  <a:lnTo>
                    <a:pt x="0" y="17479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17860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8829" y="1781427"/>
            <a:ext cx="4100463" cy="952500"/>
            <a:chOff x="0" y="0"/>
            <a:chExt cx="1079957" cy="25086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79957" cy="250864"/>
            </a:xfrm>
            <a:custGeom>
              <a:avLst/>
              <a:gdLst/>
              <a:ahLst/>
              <a:cxnLst/>
              <a:rect l="l" t="t" r="r" b="b"/>
              <a:pathLst>
                <a:path w="1079957" h="250864">
                  <a:moveTo>
                    <a:pt x="0" y="0"/>
                  </a:moveTo>
                  <a:lnTo>
                    <a:pt x="1079957" y="0"/>
                  </a:lnTo>
                  <a:lnTo>
                    <a:pt x="1079957" y="250864"/>
                  </a:lnTo>
                  <a:lnTo>
                    <a:pt x="0" y="250864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079957" cy="288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98829" y="2257677"/>
            <a:ext cx="4100463" cy="4762500"/>
            <a:chOff x="0" y="0"/>
            <a:chExt cx="1079957" cy="125432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9957" cy="1254321"/>
            </a:xfrm>
            <a:custGeom>
              <a:avLst/>
              <a:gdLst/>
              <a:ahLst/>
              <a:cxnLst/>
              <a:rect l="l" t="t" r="r" b="b"/>
              <a:pathLst>
                <a:path w="1079957" h="1254321">
                  <a:moveTo>
                    <a:pt x="0" y="0"/>
                  </a:moveTo>
                  <a:lnTo>
                    <a:pt x="1079957" y="0"/>
                  </a:lnTo>
                  <a:lnTo>
                    <a:pt x="1079957" y="1254321"/>
                  </a:lnTo>
                  <a:lnTo>
                    <a:pt x="0" y="1254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079957" cy="12924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15000" y="1781427"/>
            <a:ext cx="4100463" cy="952500"/>
            <a:chOff x="0" y="0"/>
            <a:chExt cx="1079957" cy="25086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79957" cy="250864"/>
            </a:xfrm>
            <a:custGeom>
              <a:avLst/>
              <a:gdLst/>
              <a:ahLst/>
              <a:cxnLst/>
              <a:rect l="l" t="t" r="r" b="b"/>
              <a:pathLst>
                <a:path w="1079957" h="250864">
                  <a:moveTo>
                    <a:pt x="0" y="0"/>
                  </a:moveTo>
                  <a:lnTo>
                    <a:pt x="1079957" y="0"/>
                  </a:lnTo>
                  <a:lnTo>
                    <a:pt x="1079957" y="250864"/>
                  </a:lnTo>
                  <a:lnTo>
                    <a:pt x="0" y="250864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079957" cy="288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715000" y="2257677"/>
            <a:ext cx="4100463" cy="4762500"/>
            <a:chOff x="0" y="0"/>
            <a:chExt cx="1079957" cy="125432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79957" cy="1254321"/>
            </a:xfrm>
            <a:custGeom>
              <a:avLst/>
              <a:gdLst/>
              <a:ahLst/>
              <a:cxnLst/>
              <a:rect l="l" t="t" r="r" b="b"/>
              <a:pathLst>
                <a:path w="1079957" h="1254321">
                  <a:moveTo>
                    <a:pt x="0" y="0"/>
                  </a:moveTo>
                  <a:lnTo>
                    <a:pt x="1079957" y="0"/>
                  </a:lnTo>
                  <a:lnTo>
                    <a:pt x="1079957" y="1254321"/>
                  </a:lnTo>
                  <a:lnTo>
                    <a:pt x="0" y="1254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079957" cy="12924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algn="ctr" defTabSz="914400" rtl="1" eaLnBrk="1" latinLnBrk="0" hangingPunct="1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358090" y="1781427"/>
            <a:ext cx="6524972" cy="952500"/>
            <a:chOff x="0" y="0"/>
            <a:chExt cx="1079957" cy="25086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79957" cy="250864"/>
            </a:xfrm>
            <a:custGeom>
              <a:avLst/>
              <a:gdLst/>
              <a:ahLst/>
              <a:cxnLst/>
              <a:rect l="l" t="t" r="r" b="b"/>
              <a:pathLst>
                <a:path w="1079957" h="250864">
                  <a:moveTo>
                    <a:pt x="0" y="0"/>
                  </a:moveTo>
                  <a:lnTo>
                    <a:pt x="1079957" y="0"/>
                  </a:lnTo>
                  <a:lnTo>
                    <a:pt x="1079957" y="250864"/>
                  </a:lnTo>
                  <a:lnTo>
                    <a:pt x="0" y="250864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079957" cy="288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358090" y="2257677"/>
            <a:ext cx="6524972" cy="4762500"/>
            <a:chOff x="0" y="0"/>
            <a:chExt cx="1079957" cy="125432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79957" cy="1254321"/>
            </a:xfrm>
            <a:custGeom>
              <a:avLst/>
              <a:gdLst/>
              <a:ahLst/>
              <a:cxnLst/>
              <a:rect l="l" t="t" r="r" b="b"/>
              <a:pathLst>
                <a:path w="1079957" h="1254321">
                  <a:moveTo>
                    <a:pt x="0" y="0"/>
                  </a:moveTo>
                  <a:lnTo>
                    <a:pt x="1079957" y="0"/>
                  </a:lnTo>
                  <a:lnTo>
                    <a:pt x="1079957" y="1254321"/>
                  </a:lnTo>
                  <a:lnTo>
                    <a:pt x="0" y="1254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079957" cy="12924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algn="ctr" defTabSz="914400" rtl="1" eaLnBrk="1" latinLnBrk="0" hangingPunct="1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295400" y="1927159"/>
            <a:ext cx="3554883" cy="603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 dirty="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SYN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081663" y="1927159"/>
            <a:ext cx="3554883" cy="603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 dirty="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SYN-ACK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425063" y="1927159"/>
            <a:ext cx="6338937" cy="603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 dirty="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ACK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77436" y="5737030"/>
            <a:ext cx="3143250" cy="10287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Request Initiate Connection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193606" y="5737030"/>
            <a:ext cx="3143250" cy="490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Respond to SYN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048951" y="5467713"/>
            <a:ext cx="3143250" cy="15673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Sent By Client to say connection is established.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04937" y="8173085"/>
            <a:ext cx="154781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TCP Three-Way Handshake</a:t>
            </a:r>
          </a:p>
        </p:txBody>
      </p:sp>
      <p:grpSp>
        <p:nvGrpSpPr>
          <p:cNvPr id="34" name="Group 102">
            <a:extLst>
              <a:ext uri="{FF2B5EF4-FFF2-40B4-BE49-F238E27FC236}">
                <a16:creationId xmlns:a16="http://schemas.microsoft.com/office/drawing/2014/main" id="{50DDDF70-4DD3-16DE-5CCE-6C3D139B430E}"/>
              </a:ext>
            </a:extLst>
          </p:cNvPr>
          <p:cNvGrpSpPr>
            <a:grpSpLocks/>
          </p:cNvGrpSpPr>
          <p:nvPr/>
        </p:nvGrpSpPr>
        <p:grpSpPr bwMode="auto">
          <a:xfrm>
            <a:off x="1271619" y="3241492"/>
            <a:ext cx="3706432" cy="1033287"/>
            <a:chOff x="810" y="1363"/>
            <a:chExt cx="2831" cy="602"/>
          </a:xfrm>
        </p:grpSpPr>
        <p:sp>
          <p:nvSpPr>
            <p:cNvPr id="35" name="Line 10">
              <a:extLst>
                <a:ext uri="{FF2B5EF4-FFF2-40B4-BE49-F238E27FC236}">
                  <a16:creationId xmlns:a16="http://schemas.microsoft.com/office/drawing/2014/main" id="{2D01047F-0DD4-AF88-855A-D4867656E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" name="Rectangle 12">
              <a:extLst>
                <a:ext uri="{FF2B5EF4-FFF2-40B4-BE49-F238E27FC236}">
                  <a16:creationId xmlns:a16="http://schemas.microsoft.com/office/drawing/2014/main" id="{66982775-A90A-20BF-D324-D82BD8F76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" name="Text Box 13">
              <a:extLst>
                <a:ext uri="{FF2B5EF4-FFF2-40B4-BE49-F238E27FC236}">
                  <a16:creationId xmlns:a16="http://schemas.microsoft.com/office/drawing/2014/main" id="{B8D9B9C2-FB7B-0EB3-D8C5-44408AD87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SYNbit=1, Seq=x</a:t>
              </a: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CF0A7AAF-3782-65A7-BA44-FF72B3762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1363"/>
              <a:ext cx="123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choose init seq num, x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 TCP SYN msg</a:t>
              </a:r>
            </a:p>
          </p:txBody>
        </p:sp>
      </p:grpSp>
      <p:grpSp>
        <p:nvGrpSpPr>
          <p:cNvPr id="39" name="Group 109">
            <a:extLst>
              <a:ext uri="{FF2B5EF4-FFF2-40B4-BE49-F238E27FC236}">
                <a16:creationId xmlns:a16="http://schemas.microsoft.com/office/drawing/2014/main" id="{E7C32944-F871-F901-4E3D-8C64494F844D}"/>
              </a:ext>
            </a:extLst>
          </p:cNvPr>
          <p:cNvGrpSpPr>
            <a:grpSpLocks/>
          </p:cNvGrpSpPr>
          <p:nvPr/>
        </p:nvGrpSpPr>
        <p:grpSpPr bwMode="auto">
          <a:xfrm>
            <a:off x="5863039" y="3241493"/>
            <a:ext cx="3473817" cy="1721562"/>
            <a:chOff x="2060" y="1785"/>
            <a:chExt cx="2847" cy="898"/>
          </a:xfrm>
        </p:grpSpPr>
        <p:sp>
          <p:nvSpPr>
            <p:cNvPr id="40" name="Line 11">
              <a:extLst>
                <a:ext uri="{FF2B5EF4-FFF2-40B4-BE49-F238E27FC236}">
                  <a16:creationId xmlns:a16="http://schemas.microsoft.com/office/drawing/2014/main" id="{54C461C0-C12A-55E2-7D0A-A56BD63172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" name="Rectangle 14">
              <a:extLst>
                <a:ext uri="{FF2B5EF4-FFF2-40B4-BE49-F238E27FC236}">
                  <a16:creationId xmlns:a16="http://schemas.microsoft.com/office/drawing/2014/main" id="{F45F3A08-CB29-DA8D-F11B-11C78592E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" name="Text Box 83">
              <a:extLst>
                <a:ext uri="{FF2B5EF4-FFF2-40B4-BE49-F238E27FC236}">
                  <a16:creationId xmlns:a16="http://schemas.microsoft.com/office/drawing/2014/main" id="{9755B24B-AFAE-9EC5-7EC1-4ED2F4633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SYNbit=1, Seq=y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ACKbit=1; ACKnum=x+1</a:t>
              </a:r>
            </a:p>
          </p:txBody>
        </p:sp>
        <p:sp>
          <p:nvSpPr>
            <p:cNvPr id="43" name="Text Box 93">
              <a:extLst>
                <a:ext uri="{FF2B5EF4-FFF2-40B4-BE49-F238E27FC236}">
                  <a16:creationId xmlns:a16="http://schemas.microsoft.com/office/drawing/2014/main" id="{C5E39610-827B-B8BD-8911-95312CFEB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" y="1785"/>
              <a:ext cx="1231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choose init seq num, y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 TCP SYNACK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msg, acking SYN</a:t>
              </a:r>
            </a:p>
          </p:txBody>
        </p:sp>
      </p:grpSp>
      <p:grpSp>
        <p:nvGrpSpPr>
          <p:cNvPr id="44" name="Group 110">
            <a:extLst>
              <a:ext uri="{FF2B5EF4-FFF2-40B4-BE49-F238E27FC236}">
                <a16:creationId xmlns:a16="http://schemas.microsoft.com/office/drawing/2014/main" id="{FE304184-FE0F-44B1-DBE7-AAA5B4EB2843}"/>
              </a:ext>
            </a:extLst>
          </p:cNvPr>
          <p:cNvGrpSpPr>
            <a:grpSpLocks/>
          </p:cNvGrpSpPr>
          <p:nvPr/>
        </p:nvGrpSpPr>
        <p:grpSpPr bwMode="auto">
          <a:xfrm>
            <a:off x="10296960" y="3640259"/>
            <a:ext cx="6630987" cy="1373188"/>
            <a:chOff x="622" y="2477"/>
            <a:chExt cx="4177" cy="865"/>
          </a:xfrm>
        </p:grpSpPr>
        <p:sp>
          <p:nvSpPr>
            <p:cNvPr id="45" name="Line 84">
              <a:extLst>
                <a:ext uri="{FF2B5EF4-FFF2-40B4-BE49-F238E27FC236}">
                  <a16:creationId xmlns:a16="http://schemas.microsoft.com/office/drawing/2014/main" id="{4226EA38-776D-A0EF-D6C6-2E0E6492B1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6" name="Rectangle 89">
              <a:extLst>
                <a:ext uri="{FF2B5EF4-FFF2-40B4-BE49-F238E27FC236}">
                  <a16:creationId xmlns:a16="http://schemas.microsoft.com/office/drawing/2014/main" id="{F023A08F-5240-3850-CC84-9F6199C16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7" name="Text Box 90">
              <a:extLst>
                <a:ext uri="{FF2B5EF4-FFF2-40B4-BE49-F238E27FC236}">
                  <a16:creationId xmlns:a16="http://schemas.microsoft.com/office/drawing/2014/main" id="{1F6F16B7-F88C-CFCB-7164-AA3C2DFD8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285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ACKbit=1, ACKnum=y+1</a:t>
              </a:r>
            </a:p>
          </p:txBody>
        </p:sp>
        <p:sp>
          <p:nvSpPr>
            <p:cNvPr id="48" name="Text Box 94">
              <a:extLst>
                <a:ext uri="{FF2B5EF4-FFF2-40B4-BE49-F238E27FC236}">
                  <a16:creationId xmlns:a16="http://schemas.microsoft.com/office/drawing/2014/main" id="{D7CDB935-847C-EB7A-99D4-94D7C56A2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" y="2477"/>
              <a:ext cx="1422" cy="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received SYNACK(x) 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indicates server is live;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 ACK for SYNACK;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this segment may contain 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client-to-server data</a:t>
              </a:r>
            </a:p>
          </p:txBody>
        </p:sp>
        <p:sp>
          <p:nvSpPr>
            <p:cNvPr id="49" name="Text Box 95">
              <a:extLst>
                <a:ext uri="{FF2B5EF4-FFF2-40B4-BE49-F238E27FC236}">
                  <a16:creationId xmlns:a16="http://schemas.microsoft.com/office/drawing/2014/main" id="{B98BE72B-1F6D-FA1B-33ED-ED12F96E2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042"/>
              <a:ext cx="11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received ACK(y)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indicates client is live</a:t>
              </a:r>
            </a:p>
          </p:txBody>
        </p:sp>
      </p:grpSp>
      <p:sp>
        <p:nvSpPr>
          <p:cNvPr id="50" name="TextBox 5">
            <a:extLst>
              <a:ext uri="{FF2B5EF4-FFF2-40B4-BE49-F238E27FC236}">
                <a16:creationId xmlns:a16="http://schemas.microsoft.com/office/drawing/2014/main" id="{11E514BE-926F-7AA4-F55F-9B6AC495787C}"/>
              </a:ext>
            </a:extLst>
          </p:cNvPr>
          <p:cNvSpPr txBox="1"/>
          <p:nvPr/>
        </p:nvSpPr>
        <p:spPr>
          <a:xfrm>
            <a:off x="109642" y="8952724"/>
            <a:ext cx="1183222" cy="1334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6000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5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116190-DEAE-9753-C096-38F28C2D2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9102640-3AA6-D22D-68EE-28F7736AAA26}"/>
              </a:ext>
            </a:extLst>
          </p:cNvPr>
          <p:cNvGrpSpPr/>
          <p:nvPr/>
        </p:nvGrpSpPr>
        <p:grpSpPr>
          <a:xfrm>
            <a:off x="6555738" y="647700"/>
            <a:ext cx="11351262" cy="9448800"/>
            <a:chOff x="0" y="0"/>
            <a:chExt cx="2822222" cy="216746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37E84F9-F84D-D69C-08EB-3376F26E650F}"/>
                </a:ext>
              </a:extLst>
            </p:cNvPr>
            <p:cNvSpPr/>
            <p:nvPr/>
          </p:nvSpPr>
          <p:spPr>
            <a:xfrm>
              <a:off x="0" y="0"/>
              <a:ext cx="2822222" cy="2167467"/>
            </a:xfrm>
            <a:custGeom>
              <a:avLst/>
              <a:gdLst/>
              <a:ahLst/>
              <a:cxnLst/>
              <a:rect l="l" t="t" r="r" b="b"/>
              <a:pathLst>
                <a:path w="2822222" h="2167467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776968A-1ADF-3ABC-640E-32136F36599E}"/>
                </a:ext>
              </a:extLst>
            </p:cNvPr>
            <p:cNvSpPr txBox="1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44DE0930-2E5C-1B4A-76C3-114067773B7F}"/>
              </a:ext>
            </a:extLst>
          </p:cNvPr>
          <p:cNvGrpSpPr/>
          <p:nvPr/>
        </p:nvGrpSpPr>
        <p:grpSpPr>
          <a:xfrm>
            <a:off x="6961056" y="6788990"/>
            <a:ext cx="10488744" cy="2850310"/>
            <a:chOff x="0" y="0"/>
            <a:chExt cx="2608721" cy="40138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B37E01D-797F-5EE9-2FCB-E7792FC26C42}"/>
                </a:ext>
              </a:extLst>
            </p:cNvPr>
            <p:cNvSpPr/>
            <p:nvPr/>
          </p:nvSpPr>
          <p:spPr>
            <a:xfrm>
              <a:off x="0" y="0"/>
              <a:ext cx="2608721" cy="401383"/>
            </a:xfrm>
            <a:custGeom>
              <a:avLst/>
              <a:gdLst/>
              <a:ahLst/>
              <a:cxnLst/>
              <a:rect l="l" t="t" r="r" b="b"/>
              <a:pathLst>
                <a:path w="2608721" h="401383">
                  <a:moveTo>
                    <a:pt x="0" y="0"/>
                  </a:moveTo>
                  <a:lnTo>
                    <a:pt x="2608721" y="0"/>
                  </a:lnTo>
                  <a:lnTo>
                    <a:pt x="2608721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A497E550-44D9-13C9-1A04-56CC4992F8BF}"/>
                </a:ext>
              </a:extLst>
            </p:cNvPr>
            <p:cNvSpPr txBox="1"/>
            <p:nvPr/>
          </p:nvSpPr>
          <p:spPr>
            <a:xfrm>
              <a:off x="0" y="-38100"/>
              <a:ext cx="2608721" cy="439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C61C3A53-29CB-A2EE-7140-4355FFC4C368}"/>
              </a:ext>
            </a:extLst>
          </p:cNvPr>
          <p:cNvSpPr txBox="1"/>
          <p:nvPr/>
        </p:nvSpPr>
        <p:spPr>
          <a:xfrm>
            <a:off x="7246990" y="6891860"/>
            <a:ext cx="9333120" cy="1028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Sender calculates and includes the checksum in the segment.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08B78D29-CB00-1073-6D9D-F1C6A0E2F0D4}"/>
              </a:ext>
            </a:extLst>
          </p:cNvPr>
          <p:cNvSpPr txBox="1"/>
          <p:nvPr/>
        </p:nvSpPr>
        <p:spPr>
          <a:xfrm>
            <a:off x="933068" y="3977005"/>
            <a:ext cx="5234370" cy="3365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Error DETECTION IN TCP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F3D31548-7509-A55C-55F0-379C9B3136C9}"/>
              </a:ext>
            </a:extLst>
          </p:cNvPr>
          <p:cNvSpPr txBox="1"/>
          <p:nvPr/>
        </p:nvSpPr>
        <p:spPr>
          <a:xfrm>
            <a:off x="7246990" y="8086695"/>
            <a:ext cx="9333120" cy="1028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Receiver recalculates the checksum and verifies integrity.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E609195-F4BA-027A-FCF3-A32C92B27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71" y="1080200"/>
            <a:ext cx="8778995" cy="5355187"/>
          </a:xfrm>
          <a:prstGeom prst="rect">
            <a:avLst/>
          </a:prstGeom>
        </p:spPr>
      </p:pic>
      <p:sp>
        <p:nvSpPr>
          <p:cNvPr id="22" name="TextBox 5">
            <a:extLst>
              <a:ext uri="{FF2B5EF4-FFF2-40B4-BE49-F238E27FC236}">
                <a16:creationId xmlns:a16="http://schemas.microsoft.com/office/drawing/2014/main" id="{D2315E87-28A7-3DAF-FE6B-7224BEC7E4AE}"/>
              </a:ext>
            </a:extLst>
          </p:cNvPr>
          <p:cNvSpPr txBox="1"/>
          <p:nvPr/>
        </p:nvSpPr>
        <p:spPr>
          <a:xfrm>
            <a:off x="109642" y="8952724"/>
            <a:ext cx="1183222" cy="1334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6000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6463818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621480"/>
            <a:ext cx="16230600" cy="6636820"/>
            <a:chOff x="0" y="0"/>
            <a:chExt cx="4274726" cy="17479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747969"/>
            </a:xfrm>
            <a:custGeom>
              <a:avLst/>
              <a:gdLst/>
              <a:ahLst/>
              <a:cxnLst/>
              <a:rect l="l" t="t" r="r" b="b"/>
              <a:pathLst>
                <a:path w="4274726" h="1747969">
                  <a:moveTo>
                    <a:pt x="0" y="0"/>
                  </a:moveTo>
                  <a:lnTo>
                    <a:pt x="4274726" y="0"/>
                  </a:lnTo>
                  <a:lnTo>
                    <a:pt x="4274726" y="1747969"/>
                  </a:lnTo>
                  <a:lnTo>
                    <a:pt x="0" y="17479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17860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103405" y="3374207"/>
            <a:ext cx="4100463" cy="952500"/>
            <a:chOff x="0" y="0"/>
            <a:chExt cx="1079957" cy="25086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79957" cy="250864"/>
            </a:xfrm>
            <a:custGeom>
              <a:avLst/>
              <a:gdLst/>
              <a:ahLst/>
              <a:cxnLst/>
              <a:rect l="l" t="t" r="r" b="b"/>
              <a:pathLst>
                <a:path w="1079957" h="250864">
                  <a:moveTo>
                    <a:pt x="0" y="0"/>
                  </a:moveTo>
                  <a:lnTo>
                    <a:pt x="1079957" y="0"/>
                  </a:lnTo>
                  <a:lnTo>
                    <a:pt x="1079957" y="250864"/>
                  </a:lnTo>
                  <a:lnTo>
                    <a:pt x="0" y="250864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079957" cy="288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103405" y="3850457"/>
            <a:ext cx="4100463" cy="4762500"/>
            <a:chOff x="0" y="0"/>
            <a:chExt cx="1079957" cy="125432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9957" cy="1254321"/>
            </a:xfrm>
            <a:custGeom>
              <a:avLst/>
              <a:gdLst/>
              <a:ahLst/>
              <a:cxnLst/>
              <a:rect l="l" t="t" r="r" b="b"/>
              <a:pathLst>
                <a:path w="1079957" h="1254321">
                  <a:moveTo>
                    <a:pt x="0" y="0"/>
                  </a:moveTo>
                  <a:lnTo>
                    <a:pt x="1079957" y="0"/>
                  </a:lnTo>
                  <a:lnTo>
                    <a:pt x="1079957" y="1254321"/>
                  </a:lnTo>
                  <a:lnTo>
                    <a:pt x="0" y="1254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079957" cy="12924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090546" y="3374207"/>
            <a:ext cx="4100463" cy="952500"/>
            <a:chOff x="0" y="0"/>
            <a:chExt cx="1079957" cy="25086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79957" cy="250864"/>
            </a:xfrm>
            <a:custGeom>
              <a:avLst/>
              <a:gdLst/>
              <a:ahLst/>
              <a:cxnLst/>
              <a:rect l="l" t="t" r="r" b="b"/>
              <a:pathLst>
                <a:path w="1079957" h="250864">
                  <a:moveTo>
                    <a:pt x="0" y="0"/>
                  </a:moveTo>
                  <a:lnTo>
                    <a:pt x="1079957" y="0"/>
                  </a:lnTo>
                  <a:lnTo>
                    <a:pt x="1079957" y="250864"/>
                  </a:lnTo>
                  <a:lnTo>
                    <a:pt x="0" y="250864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079957" cy="288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090546" y="3850457"/>
            <a:ext cx="4100463" cy="4762500"/>
            <a:chOff x="0" y="0"/>
            <a:chExt cx="1079957" cy="125432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79957" cy="1254321"/>
            </a:xfrm>
            <a:custGeom>
              <a:avLst/>
              <a:gdLst/>
              <a:ahLst/>
              <a:cxnLst/>
              <a:rect l="l" t="t" r="r" b="b"/>
              <a:pathLst>
                <a:path w="1079957" h="1254321">
                  <a:moveTo>
                    <a:pt x="0" y="0"/>
                  </a:moveTo>
                  <a:lnTo>
                    <a:pt x="1079957" y="0"/>
                  </a:lnTo>
                  <a:lnTo>
                    <a:pt x="1079957" y="1254321"/>
                  </a:lnTo>
                  <a:lnTo>
                    <a:pt x="0" y="1254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079957" cy="12924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077686" y="3374207"/>
            <a:ext cx="4100463" cy="952500"/>
            <a:chOff x="0" y="0"/>
            <a:chExt cx="1079957" cy="25086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79957" cy="250864"/>
            </a:xfrm>
            <a:custGeom>
              <a:avLst/>
              <a:gdLst/>
              <a:ahLst/>
              <a:cxnLst/>
              <a:rect l="l" t="t" r="r" b="b"/>
              <a:pathLst>
                <a:path w="1079957" h="250864">
                  <a:moveTo>
                    <a:pt x="0" y="0"/>
                  </a:moveTo>
                  <a:lnTo>
                    <a:pt x="1079957" y="0"/>
                  </a:lnTo>
                  <a:lnTo>
                    <a:pt x="1079957" y="250864"/>
                  </a:lnTo>
                  <a:lnTo>
                    <a:pt x="0" y="250864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079957" cy="288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077686" y="3850457"/>
            <a:ext cx="4100463" cy="4762500"/>
            <a:chOff x="0" y="0"/>
            <a:chExt cx="1079957" cy="125432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79957" cy="1254321"/>
            </a:xfrm>
            <a:custGeom>
              <a:avLst/>
              <a:gdLst/>
              <a:ahLst/>
              <a:cxnLst/>
              <a:rect l="l" t="t" r="r" b="b"/>
              <a:pathLst>
                <a:path w="1079957" h="1254321">
                  <a:moveTo>
                    <a:pt x="0" y="0"/>
                  </a:moveTo>
                  <a:lnTo>
                    <a:pt x="1079957" y="0"/>
                  </a:lnTo>
                  <a:lnTo>
                    <a:pt x="1079957" y="1254321"/>
                  </a:lnTo>
                  <a:lnTo>
                    <a:pt x="0" y="1254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079957" cy="12924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rot="10800000">
            <a:off x="3305046" y="4656684"/>
            <a:ext cx="1697182" cy="1905000"/>
          </a:xfrm>
          <a:custGeom>
            <a:avLst/>
            <a:gdLst/>
            <a:ahLst/>
            <a:cxnLst/>
            <a:rect l="l" t="t" r="r" b="b"/>
            <a:pathLst>
              <a:path w="1697182" h="1905000">
                <a:moveTo>
                  <a:pt x="0" y="0"/>
                </a:moveTo>
                <a:lnTo>
                  <a:pt x="1697182" y="0"/>
                </a:lnTo>
                <a:lnTo>
                  <a:pt x="1697182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3410540" y="4656684"/>
            <a:ext cx="1434757" cy="1905000"/>
          </a:xfrm>
          <a:custGeom>
            <a:avLst/>
            <a:gdLst/>
            <a:ahLst/>
            <a:cxnLst/>
            <a:rect l="l" t="t" r="r" b="b"/>
            <a:pathLst>
              <a:path w="1434757" h="1905000">
                <a:moveTo>
                  <a:pt x="0" y="0"/>
                </a:moveTo>
                <a:lnTo>
                  <a:pt x="1434757" y="0"/>
                </a:lnTo>
                <a:lnTo>
                  <a:pt x="1434757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6" name="TextBox 26"/>
          <p:cNvSpPr txBox="1"/>
          <p:nvPr/>
        </p:nvSpPr>
        <p:spPr>
          <a:xfrm>
            <a:off x="1404938" y="914400"/>
            <a:ext cx="154781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Error Correction in TCP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376195" y="3519939"/>
            <a:ext cx="3554883" cy="603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 dirty="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Drops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363336" y="3519939"/>
            <a:ext cx="3554883" cy="603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 dirty="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Retransmission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192000" y="3519939"/>
            <a:ext cx="3827674" cy="591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 dirty="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Acknowledgment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376195" y="6805935"/>
            <a:ext cx="3554883" cy="1028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Drops the corrupted segment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359313" y="6438900"/>
            <a:ext cx="3537210" cy="2105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Uses acknowledgment numbers to confirm received data</a:t>
            </a:r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E67AF53E-E195-6138-64A4-B28B46997A38}"/>
              </a:ext>
            </a:extLst>
          </p:cNvPr>
          <p:cNvSpPr/>
          <p:nvPr/>
        </p:nvSpPr>
        <p:spPr>
          <a:xfrm>
            <a:off x="8295409" y="4880835"/>
            <a:ext cx="1697182" cy="1905000"/>
          </a:xfrm>
          <a:custGeom>
            <a:avLst/>
            <a:gdLst/>
            <a:ahLst/>
            <a:cxnLst/>
            <a:rect l="l" t="t" r="r" b="b"/>
            <a:pathLst>
              <a:path w="1697182" h="1905000">
                <a:moveTo>
                  <a:pt x="0" y="0"/>
                </a:moveTo>
                <a:lnTo>
                  <a:pt x="1697182" y="0"/>
                </a:lnTo>
                <a:lnTo>
                  <a:pt x="1697182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0">
            <a:extLst>
              <a:ext uri="{FF2B5EF4-FFF2-40B4-BE49-F238E27FC236}">
                <a16:creationId xmlns:a16="http://schemas.microsoft.com/office/drawing/2014/main" id="{89AA9C12-174A-3E23-0F71-4242E279703E}"/>
              </a:ext>
            </a:extLst>
          </p:cNvPr>
          <p:cNvSpPr txBox="1"/>
          <p:nvPr/>
        </p:nvSpPr>
        <p:spPr>
          <a:xfrm>
            <a:off x="7366558" y="7030086"/>
            <a:ext cx="3554883" cy="1028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Requests retransmission</a:t>
            </a:r>
          </a:p>
        </p:txBody>
      </p:sp>
      <p:sp>
        <p:nvSpPr>
          <p:cNvPr id="35" name="Multiply 34">
            <a:extLst>
              <a:ext uri="{FF2B5EF4-FFF2-40B4-BE49-F238E27FC236}">
                <a16:creationId xmlns:a16="http://schemas.microsoft.com/office/drawing/2014/main" id="{FD510059-84C0-F78E-E446-90D687BC3258}"/>
              </a:ext>
            </a:extLst>
          </p:cNvPr>
          <p:cNvSpPr/>
          <p:nvPr/>
        </p:nvSpPr>
        <p:spPr>
          <a:xfrm>
            <a:off x="13944600" y="675797"/>
            <a:ext cx="1537703" cy="1562419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5">
            <a:extLst>
              <a:ext uri="{FF2B5EF4-FFF2-40B4-BE49-F238E27FC236}">
                <a16:creationId xmlns:a16="http://schemas.microsoft.com/office/drawing/2014/main" id="{C3AE6B03-E37D-E93B-75D4-381059B5BEFC}"/>
              </a:ext>
            </a:extLst>
          </p:cNvPr>
          <p:cNvSpPr txBox="1"/>
          <p:nvPr/>
        </p:nvSpPr>
        <p:spPr>
          <a:xfrm>
            <a:off x="109642" y="8952724"/>
            <a:ext cx="1183222" cy="1334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6000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7</a:t>
            </a:r>
          </a:p>
        </p:txBody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2364B4-391F-AE88-0BFF-DB7A4A0BB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8447A83-F4AA-A5A3-D1B6-5CEB286602EF}"/>
              </a:ext>
            </a:extLst>
          </p:cNvPr>
          <p:cNvGrpSpPr/>
          <p:nvPr/>
        </p:nvGrpSpPr>
        <p:grpSpPr>
          <a:xfrm>
            <a:off x="1066800" y="495300"/>
            <a:ext cx="16154400" cy="7170220"/>
            <a:chOff x="0" y="0"/>
            <a:chExt cx="4274726" cy="1747969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0F32F6E-9FFD-BCDC-18E7-256AA1F75269}"/>
                </a:ext>
              </a:extLst>
            </p:cNvPr>
            <p:cNvSpPr/>
            <p:nvPr/>
          </p:nvSpPr>
          <p:spPr>
            <a:xfrm>
              <a:off x="0" y="0"/>
              <a:ext cx="4274726" cy="1747969"/>
            </a:xfrm>
            <a:custGeom>
              <a:avLst/>
              <a:gdLst/>
              <a:ahLst/>
              <a:cxnLst/>
              <a:rect l="l" t="t" r="r" b="b"/>
              <a:pathLst>
                <a:path w="4274726" h="1747969">
                  <a:moveTo>
                    <a:pt x="0" y="0"/>
                  </a:moveTo>
                  <a:lnTo>
                    <a:pt x="4274726" y="0"/>
                  </a:lnTo>
                  <a:lnTo>
                    <a:pt x="4274726" y="1747969"/>
                  </a:lnTo>
                  <a:lnTo>
                    <a:pt x="0" y="17479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E3FC997-E46A-1C5F-0A42-CE0D617DE07E}"/>
                </a:ext>
              </a:extLst>
            </p:cNvPr>
            <p:cNvSpPr txBox="1"/>
            <p:nvPr/>
          </p:nvSpPr>
          <p:spPr>
            <a:xfrm>
              <a:off x="0" y="-38100"/>
              <a:ext cx="4274726" cy="17860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algn="ctr" defTabSz="914400" rtl="1" eaLnBrk="1" latinLnBrk="0" hangingPunct="1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>
            <a:extLst>
              <a:ext uri="{FF2B5EF4-FFF2-40B4-BE49-F238E27FC236}">
                <a16:creationId xmlns:a16="http://schemas.microsoft.com/office/drawing/2014/main" id="{859E320B-BFA5-9210-0014-BE1831D4880D}"/>
              </a:ext>
            </a:extLst>
          </p:cNvPr>
          <p:cNvSpPr txBox="1"/>
          <p:nvPr/>
        </p:nvSpPr>
        <p:spPr>
          <a:xfrm>
            <a:off x="1404937" y="8173085"/>
            <a:ext cx="15478125" cy="1057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Closing a TCP connection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190E37F-2E2F-A8F2-A3BA-C045BD507A3D}"/>
              </a:ext>
            </a:extLst>
          </p:cNvPr>
          <p:cNvGrpSpPr/>
          <p:nvPr/>
        </p:nvGrpSpPr>
        <p:grpSpPr>
          <a:xfrm>
            <a:off x="3505200" y="1485900"/>
            <a:ext cx="10486751" cy="5305810"/>
            <a:chOff x="2105830" y="1346443"/>
            <a:chExt cx="8354861" cy="4886325"/>
          </a:xfrm>
        </p:grpSpPr>
        <p:sp>
          <p:nvSpPr>
            <p:cNvPr id="24" name="Line 4">
              <a:extLst>
                <a:ext uri="{FF2B5EF4-FFF2-40B4-BE49-F238E27FC236}">
                  <a16:creationId xmlns:a16="http://schemas.microsoft.com/office/drawing/2014/main" id="{443D012C-6E62-ED8B-6D3D-F97DD59EE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41004" y="2059231"/>
              <a:ext cx="1587" cy="3948112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dirty="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5" name="Line 10">
              <a:extLst>
                <a:ext uri="{FF2B5EF4-FFF2-40B4-BE49-F238E27FC236}">
                  <a16:creationId xmlns:a16="http://schemas.microsoft.com/office/drawing/2014/main" id="{ADCCDBF1-E2F1-A30F-C4DF-931A088D8D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0216" y="2129081"/>
              <a:ext cx="1588" cy="3417887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dirty="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33" name="Group 74">
              <a:extLst>
                <a:ext uri="{FF2B5EF4-FFF2-40B4-BE49-F238E27FC236}">
                  <a16:creationId xmlns:a16="http://schemas.microsoft.com/office/drawing/2014/main" id="{CE1FD6AD-A26B-69E2-5F97-1BC6BE5786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3654" y="2740268"/>
              <a:ext cx="1335087" cy="854075"/>
              <a:chOff x="343" y="1740"/>
              <a:chExt cx="841" cy="538"/>
            </a:xfrm>
          </p:grpSpPr>
          <p:sp>
            <p:nvSpPr>
              <p:cNvPr id="50" name="Text Box 34">
                <a:extLst>
                  <a:ext uri="{FF2B5EF4-FFF2-40B4-BE49-F238E27FC236}">
                    <a16:creationId xmlns:a16="http://schemas.microsoft.com/office/drawing/2014/main" id="{9F0B422C-42BB-DD59-110C-C96396126E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" y="2066"/>
                <a:ext cx="84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rPr>
                  <a:t>FIN_WAIT_2</a:t>
                </a:r>
              </a:p>
            </p:txBody>
          </p:sp>
          <p:sp>
            <p:nvSpPr>
              <p:cNvPr id="51" name="Line 35">
                <a:extLst>
                  <a:ext uri="{FF2B5EF4-FFF2-40B4-BE49-F238E27FC236}">
                    <a16:creationId xmlns:a16="http://schemas.microsoft.com/office/drawing/2014/main" id="{39A28613-9FCA-7E0F-23C0-89D34CCFA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4" y="1740"/>
                <a:ext cx="0" cy="3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52" name="Group 73">
              <a:extLst>
                <a:ext uri="{FF2B5EF4-FFF2-40B4-BE49-F238E27FC236}">
                  <a16:creationId xmlns:a16="http://schemas.microsoft.com/office/drawing/2014/main" id="{C90B2307-8C95-5E21-A096-AFA0FD9C80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4641" y="2079868"/>
              <a:ext cx="1390650" cy="960438"/>
              <a:chOff x="4520" y="1324"/>
              <a:chExt cx="876" cy="605"/>
            </a:xfrm>
          </p:grpSpPr>
          <p:sp>
            <p:nvSpPr>
              <p:cNvPr id="53" name="Text Box 37">
                <a:extLst>
                  <a:ext uri="{FF2B5EF4-FFF2-40B4-BE49-F238E27FC236}">
                    <a16:creationId xmlns:a16="http://schemas.microsoft.com/office/drawing/2014/main" id="{FD74F6B5-4C2B-0EE8-3F3B-0A9A0225EE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0" y="1717"/>
                <a:ext cx="87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rPr>
                  <a:t>CLOSE_WAIT</a:t>
                </a:r>
              </a:p>
            </p:txBody>
          </p:sp>
          <p:sp>
            <p:nvSpPr>
              <p:cNvPr id="54" name="Line 38">
                <a:extLst>
                  <a:ext uri="{FF2B5EF4-FFF2-40B4-BE49-F238E27FC236}">
                    <a16:creationId xmlns:a16="http://schemas.microsoft.com/office/drawing/2014/main" id="{1F63A367-670B-B2CE-869C-37FC0F23D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1" y="1324"/>
                <a:ext cx="0" cy="4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55" name="Group 75">
              <a:extLst>
                <a:ext uri="{FF2B5EF4-FFF2-40B4-BE49-F238E27FC236}">
                  <a16:creationId xmlns:a16="http://schemas.microsoft.com/office/drawing/2014/main" id="{1C550B4A-E7E3-8290-90CD-0EFA80AB96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82279" y="3848343"/>
              <a:ext cx="2495550" cy="579438"/>
              <a:chOff x="2213" y="2438"/>
              <a:chExt cx="1572" cy="365"/>
            </a:xfrm>
          </p:grpSpPr>
          <p:sp>
            <p:nvSpPr>
              <p:cNvPr id="56" name="Line 41">
                <a:extLst>
                  <a:ext uri="{FF2B5EF4-FFF2-40B4-BE49-F238E27FC236}">
                    <a16:creationId xmlns:a16="http://schemas.microsoft.com/office/drawing/2014/main" id="{BEA1D7D5-62A3-C76A-F02D-2B0BBE9867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13" y="2483"/>
                <a:ext cx="1572" cy="32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7" name="Rectangle 42">
                <a:extLst>
                  <a:ext uri="{FF2B5EF4-FFF2-40B4-BE49-F238E27FC236}">
                    <a16:creationId xmlns:a16="http://schemas.microsoft.com/office/drawing/2014/main" id="{9F50BB65-6C75-0E94-9BF2-9C74DEBA0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2438"/>
                <a:ext cx="590" cy="3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8" name="Text Box 43">
                <a:extLst>
                  <a:ext uri="{FF2B5EF4-FFF2-40B4-BE49-F238E27FC236}">
                    <a16:creationId xmlns:a16="http://schemas.microsoft.com/office/drawing/2014/main" id="{1CE3C6B9-7D98-5296-04AC-3D3EB68FBE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5" y="2562"/>
                <a:ext cx="105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rPr>
                  <a:t>FINbit=1, seq=y</a:t>
                </a:r>
              </a:p>
            </p:txBody>
          </p:sp>
        </p:grpSp>
        <p:grpSp>
          <p:nvGrpSpPr>
            <p:cNvPr id="59" name="Group 80">
              <a:extLst>
                <a:ext uri="{FF2B5EF4-FFF2-40B4-BE49-F238E27FC236}">
                  <a16:creationId xmlns:a16="http://schemas.microsoft.com/office/drawing/2014/main" id="{5BA0BC60-B503-886C-228B-739AA4273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2441" y="4556368"/>
              <a:ext cx="2508250" cy="582613"/>
              <a:chOff x="2232" y="2884"/>
              <a:chExt cx="1580" cy="367"/>
            </a:xfrm>
          </p:grpSpPr>
          <p:sp>
            <p:nvSpPr>
              <p:cNvPr id="60" name="Line 44">
                <a:extLst>
                  <a:ext uri="{FF2B5EF4-FFF2-40B4-BE49-F238E27FC236}">
                    <a16:creationId xmlns:a16="http://schemas.microsoft.com/office/drawing/2014/main" id="{37B704D8-6DE7-9922-7288-3478AE86B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2" y="2884"/>
                <a:ext cx="1580" cy="367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1" name="Rectangle 46">
                <a:extLst>
                  <a:ext uri="{FF2B5EF4-FFF2-40B4-BE49-F238E27FC236}">
                    <a16:creationId xmlns:a16="http://schemas.microsoft.com/office/drawing/2014/main" id="{56893D90-6DFF-3F78-3E56-DD6491E53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3" y="2995"/>
                <a:ext cx="896" cy="2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" name="Text Box 47">
                <a:extLst>
                  <a:ext uri="{FF2B5EF4-FFF2-40B4-BE49-F238E27FC236}">
                    <a16:creationId xmlns:a16="http://schemas.microsoft.com/office/drawing/2014/main" id="{D5299828-CF79-2444-D3AE-69522C04C0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6" y="2958"/>
                <a:ext cx="153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rPr>
                  <a:t>ACKbit=1; ACKnum=y+1</a:t>
                </a:r>
              </a:p>
            </p:txBody>
          </p:sp>
        </p:grpSp>
        <p:grpSp>
          <p:nvGrpSpPr>
            <p:cNvPr id="63" name="Group 72">
              <a:extLst>
                <a:ext uri="{FF2B5EF4-FFF2-40B4-BE49-F238E27FC236}">
                  <a16:creationId xmlns:a16="http://schemas.microsoft.com/office/drawing/2014/main" id="{E8788F04-07F0-938B-114C-46FFD01FA7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9879" y="2879968"/>
              <a:ext cx="4930775" cy="854075"/>
              <a:chOff x="1317" y="1828"/>
              <a:chExt cx="3106" cy="538"/>
            </a:xfrm>
          </p:grpSpPr>
          <p:sp>
            <p:nvSpPr>
              <p:cNvPr id="64" name="Line 13">
                <a:extLst>
                  <a:ext uri="{FF2B5EF4-FFF2-40B4-BE49-F238E27FC236}">
                    <a16:creationId xmlns:a16="http://schemas.microsoft.com/office/drawing/2014/main" id="{F17418DA-F3D7-7B04-AFE4-9D9B1B737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6" y="1828"/>
                <a:ext cx="1580" cy="367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" name="Rectangle 14">
                <a:extLst>
                  <a:ext uri="{FF2B5EF4-FFF2-40B4-BE49-F238E27FC236}">
                    <a16:creationId xmlns:a16="http://schemas.microsoft.com/office/drawing/2014/main" id="{E411A0B5-58A9-ECA7-D29B-D56742E67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7" y="1912"/>
                <a:ext cx="896" cy="2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" name="Text Box 15">
                <a:extLst>
                  <a:ext uri="{FF2B5EF4-FFF2-40B4-BE49-F238E27FC236}">
                    <a16:creationId xmlns:a16="http://schemas.microsoft.com/office/drawing/2014/main" id="{249F4319-F7D6-95AE-8377-5AA31FB033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" y="1875"/>
                <a:ext cx="153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rPr>
                  <a:t>ACKbit=1; ACKnum=x+1</a:t>
                </a:r>
              </a:p>
            </p:txBody>
          </p:sp>
          <p:sp>
            <p:nvSpPr>
              <p:cNvPr id="67" name="Text Box 21">
                <a:extLst>
                  <a:ext uri="{FF2B5EF4-FFF2-40B4-BE49-F238E27FC236}">
                    <a16:creationId xmlns:a16="http://schemas.microsoft.com/office/drawing/2014/main" id="{F06D7785-133D-50C0-269C-924ED89491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7" y="2066"/>
                <a:ext cx="867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rPr>
                  <a:t> wait for server</a:t>
                </a:r>
              </a:p>
              <a:p>
                <a:pPr marL="0" marR="0" lvl="0" indent="0" algn="r" defTabSz="91440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rPr>
                  <a:t>close</a:t>
                </a:r>
              </a:p>
            </p:txBody>
          </p:sp>
          <p:sp>
            <p:nvSpPr>
              <p:cNvPr id="68" name="Text Box 49">
                <a:extLst>
                  <a:ext uri="{FF2B5EF4-FFF2-40B4-BE49-F238E27FC236}">
                    <a16:creationId xmlns:a16="http://schemas.microsoft.com/office/drawing/2014/main" id="{69CB3AFF-FDB5-F563-E3F0-C30E26D2B2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2" y="1979"/>
                <a:ext cx="601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rPr>
                  <a:t>can still</a:t>
                </a:r>
              </a:p>
              <a:p>
                <a:pPr marL="0" marR="0" lvl="0" indent="0" defTabSz="91440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rPr>
                  <a:t>send data</a:t>
                </a:r>
              </a:p>
            </p:txBody>
          </p:sp>
        </p:grpSp>
        <p:grpSp>
          <p:nvGrpSpPr>
            <p:cNvPr id="69" name="Group 78">
              <a:extLst>
                <a:ext uri="{FF2B5EF4-FFF2-40B4-BE49-F238E27FC236}">
                  <a16:creationId xmlns:a16="http://schemas.microsoft.com/office/drawing/2014/main" id="{8CBC491C-F117-426D-92A7-5FE8EB2ABA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8629" y="3010143"/>
              <a:ext cx="2501900" cy="1735138"/>
              <a:chOff x="3817" y="1910"/>
              <a:chExt cx="1576" cy="1093"/>
            </a:xfrm>
          </p:grpSpPr>
          <p:sp>
            <p:nvSpPr>
              <p:cNvPr id="70" name="Text Box 50">
                <a:extLst>
                  <a:ext uri="{FF2B5EF4-FFF2-40B4-BE49-F238E27FC236}">
                    <a16:creationId xmlns:a16="http://schemas.microsoft.com/office/drawing/2014/main" id="{C595B4B7-D066-BA9D-E7A9-605F3BD652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7" y="2703"/>
                <a:ext cx="792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rPr>
                  <a:t>can no longer</a:t>
                </a:r>
              </a:p>
              <a:p>
                <a:pPr marL="0" marR="0" lvl="0" indent="0" defTabSz="91440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rPr>
                  <a:t>send data</a:t>
                </a:r>
              </a:p>
            </p:txBody>
          </p:sp>
          <p:grpSp>
            <p:nvGrpSpPr>
              <p:cNvPr id="71" name="Group 76">
                <a:extLst>
                  <a:ext uri="{FF2B5EF4-FFF2-40B4-BE49-F238E27FC236}">
                    <a16:creationId xmlns:a16="http://schemas.microsoft.com/office/drawing/2014/main" id="{A2335B27-6DBF-1210-6E1F-EB818DCBB7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1" y="1910"/>
                <a:ext cx="702" cy="723"/>
                <a:chOff x="4691" y="1910"/>
                <a:chExt cx="702" cy="723"/>
              </a:xfrm>
            </p:grpSpPr>
            <p:sp>
              <p:nvSpPr>
                <p:cNvPr id="72" name="Line 39">
                  <a:extLst>
                    <a:ext uri="{FF2B5EF4-FFF2-40B4-BE49-F238E27FC236}">
                      <a16:creationId xmlns:a16="http://schemas.microsoft.com/office/drawing/2014/main" id="{2C2979D9-DDDF-D469-84AB-ADD24FDAFD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67" y="1910"/>
                  <a:ext cx="0" cy="56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73" name="Text Box 55">
                  <a:extLst>
                    <a:ext uri="{FF2B5EF4-FFF2-40B4-BE49-F238E27FC236}">
                      <a16:creationId xmlns:a16="http://schemas.microsoft.com/office/drawing/2014/main" id="{347544C1-9195-E72A-2898-D0ACE33C65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91" y="2421"/>
                  <a:ext cx="70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</a:rPr>
                    <a:t>LAST_ACK</a:t>
                  </a:r>
                </a:p>
              </p:txBody>
            </p:sp>
          </p:grp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08042C7C-787C-BC81-A6BF-03F88AF092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11366" y="4191243"/>
              <a:ext cx="917575" cy="1223963"/>
              <a:chOff x="4814" y="2654"/>
              <a:chExt cx="578" cy="771"/>
            </a:xfrm>
          </p:grpSpPr>
          <p:sp>
            <p:nvSpPr>
              <p:cNvPr id="75" name="Text Box 11">
                <a:extLst>
                  <a:ext uri="{FF2B5EF4-FFF2-40B4-BE49-F238E27FC236}">
                    <a16:creationId xmlns:a16="http://schemas.microsoft.com/office/drawing/2014/main" id="{DD104EB3-9976-529C-6C16-BD4411F97E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4" y="3213"/>
                <a:ext cx="57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rPr>
                  <a:t>CLOSED</a:t>
                </a:r>
              </a:p>
            </p:txBody>
          </p:sp>
          <p:sp>
            <p:nvSpPr>
              <p:cNvPr id="76" name="Line 57">
                <a:extLst>
                  <a:ext uri="{FF2B5EF4-FFF2-40B4-BE49-F238E27FC236}">
                    <a16:creationId xmlns:a16="http://schemas.microsoft.com/office/drawing/2014/main" id="{05652904-A403-960D-4424-C70B701F58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3" y="2654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77" name="Group 77">
              <a:extLst>
                <a:ext uri="{FF2B5EF4-FFF2-40B4-BE49-F238E27FC236}">
                  <a16:creationId xmlns:a16="http://schemas.microsoft.com/office/drawing/2014/main" id="{20872CB5-7E9C-E801-04BB-2669F8C8DD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4929" y="3583231"/>
              <a:ext cx="1400175" cy="1044575"/>
              <a:chOff x="369" y="2271"/>
              <a:chExt cx="882" cy="658"/>
            </a:xfrm>
          </p:grpSpPr>
          <p:sp>
            <p:nvSpPr>
              <p:cNvPr id="78" name="Text Box 58">
                <a:extLst>
                  <a:ext uri="{FF2B5EF4-FFF2-40B4-BE49-F238E27FC236}">
                    <a16:creationId xmlns:a16="http://schemas.microsoft.com/office/drawing/2014/main" id="{055FE98B-7D8F-B929-62FD-25486DDFBC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" y="2717"/>
                <a:ext cx="88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rPr>
                  <a:t>TIMED_WAIT</a:t>
                </a:r>
              </a:p>
            </p:txBody>
          </p:sp>
          <p:sp>
            <p:nvSpPr>
              <p:cNvPr id="79" name="Line 60">
                <a:extLst>
                  <a:ext uri="{FF2B5EF4-FFF2-40B4-BE49-F238E27FC236}">
                    <a16:creationId xmlns:a16="http://schemas.microsoft.com/office/drawing/2014/main" id="{5F160E48-1743-BCFA-580A-FD6DB45E59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8" y="2271"/>
                <a:ext cx="0" cy="4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80" name="Group 81">
              <a:extLst>
                <a:ext uri="{FF2B5EF4-FFF2-40B4-BE49-F238E27FC236}">
                  <a16:creationId xmlns:a16="http://schemas.microsoft.com/office/drawing/2014/main" id="{20481FE7-81D2-3A39-2D03-BBB37637C5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3829" y="4464293"/>
              <a:ext cx="2743200" cy="1768475"/>
              <a:chOff x="425" y="2826"/>
              <a:chExt cx="1728" cy="1114"/>
            </a:xfrm>
          </p:grpSpPr>
          <p:sp>
            <p:nvSpPr>
              <p:cNvPr id="81" name="Line 52">
                <a:extLst>
                  <a:ext uri="{FF2B5EF4-FFF2-40B4-BE49-F238E27FC236}">
                    <a16:creationId xmlns:a16="http://schemas.microsoft.com/office/drawing/2014/main" id="{F34A443C-D2EA-50EB-C87E-7D7851BA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0" y="2833"/>
                <a:ext cx="7" cy="10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" name="Text Box 51">
                <a:extLst>
                  <a:ext uri="{FF2B5EF4-FFF2-40B4-BE49-F238E27FC236}">
                    <a16:creationId xmlns:a16="http://schemas.microsoft.com/office/drawing/2014/main" id="{79F875AE-D3D0-F6F3-3A8F-C56DA3132B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6" y="3093"/>
                <a:ext cx="937" cy="4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rPr>
                  <a:t> timed wait </a:t>
                </a:r>
              </a:p>
              <a:p>
                <a:pPr marL="0" marR="0" lvl="0" indent="0" algn="r" defTabSz="91440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rPr>
                  <a:t>for 2*max </a:t>
                </a:r>
              </a:p>
              <a:p>
                <a:pPr marL="0" marR="0" lvl="0" indent="0" algn="r" defTabSz="91440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rPr>
                  <a:t>segment lifetime</a:t>
                </a:r>
              </a:p>
            </p:txBody>
          </p:sp>
          <p:sp>
            <p:nvSpPr>
              <p:cNvPr id="83" name="Line 53">
                <a:extLst>
                  <a:ext uri="{FF2B5EF4-FFF2-40B4-BE49-F238E27FC236}">
                    <a16:creationId xmlns:a16="http://schemas.microsoft.com/office/drawing/2014/main" id="{BC0A27CE-453B-419E-A97D-E0BE88110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2" y="2826"/>
                <a:ext cx="1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4" name="Line 54">
                <a:extLst>
                  <a:ext uri="{FF2B5EF4-FFF2-40B4-BE49-F238E27FC236}">
                    <a16:creationId xmlns:a16="http://schemas.microsoft.com/office/drawing/2014/main" id="{D9B086D5-8585-0E43-F6A3-132083D72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9" y="3889"/>
                <a:ext cx="1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5" name="Text Box 59">
                <a:extLst>
                  <a:ext uri="{FF2B5EF4-FFF2-40B4-BE49-F238E27FC236}">
                    <a16:creationId xmlns:a16="http://schemas.microsoft.com/office/drawing/2014/main" id="{F6C4B2E8-D6B0-BC57-790E-872F57C1B9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" y="3728"/>
                <a:ext cx="57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rPr>
                  <a:t>CLOSED</a:t>
                </a:r>
              </a:p>
            </p:txBody>
          </p:sp>
          <p:sp>
            <p:nvSpPr>
              <p:cNvPr id="86" name="Line 61">
                <a:extLst>
                  <a:ext uri="{FF2B5EF4-FFF2-40B4-BE49-F238E27FC236}">
                    <a16:creationId xmlns:a16="http://schemas.microsoft.com/office/drawing/2014/main" id="{DCC4B674-04FC-DDA9-320B-6EE529BD5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1" y="2918"/>
                <a:ext cx="0" cy="8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87" name="Group 71">
              <a:extLst>
                <a:ext uri="{FF2B5EF4-FFF2-40B4-BE49-F238E27FC236}">
                  <a16:creationId xmlns:a16="http://schemas.microsoft.com/office/drawing/2014/main" id="{ED827618-62C5-98F6-EB49-29CCA015A8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0004" y="2024306"/>
              <a:ext cx="1335087" cy="700087"/>
              <a:chOff x="347" y="1289"/>
              <a:chExt cx="841" cy="441"/>
            </a:xfrm>
          </p:grpSpPr>
          <p:sp>
            <p:nvSpPr>
              <p:cNvPr id="88" name="Text Box 31">
                <a:extLst>
                  <a:ext uri="{FF2B5EF4-FFF2-40B4-BE49-F238E27FC236}">
                    <a16:creationId xmlns:a16="http://schemas.microsoft.com/office/drawing/2014/main" id="{A31A0936-1235-E934-C04A-177855519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" y="1518"/>
                <a:ext cx="84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rPr>
                  <a:t>FIN_WAIT_1</a:t>
                </a:r>
              </a:p>
            </p:txBody>
          </p:sp>
          <p:sp>
            <p:nvSpPr>
              <p:cNvPr id="89" name="Line 32">
                <a:extLst>
                  <a:ext uri="{FF2B5EF4-FFF2-40B4-BE49-F238E27FC236}">
                    <a16:creationId xmlns:a16="http://schemas.microsoft.com/office/drawing/2014/main" id="{338E0F19-062D-5526-D71E-17BC0F6615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0" y="1289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90" name="Group 70">
              <a:extLst>
                <a:ext uri="{FF2B5EF4-FFF2-40B4-BE49-F238E27FC236}">
                  <a16:creationId xmlns:a16="http://schemas.microsoft.com/office/drawing/2014/main" id="{7AC757A4-4D5B-9BB3-BF2D-9A54F4C805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4054" y="2078281"/>
              <a:ext cx="4775200" cy="1014412"/>
              <a:chOff x="759" y="1323"/>
              <a:chExt cx="3008" cy="639"/>
            </a:xfrm>
          </p:grpSpPr>
          <p:sp>
            <p:nvSpPr>
              <p:cNvPr id="91" name="Line 6">
                <a:extLst>
                  <a:ext uri="{FF2B5EF4-FFF2-40B4-BE49-F238E27FC236}">
                    <a16:creationId xmlns:a16="http://schemas.microsoft.com/office/drawing/2014/main" id="{8551CE99-4B52-E133-DD79-4602125BC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5" y="1442"/>
                <a:ext cx="1572" cy="32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740FA58D-FEA8-E4B6-025C-66F4D09E2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4" y="1369"/>
                <a:ext cx="590" cy="3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3" name="Text Box 8">
                <a:extLst>
                  <a:ext uri="{FF2B5EF4-FFF2-40B4-BE49-F238E27FC236}">
                    <a16:creationId xmlns:a16="http://schemas.microsoft.com/office/drawing/2014/main" id="{27A8B066-7F75-1C3D-6498-EC713A6934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0" y="1493"/>
                <a:ext cx="105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rPr>
                  <a:t>FINbit=1, seq=x</a:t>
                </a:r>
              </a:p>
            </p:txBody>
          </p:sp>
          <p:sp>
            <p:nvSpPr>
              <p:cNvPr id="94" name="Text Box 9">
                <a:extLst>
                  <a:ext uri="{FF2B5EF4-FFF2-40B4-BE49-F238E27FC236}">
                    <a16:creationId xmlns:a16="http://schemas.microsoft.com/office/drawing/2014/main" id="{1B49BBC4-CDD8-CE3D-4916-A453C3BB4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9" y="1541"/>
                <a:ext cx="913" cy="4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rPr>
                  <a:t>can no longer</a:t>
                </a:r>
              </a:p>
              <a:p>
                <a:pPr marL="0" marR="0" lvl="0" indent="0" algn="r" defTabSz="91440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rPr>
                  <a:t>send but can</a:t>
                </a:r>
              </a:p>
              <a:p>
                <a:pPr marL="0" marR="0" lvl="0" indent="0" algn="r" defTabSz="91440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rPr>
                  <a:t> receive data</a:t>
                </a:r>
              </a:p>
            </p:txBody>
          </p:sp>
          <p:sp>
            <p:nvSpPr>
              <p:cNvPr id="95" name="Text Box 67">
                <a:extLst>
                  <a:ext uri="{FF2B5EF4-FFF2-40B4-BE49-F238E27FC236}">
                    <a16:creationId xmlns:a16="http://schemas.microsoft.com/office/drawing/2014/main" id="{5E6E85C2-5A03-2A15-A5FE-84DDD2811D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1323"/>
                <a:ext cx="145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0"/>
                  </a:rPr>
                  <a:t>clientSocket.close()</a:t>
                </a:r>
              </a:p>
            </p:txBody>
          </p:sp>
        </p:grpSp>
        <p:sp>
          <p:nvSpPr>
            <p:cNvPr id="96" name="Text Box 84">
              <a:extLst>
                <a:ext uri="{FF2B5EF4-FFF2-40B4-BE49-F238E27FC236}">
                  <a16:creationId xmlns:a16="http://schemas.microsoft.com/office/drawing/2014/main" id="{69E91664-CE7E-33FB-8EAE-6E118365E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5830" y="1346443"/>
              <a:ext cx="1422249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client state</a:t>
              </a:r>
            </a:p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97" name="Text Box 85">
              <a:extLst>
                <a:ext uri="{FF2B5EF4-FFF2-40B4-BE49-F238E27FC236}">
                  <a16:creationId xmlns:a16="http://schemas.microsoft.com/office/drawing/2014/main" id="{7F802120-1443-1F24-4FDA-F606F6D24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2262" y="1363906"/>
              <a:ext cx="1518429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server state</a:t>
              </a:r>
            </a:p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</a:endParaRPr>
            </a:p>
          </p:txBody>
        </p:sp>
        <p:sp>
          <p:nvSpPr>
            <p:cNvPr id="98" name="Text Box 86">
              <a:extLst>
                <a:ext uri="{FF2B5EF4-FFF2-40B4-BE49-F238E27FC236}">
                  <a16:creationId xmlns:a16="http://schemas.microsoft.com/office/drawing/2014/main" id="{A8405B05-FCD3-205E-BBC6-E9CA12E0B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38366" y="1746493"/>
              <a:ext cx="7715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ESTAB</a:t>
              </a:r>
            </a:p>
          </p:txBody>
        </p:sp>
        <p:sp>
          <p:nvSpPr>
            <p:cNvPr id="99" name="Text Box 87">
              <a:extLst>
                <a:ext uri="{FF2B5EF4-FFF2-40B4-BE49-F238E27FC236}">
                  <a16:creationId xmlns:a16="http://schemas.microsoft.com/office/drawing/2014/main" id="{97E84A64-EBF3-279C-C0D3-F582AFBF7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2541" y="1729031"/>
              <a:ext cx="7715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rPr>
                <a:t>ESTAB</a:t>
              </a:r>
            </a:p>
          </p:txBody>
        </p:sp>
        <p:grpSp>
          <p:nvGrpSpPr>
            <p:cNvPr id="100" name="Group 88">
              <a:extLst>
                <a:ext uri="{FF2B5EF4-FFF2-40B4-BE49-F238E27FC236}">
                  <a16:creationId xmlns:a16="http://schemas.microsoft.com/office/drawing/2014/main" id="{F5D301AA-D58C-562E-34BB-872EAD9333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9216" y="1421056"/>
              <a:ext cx="642938" cy="600075"/>
              <a:chOff x="-44" y="1473"/>
              <a:chExt cx="981" cy="1105"/>
            </a:xfrm>
          </p:grpSpPr>
          <p:pic>
            <p:nvPicPr>
              <p:cNvPr id="101" name="Picture 89" descr="desktop_computer_stylized_medium">
                <a:extLst>
                  <a:ext uri="{FF2B5EF4-FFF2-40B4-BE49-F238E27FC236}">
                    <a16:creationId xmlns:a16="http://schemas.microsoft.com/office/drawing/2014/main" id="{7A4BF5FF-DA2D-159E-8323-8628173825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" name="Freeform 90">
                <a:extLst>
                  <a:ext uri="{FF2B5EF4-FFF2-40B4-BE49-F238E27FC236}">
                    <a16:creationId xmlns:a16="http://schemas.microsoft.com/office/drawing/2014/main" id="{341FFA0E-C97F-8BB1-7EBD-28BC54314A8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03" name="Group 91">
              <a:extLst>
                <a:ext uri="{FF2B5EF4-FFF2-40B4-BE49-F238E27FC236}">
                  <a16:creationId xmlns:a16="http://schemas.microsoft.com/office/drawing/2014/main" id="{A80E8A15-5BD9-F6FE-2810-6594F0CF98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41291" y="1424231"/>
              <a:ext cx="336550" cy="512762"/>
              <a:chOff x="4140" y="429"/>
              <a:chExt cx="1425" cy="2396"/>
            </a:xfrm>
          </p:grpSpPr>
          <p:sp>
            <p:nvSpPr>
              <p:cNvPr id="104" name="Freeform 92">
                <a:extLst>
                  <a:ext uri="{FF2B5EF4-FFF2-40B4-BE49-F238E27FC236}">
                    <a16:creationId xmlns:a16="http://schemas.microsoft.com/office/drawing/2014/main" id="{2C63B9BF-CD3E-985E-0971-37A698CA86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5" name="Rectangle 93">
                <a:extLst>
                  <a:ext uri="{FF2B5EF4-FFF2-40B4-BE49-F238E27FC236}">
                    <a16:creationId xmlns:a16="http://schemas.microsoft.com/office/drawing/2014/main" id="{45B5D4FB-26F0-A4D3-31BD-51E6D29BE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" name="Freeform 94">
                <a:extLst>
                  <a:ext uri="{FF2B5EF4-FFF2-40B4-BE49-F238E27FC236}">
                    <a16:creationId xmlns:a16="http://schemas.microsoft.com/office/drawing/2014/main" id="{6DD4680D-C42C-7130-9BE8-BEAABE1C4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7" name="Freeform 95">
                <a:extLst>
                  <a:ext uri="{FF2B5EF4-FFF2-40B4-BE49-F238E27FC236}">
                    <a16:creationId xmlns:a16="http://schemas.microsoft.com/office/drawing/2014/main" id="{164375D4-2B4F-E166-6000-2A2F0DC7F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8" name="Rectangle 96">
                <a:extLst>
                  <a:ext uri="{FF2B5EF4-FFF2-40B4-BE49-F238E27FC236}">
                    <a16:creationId xmlns:a16="http://schemas.microsoft.com/office/drawing/2014/main" id="{391984B2-7C00-3813-1DDB-AD43D88A7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09" name="Group 97">
                <a:extLst>
                  <a:ext uri="{FF2B5EF4-FFF2-40B4-BE49-F238E27FC236}">
                    <a16:creationId xmlns:a16="http://schemas.microsoft.com/office/drawing/2014/main" id="{74A0A75D-12DB-BF69-1F1F-8D4C1F38B3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34" name="AutoShape 98">
                  <a:extLst>
                    <a:ext uri="{FF2B5EF4-FFF2-40B4-BE49-F238E27FC236}">
                      <a16:creationId xmlns:a16="http://schemas.microsoft.com/office/drawing/2014/main" id="{11AC78F3-FE0E-017C-C85B-B2D564349D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135" name="AutoShape 99">
                  <a:extLst>
                    <a:ext uri="{FF2B5EF4-FFF2-40B4-BE49-F238E27FC236}">
                      <a16:creationId xmlns:a16="http://schemas.microsoft.com/office/drawing/2014/main" id="{E1ACC7AD-0F2D-DE47-3939-0587F943D3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10" name="Rectangle 100">
                <a:extLst>
                  <a:ext uri="{FF2B5EF4-FFF2-40B4-BE49-F238E27FC236}">
                    <a16:creationId xmlns:a16="http://schemas.microsoft.com/office/drawing/2014/main" id="{CA787116-3608-55E9-3278-EB2190344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11" name="Group 101">
                <a:extLst>
                  <a:ext uri="{FF2B5EF4-FFF2-40B4-BE49-F238E27FC236}">
                    <a16:creationId xmlns:a16="http://schemas.microsoft.com/office/drawing/2014/main" id="{190A2984-4BFA-8530-61D9-EB666567AA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2" name="AutoShape 102">
                  <a:extLst>
                    <a:ext uri="{FF2B5EF4-FFF2-40B4-BE49-F238E27FC236}">
                      <a16:creationId xmlns:a16="http://schemas.microsoft.com/office/drawing/2014/main" id="{3A44B3AD-54B9-897C-695F-CA65F1CBE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133" name="AutoShape 103">
                  <a:extLst>
                    <a:ext uri="{FF2B5EF4-FFF2-40B4-BE49-F238E27FC236}">
                      <a16:creationId xmlns:a16="http://schemas.microsoft.com/office/drawing/2014/main" id="{C3A30A71-ACE7-F0DB-CABA-21F7E5C03A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12" name="Rectangle 104">
                <a:extLst>
                  <a:ext uri="{FF2B5EF4-FFF2-40B4-BE49-F238E27FC236}">
                    <a16:creationId xmlns:a16="http://schemas.microsoft.com/office/drawing/2014/main" id="{C09E1A43-6D2D-C92E-E11C-04045C751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" name="Rectangle 105">
                <a:extLst>
                  <a:ext uri="{FF2B5EF4-FFF2-40B4-BE49-F238E27FC236}">
                    <a16:creationId xmlns:a16="http://schemas.microsoft.com/office/drawing/2014/main" id="{5C404DC8-2E32-0340-0EF9-16FDFE026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14" name="Group 106">
                <a:extLst>
                  <a:ext uri="{FF2B5EF4-FFF2-40B4-BE49-F238E27FC236}">
                    <a16:creationId xmlns:a16="http://schemas.microsoft.com/office/drawing/2014/main" id="{C4A3407D-C311-8270-537F-4EA457FAC6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0" name="AutoShape 107">
                  <a:extLst>
                    <a:ext uri="{FF2B5EF4-FFF2-40B4-BE49-F238E27FC236}">
                      <a16:creationId xmlns:a16="http://schemas.microsoft.com/office/drawing/2014/main" id="{F8E20AAE-8556-E330-7675-77F8944267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131" name="AutoShape 108">
                  <a:extLst>
                    <a:ext uri="{FF2B5EF4-FFF2-40B4-BE49-F238E27FC236}">
                      <a16:creationId xmlns:a16="http://schemas.microsoft.com/office/drawing/2014/main" id="{8A3E6380-80D3-8A1F-7C14-2C16061C3E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15" name="Freeform 109">
                <a:extLst>
                  <a:ext uri="{FF2B5EF4-FFF2-40B4-BE49-F238E27FC236}">
                    <a16:creationId xmlns:a16="http://schemas.microsoft.com/office/drawing/2014/main" id="{38556749-5F2E-8D03-F9CC-C7BE0BF6D2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16" name="Group 110">
                <a:extLst>
                  <a:ext uri="{FF2B5EF4-FFF2-40B4-BE49-F238E27FC236}">
                    <a16:creationId xmlns:a16="http://schemas.microsoft.com/office/drawing/2014/main" id="{DEE11564-76A0-5C1D-9500-874FE668D1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28" name="AutoShape 111">
                  <a:extLst>
                    <a:ext uri="{FF2B5EF4-FFF2-40B4-BE49-F238E27FC236}">
                      <a16:creationId xmlns:a16="http://schemas.microsoft.com/office/drawing/2014/main" id="{754A69C1-017D-90D6-1EBF-5C92F28DE5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129" name="AutoShape 112">
                  <a:extLst>
                    <a:ext uri="{FF2B5EF4-FFF2-40B4-BE49-F238E27FC236}">
                      <a16:creationId xmlns:a16="http://schemas.microsoft.com/office/drawing/2014/main" id="{8A9D8A72-550E-15A7-AC55-6D892BA020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17" name="Rectangle 113">
                <a:extLst>
                  <a:ext uri="{FF2B5EF4-FFF2-40B4-BE49-F238E27FC236}">
                    <a16:creationId xmlns:a16="http://schemas.microsoft.com/office/drawing/2014/main" id="{F1AE1D6A-E4D8-D87D-8019-68C443268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8" name="Freeform 114">
                <a:extLst>
                  <a:ext uri="{FF2B5EF4-FFF2-40B4-BE49-F238E27FC236}">
                    <a16:creationId xmlns:a16="http://schemas.microsoft.com/office/drawing/2014/main" id="{EADA9C0B-7FE9-4B6D-8DBA-7604EA3C3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9" name="Freeform 115">
                <a:extLst>
                  <a:ext uri="{FF2B5EF4-FFF2-40B4-BE49-F238E27FC236}">
                    <a16:creationId xmlns:a16="http://schemas.microsoft.com/office/drawing/2014/main" id="{D0228F6D-3829-7A8A-32BB-88A84A1F5F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0" name="Oval 116">
                <a:extLst>
                  <a:ext uri="{FF2B5EF4-FFF2-40B4-BE49-F238E27FC236}">
                    <a16:creationId xmlns:a16="http://schemas.microsoft.com/office/drawing/2014/main" id="{70E94E93-4532-40A1-13BC-D3DA8EF0C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21" name="Freeform 117">
                <a:extLst>
                  <a:ext uri="{FF2B5EF4-FFF2-40B4-BE49-F238E27FC236}">
                    <a16:creationId xmlns:a16="http://schemas.microsoft.com/office/drawing/2014/main" id="{514CEFB9-9A90-CDBF-AD39-4F0D6DE18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2" name="AutoShape 118">
                <a:extLst>
                  <a:ext uri="{FF2B5EF4-FFF2-40B4-BE49-F238E27FC236}">
                    <a16:creationId xmlns:a16="http://schemas.microsoft.com/office/drawing/2014/main" id="{D945F827-8197-B4EA-60DE-5F0E3F730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23" name="AutoShape 119">
                <a:extLst>
                  <a:ext uri="{FF2B5EF4-FFF2-40B4-BE49-F238E27FC236}">
                    <a16:creationId xmlns:a16="http://schemas.microsoft.com/office/drawing/2014/main" id="{D22B081E-1A41-4478-E65E-59371C23E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24" name="Oval 120">
                <a:extLst>
                  <a:ext uri="{FF2B5EF4-FFF2-40B4-BE49-F238E27FC236}">
                    <a16:creationId xmlns:a16="http://schemas.microsoft.com/office/drawing/2014/main" id="{8EF92AEC-D31D-A572-DB53-E1FE91183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25" name="Oval 121">
                <a:extLst>
                  <a:ext uri="{FF2B5EF4-FFF2-40B4-BE49-F238E27FC236}">
                    <a16:creationId xmlns:a16="http://schemas.microsoft.com/office/drawing/2014/main" id="{1599D2C3-D6B6-3056-67E2-9160F04C5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6" name="Oval 122">
                <a:extLst>
                  <a:ext uri="{FF2B5EF4-FFF2-40B4-BE49-F238E27FC236}">
                    <a16:creationId xmlns:a16="http://schemas.microsoft.com/office/drawing/2014/main" id="{110C7CCE-5DEE-9634-C089-931974039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27" name="Rectangle 123">
                <a:extLst>
                  <a:ext uri="{FF2B5EF4-FFF2-40B4-BE49-F238E27FC236}">
                    <a16:creationId xmlns:a16="http://schemas.microsoft.com/office/drawing/2014/main" id="{5F9FA7F1-D028-6698-49C2-FD14912C2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</a:endParaRPr>
              </a:p>
            </p:txBody>
          </p:sp>
        </p:grpSp>
      </p:grpSp>
      <p:sp>
        <p:nvSpPr>
          <p:cNvPr id="137" name="TextBox 5">
            <a:extLst>
              <a:ext uri="{FF2B5EF4-FFF2-40B4-BE49-F238E27FC236}">
                <a16:creationId xmlns:a16="http://schemas.microsoft.com/office/drawing/2014/main" id="{35B91B70-8A4D-AF41-4DB9-0E37F5A6A398}"/>
              </a:ext>
            </a:extLst>
          </p:cNvPr>
          <p:cNvSpPr txBox="1"/>
          <p:nvPr/>
        </p:nvSpPr>
        <p:spPr>
          <a:xfrm>
            <a:off x="109642" y="8952724"/>
            <a:ext cx="1183222" cy="1334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6000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49101297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032205-58C6-D1F5-969A-EA22A536E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C920C49-66C6-13D2-0052-81B5255D7527}"/>
              </a:ext>
            </a:extLst>
          </p:cNvPr>
          <p:cNvGrpSpPr/>
          <p:nvPr/>
        </p:nvGrpSpPr>
        <p:grpSpPr>
          <a:xfrm>
            <a:off x="1066800" y="495300"/>
            <a:ext cx="16154400" cy="7170220"/>
            <a:chOff x="0" y="0"/>
            <a:chExt cx="4274726" cy="1747969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F844820-975D-379A-4F71-DDC731168D70}"/>
                </a:ext>
              </a:extLst>
            </p:cNvPr>
            <p:cNvSpPr/>
            <p:nvPr/>
          </p:nvSpPr>
          <p:spPr>
            <a:xfrm>
              <a:off x="0" y="0"/>
              <a:ext cx="4274726" cy="1747969"/>
            </a:xfrm>
            <a:custGeom>
              <a:avLst/>
              <a:gdLst/>
              <a:ahLst/>
              <a:cxnLst/>
              <a:rect l="l" t="t" r="r" b="b"/>
              <a:pathLst>
                <a:path w="4274726" h="1747969">
                  <a:moveTo>
                    <a:pt x="0" y="0"/>
                  </a:moveTo>
                  <a:lnTo>
                    <a:pt x="4274726" y="0"/>
                  </a:lnTo>
                  <a:lnTo>
                    <a:pt x="4274726" y="1747969"/>
                  </a:lnTo>
                  <a:lnTo>
                    <a:pt x="0" y="17479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3A8A887-7488-6062-A324-1E8427BDE432}"/>
                </a:ext>
              </a:extLst>
            </p:cNvPr>
            <p:cNvSpPr txBox="1"/>
            <p:nvPr/>
          </p:nvSpPr>
          <p:spPr>
            <a:xfrm>
              <a:off x="0" y="-38100"/>
              <a:ext cx="4274726" cy="17860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algn="ctr" defTabSz="914400" rtl="0" eaLnBrk="1" latinLnBrk="0" hangingPunct="1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>
            <a:extLst>
              <a:ext uri="{FF2B5EF4-FFF2-40B4-BE49-F238E27FC236}">
                <a16:creationId xmlns:a16="http://schemas.microsoft.com/office/drawing/2014/main" id="{29E46274-94EA-C0FC-F0CF-7392377D3DD1}"/>
              </a:ext>
            </a:extLst>
          </p:cNvPr>
          <p:cNvSpPr txBox="1"/>
          <p:nvPr/>
        </p:nvSpPr>
        <p:spPr>
          <a:xfrm>
            <a:off x="1404937" y="8173085"/>
            <a:ext cx="15478125" cy="1083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Role of Port Numbers in TCP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A75D54-53A1-875F-B337-560A559A1657}"/>
              </a:ext>
            </a:extLst>
          </p:cNvPr>
          <p:cNvGrpSpPr/>
          <p:nvPr/>
        </p:nvGrpSpPr>
        <p:grpSpPr>
          <a:xfrm>
            <a:off x="990600" y="1263621"/>
            <a:ext cx="10363200" cy="5633578"/>
            <a:chOff x="1590386" y="1073700"/>
            <a:chExt cx="9037638" cy="4869887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B4577DD-B3BC-DF6E-E105-D421FEBDB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4236" y="1478017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F1662E7-D917-1ED9-2B18-3FFB3A260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349" y="1657405"/>
              <a:ext cx="460375" cy="2193925"/>
            </a:xfrm>
            <a:custGeom>
              <a:avLst/>
              <a:gdLst>
                <a:gd name="T0" fmla="*/ 2147483647 w 290"/>
                <a:gd name="T1" fmla="*/ 2147483647 h 1382"/>
                <a:gd name="T2" fmla="*/ 0 w 290"/>
                <a:gd name="T3" fmla="*/ 2147483647 h 1382"/>
                <a:gd name="T4" fmla="*/ 2147483647 w 290"/>
                <a:gd name="T5" fmla="*/ 0 h 1382"/>
                <a:gd name="T6" fmla="*/ 2147483647 w 290"/>
                <a:gd name="T7" fmla="*/ 2147483647 h 1382"/>
                <a:gd name="T8" fmla="*/ 2147483647 w 290"/>
                <a:gd name="T9" fmla="*/ 2147483647 h 1382"/>
                <a:gd name="T10" fmla="*/ 2147483647 w 290"/>
                <a:gd name="T11" fmla="*/ 2147483647 h 13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0" h="1382">
                  <a:moveTo>
                    <a:pt x="15" y="1382"/>
                  </a:moveTo>
                  <a:lnTo>
                    <a:pt x="0" y="1360"/>
                  </a:lnTo>
                  <a:lnTo>
                    <a:pt x="290" y="0"/>
                  </a:lnTo>
                  <a:lnTo>
                    <a:pt x="284" y="1258"/>
                  </a:lnTo>
                  <a:lnTo>
                    <a:pt x="182" y="1382"/>
                  </a:lnTo>
                  <a:lnTo>
                    <a:pt x="15" y="1382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01AA1387-9329-0AAD-2CAF-0488117D2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286" y="1624067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" name="Rectangle 24">
              <a:extLst>
                <a:ext uri="{FF2B5EF4-FFF2-40B4-BE49-F238E27FC236}">
                  <a16:creationId xmlns:a16="http://schemas.microsoft.com/office/drawing/2014/main" id="{463AECE8-806C-EEC9-56D9-1270FC756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0186" y="1678042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" name="Line 25">
              <a:extLst>
                <a:ext uri="{FF2B5EF4-FFF2-40B4-BE49-F238E27FC236}">
                  <a16:creationId xmlns:a16="http://schemas.microsoft.com/office/drawing/2014/main" id="{CFE1695D-0C04-329B-231F-3750E1483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9711" y="2438455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" name="Text Box 26">
              <a:extLst>
                <a:ext uri="{FF2B5EF4-FFF2-40B4-BE49-F238E27FC236}">
                  <a16:creationId xmlns:a16="http://schemas.microsoft.com/office/drawing/2014/main" id="{76368B68-B3B8-C6BC-CDFD-CD79F391C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849" y="2420992"/>
              <a:ext cx="13176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2" name="Line 27">
              <a:extLst>
                <a:ext uri="{FF2B5EF4-FFF2-40B4-BE49-F238E27FC236}">
                  <a16:creationId xmlns:a16="http://schemas.microsoft.com/office/drawing/2014/main" id="{1EDCA386-068E-17F5-487B-551D19B2E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7649" y="2759130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" name="Line 28">
              <a:extLst>
                <a:ext uri="{FF2B5EF4-FFF2-40B4-BE49-F238E27FC236}">
                  <a16:creationId xmlns:a16="http://schemas.microsoft.com/office/drawing/2014/main" id="{6DBFB30E-2A2D-0162-716D-60A3421C3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361" y="3068692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" name="Line 29">
              <a:extLst>
                <a:ext uri="{FF2B5EF4-FFF2-40B4-BE49-F238E27FC236}">
                  <a16:creationId xmlns:a16="http://schemas.microsoft.com/office/drawing/2014/main" id="{A1241B9C-FB6D-C184-63E7-F2C3E676F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361" y="3354442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" name="Text Box 26">
              <a:extLst>
                <a:ext uri="{FF2B5EF4-FFF2-40B4-BE49-F238E27FC236}">
                  <a16:creationId xmlns:a16="http://schemas.microsoft.com/office/drawing/2014/main" id="{0D0E90EC-B979-9B52-F2D2-5BD3AB7D9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1774" y="1668517"/>
              <a:ext cx="13176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6" name="Text Box 26">
              <a:extLst>
                <a:ext uri="{FF2B5EF4-FFF2-40B4-BE49-F238E27FC236}">
                  <a16:creationId xmlns:a16="http://schemas.microsoft.com/office/drawing/2014/main" id="{F96AB974-9958-1A9D-889F-100CECBC1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7324" y="3325867"/>
              <a:ext cx="13176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" name="Text Box 26">
              <a:extLst>
                <a:ext uri="{FF2B5EF4-FFF2-40B4-BE49-F238E27FC236}">
                  <a16:creationId xmlns:a16="http://schemas.microsoft.com/office/drawing/2014/main" id="{37AD1F6D-54AD-D7F9-944E-6A0583B59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374" y="3040117"/>
              <a:ext cx="13176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8" name="Text Box 26">
              <a:extLst>
                <a:ext uri="{FF2B5EF4-FFF2-40B4-BE49-F238E27FC236}">
                  <a16:creationId xmlns:a16="http://schemas.microsoft.com/office/drawing/2014/main" id="{472F5A9B-B134-27CC-DD65-026CB7F51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849" y="2744842"/>
              <a:ext cx="13176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9" name="Oval 19">
              <a:extLst>
                <a:ext uri="{FF2B5EF4-FFF2-40B4-BE49-F238E27FC236}">
                  <a16:creationId xmlns:a16="http://schemas.microsoft.com/office/drawing/2014/main" id="{936D77A5-9156-F2B5-782C-A0F1B9BF3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6736" y="1954267"/>
              <a:ext cx="598488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P1</a:t>
              </a:r>
            </a:p>
          </p:txBody>
        </p:sp>
        <p:grpSp>
          <p:nvGrpSpPr>
            <p:cNvPr id="20" name="Group 20">
              <a:extLst>
                <a:ext uri="{FF2B5EF4-FFF2-40B4-BE49-F238E27FC236}">
                  <a16:creationId xmlns:a16="http://schemas.microsoft.com/office/drawing/2014/main" id="{2C0820C0-55A5-F63E-9357-1B9F9AA76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4986" y="2278117"/>
              <a:ext cx="620713" cy="228600"/>
              <a:chOff x="1287" y="2524"/>
              <a:chExt cx="260" cy="100"/>
            </a:xfrm>
          </p:grpSpPr>
          <p:sp>
            <p:nvSpPr>
              <p:cNvPr id="233" name="Rectangle 21">
                <a:extLst>
                  <a:ext uri="{FF2B5EF4-FFF2-40B4-BE49-F238E27FC236}">
                    <a16:creationId xmlns:a16="http://schemas.microsoft.com/office/drawing/2014/main" id="{BC50EB47-64EB-D2F3-421C-61A89487D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4" name="Rectangle 22">
                <a:extLst>
                  <a:ext uri="{FF2B5EF4-FFF2-40B4-BE49-F238E27FC236}">
                    <a16:creationId xmlns:a16="http://schemas.microsoft.com/office/drawing/2014/main" id="{B5442CEA-8717-3116-CAB3-6E5FF6B5A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5" cy="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5" name="Rectangle 23">
                <a:extLst>
                  <a:ext uri="{FF2B5EF4-FFF2-40B4-BE49-F238E27FC236}">
                    <a16:creationId xmlns:a16="http://schemas.microsoft.com/office/drawing/2014/main" id="{AEE781E0-5D7A-A201-CC46-5824FE9BD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6" name="Rectangle 24">
                <a:extLst>
                  <a:ext uri="{FF2B5EF4-FFF2-40B4-BE49-F238E27FC236}">
                    <a16:creationId xmlns:a16="http://schemas.microsoft.com/office/drawing/2014/main" id="{78402984-589D-1895-DBC0-E944A3817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EC153E44-A96E-61CC-98C4-681A85654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011" y="1390705"/>
              <a:ext cx="2254250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E6499AF1-E9DD-67C6-929C-53A247081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036" y="1468492"/>
              <a:ext cx="2225675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" name="Text Box 26">
              <a:extLst>
                <a:ext uri="{FF2B5EF4-FFF2-40B4-BE49-F238E27FC236}">
                  <a16:creationId xmlns:a16="http://schemas.microsoft.com/office/drawing/2014/main" id="{41F3733A-23C1-6FAE-6FF2-DFC984992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8486" y="2197155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BBE252CC-E120-1C37-AD22-193259B0F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2461" y="1420867"/>
              <a:ext cx="13176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27" name="Text Box 26">
              <a:extLst>
                <a:ext uri="{FF2B5EF4-FFF2-40B4-BE49-F238E27FC236}">
                  <a16:creationId xmlns:a16="http://schemas.microsoft.com/office/drawing/2014/main" id="{D77D7056-DDBA-0CA2-BC92-3F46F58EE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2136" y="3102030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1D1D186D-EC9A-DC5B-6735-E014F4D6E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2136" y="2816280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29" name="Oval 36">
              <a:extLst>
                <a:ext uri="{FF2B5EF4-FFF2-40B4-BE49-F238E27FC236}">
                  <a16:creationId xmlns:a16="http://schemas.microsoft.com/office/drawing/2014/main" id="{853D5D1A-FBA2-C9C0-3841-A7DB287BB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099" y="1727255"/>
              <a:ext cx="598487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P4</a:t>
              </a:r>
            </a:p>
          </p:txBody>
        </p: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B18B872B-2345-9A94-9497-908DA7213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2324" y="1616130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9090CA60-AB4D-CA77-671D-7A610DBF5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5474" y="1657405"/>
              <a:ext cx="1631950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" name="Text Box 26">
              <a:extLst>
                <a:ext uri="{FF2B5EF4-FFF2-40B4-BE49-F238E27FC236}">
                  <a16:creationId xmlns:a16="http://schemas.microsoft.com/office/drawing/2014/main" id="{70D4392F-8E92-356F-B1DB-C16455690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0886" y="2413055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35" name="Text Box 26">
              <a:extLst>
                <a:ext uri="{FF2B5EF4-FFF2-40B4-BE49-F238E27FC236}">
                  <a16:creationId xmlns:a16="http://schemas.microsoft.com/office/drawing/2014/main" id="{7DC6FF5C-9CF7-B84D-249F-F0BD9A1D9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5811" y="1660580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36" name="Text Box 26">
              <a:extLst>
                <a:ext uri="{FF2B5EF4-FFF2-40B4-BE49-F238E27FC236}">
                  <a16:creationId xmlns:a16="http://schemas.microsoft.com/office/drawing/2014/main" id="{6EF79670-B17E-AE0D-BD48-2F78FC763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3749" y="3317930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37" name="Text Box 26">
              <a:extLst>
                <a:ext uri="{FF2B5EF4-FFF2-40B4-BE49-F238E27FC236}">
                  <a16:creationId xmlns:a16="http://schemas.microsoft.com/office/drawing/2014/main" id="{EE88B5D7-2570-094F-CBBC-EA4389C54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0411" y="3032180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38" name="Text Box 26">
              <a:extLst>
                <a:ext uri="{FF2B5EF4-FFF2-40B4-BE49-F238E27FC236}">
                  <a16:creationId xmlns:a16="http://schemas.microsoft.com/office/drawing/2014/main" id="{6825E5FE-DDCB-FB8F-39EC-B60B03AB7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0886" y="2736905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39" name="Oval 53">
              <a:extLst>
                <a:ext uri="{FF2B5EF4-FFF2-40B4-BE49-F238E27FC236}">
                  <a16:creationId xmlns:a16="http://schemas.microsoft.com/office/drawing/2014/main" id="{BA413269-4609-0140-54A7-C64E94774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6436" y="1954267"/>
              <a:ext cx="598488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P2</a:t>
              </a:r>
            </a:p>
          </p:txBody>
        </p:sp>
        <p:sp>
          <p:nvSpPr>
            <p:cNvPr id="40" name="Freeform 54">
              <a:extLst>
                <a:ext uri="{FF2B5EF4-FFF2-40B4-BE49-F238E27FC236}">
                  <a16:creationId xmlns:a16="http://schemas.microsoft.com/office/drawing/2014/main" id="{F5C50D7B-DC60-3BC1-E3AA-3C181D25F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1236" y="1636767"/>
              <a:ext cx="504825" cy="2133600"/>
            </a:xfrm>
            <a:custGeom>
              <a:avLst/>
              <a:gdLst>
                <a:gd name="T0" fmla="*/ 2147483647 w 318"/>
                <a:gd name="T1" fmla="*/ 2147483647 h 1344"/>
                <a:gd name="T2" fmla="*/ 2147483647 w 318"/>
                <a:gd name="T3" fmla="*/ 0 h 1344"/>
                <a:gd name="T4" fmla="*/ 0 w 318"/>
                <a:gd name="T5" fmla="*/ 2147483647 h 1344"/>
                <a:gd name="T6" fmla="*/ 2147483647 w 318"/>
                <a:gd name="T7" fmla="*/ 2147483647 h 1344"/>
                <a:gd name="T8" fmla="*/ 2147483647 w 318"/>
                <a:gd name="T9" fmla="*/ 2147483647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1344">
                  <a:moveTo>
                    <a:pt x="318" y="1344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21" y="1344"/>
                  </a:lnTo>
                  <a:lnTo>
                    <a:pt x="318" y="1344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" name="Text Box 93">
              <a:extLst>
                <a:ext uri="{FF2B5EF4-FFF2-40B4-BE49-F238E27FC236}">
                  <a16:creationId xmlns:a16="http://schemas.microsoft.com/office/drawing/2014/main" id="{5659E778-F28C-921D-580D-B979991D9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723736" y="4418067"/>
              <a:ext cx="1147763" cy="53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charset="0"/>
                  <a:ea typeface="ＭＳ Ｐゴシック" charset="0"/>
                  <a:cs typeface="+mn-cs"/>
                </a:rPr>
                <a:t>host: IP address A</a:t>
              </a:r>
            </a:p>
          </p:txBody>
        </p:sp>
        <p:sp>
          <p:nvSpPr>
            <p:cNvPr id="42" name="Text Box 94">
              <a:extLst>
                <a:ext uri="{FF2B5EF4-FFF2-40B4-BE49-F238E27FC236}">
                  <a16:creationId xmlns:a16="http://schemas.microsoft.com/office/drawing/2014/main" id="{FFBD88ED-45B2-18EB-8DCD-720966BCE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9480261" y="4314880"/>
              <a:ext cx="1147763" cy="53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charset="0"/>
                  <a:ea typeface="ＭＳ Ｐゴシック" charset="0"/>
                  <a:cs typeface="+mn-cs"/>
                </a:rPr>
                <a:t>host: IP address C</a:t>
              </a:r>
            </a:p>
          </p:txBody>
        </p:sp>
        <p:sp>
          <p:nvSpPr>
            <p:cNvPr id="43" name="Line 96">
              <a:extLst>
                <a:ext uri="{FF2B5EF4-FFF2-40B4-BE49-F238E27FC236}">
                  <a16:creationId xmlns:a16="http://schemas.microsoft.com/office/drawing/2014/main" id="{8FA01038-7D80-5FEB-1F12-71D6104D8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9224" y="3144892"/>
              <a:ext cx="22336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" name="Line 97">
              <a:extLst>
                <a:ext uri="{FF2B5EF4-FFF2-40B4-BE49-F238E27FC236}">
                  <a16:creationId xmlns:a16="http://schemas.microsoft.com/office/drawing/2014/main" id="{0F616E4D-FAAB-BB34-64D9-2F1C3CDD2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5099" y="2843267"/>
              <a:ext cx="22336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5" name="Text Box 26">
              <a:extLst>
                <a:ext uri="{FF2B5EF4-FFF2-40B4-BE49-F238E27FC236}">
                  <a16:creationId xmlns:a16="http://schemas.microsoft.com/office/drawing/2014/main" id="{347D810D-8B71-18DD-C2BE-8D831B3A4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2449" y="2508305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46" name="Line 99">
              <a:extLst>
                <a:ext uri="{FF2B5EF4-FFF2-40B4-BE49-F238E27FC236}">
                  <a16:creationId xmlns:a16="http://schemas.microsoft.com/office/drawing/2014/main" id="{864E9697-BDB3-398B-6257-67910E784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8274" y="2521005"/>
              <a:ext cx="22336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7" name="Line 100">
              <a:extLst>
                <a:ext uri="{FF2B5EF4-FFF2-40B4-BE49-F238E27FC236}">
                  <a16:creationId xmlns:a16="http://schemas.microsoft.com/office/drawing/2014/main" id="{D5BEEE0A-7ED7-FCA2-9F9A-3EB3E4176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1449" y="2198742"/>
              <a:ext cx="22336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8" name="Group 101">
              <a:extLst>
                <a:ext uri="{FF2B5EF4-FFF2-40B4-BE49-F238E27FC236}">
                  <a16:creationId xmlns:a16="http://schemas.microsoft.com/office/drawing/2014/main" id="{BE5EF022-F61D-EA7B-4C91-4AA50E6A2A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7661" y="2060630"/>
              <a:ext cx="473075" cy="228600"/>
              <a:chOff x="1287" y="2524"/>
              <a:chExt cx="260" cy="100"/>
            </a:xfrm>
          </p:grpSpPr>
          <p:sp>
            <p:nvSpPr>
              <p:cNvPr id="229" name="Rectangle 102">
                <a:extLst>
                  <a:ext uri="{FF2B5EF4-FFF2-40B4-BE49-F238E27FC236}">
                    <a16:creationId xmlns:a16="http://schemas.microsoft.com/office/drawing/2014/main" id="{94D575D1-60EF-475F-00AB-59B1D3199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0" name="Rectangle 103">
                <a:extLst>
                  <a:ext uri="{FF2B5EF4-FFF2-40B4-BE49-F238E27FC236}">
                    <a16:creationId xmlns:a16="http://schemas.microsoft.com/office/drawing/2014/main" id="{866C2F76-423E-08B8-2A3B-E79DFB175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5" cy="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1" name="Rectangle 104">
                <a:extLst>
                  <a:ext uri="{FF2B5EF4-FFF2-40B4-BE49-F238E27FC236}">
                    <a16:creationId xmlns:a16="http://schemas.microsoft.com/office/drawing/2014/main" id="{8E69B2B9-E862-C557-3164-A39F56909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Rectangle 105">
                <a:extLst>
                  <a:ext uri="{FF2B5EF4-FFF2-40B4-BE49-F238E27FC236}">
                    <a16:creationId xmlns:a16="http://schemas.microsoft.com/office/drawing/2014/main" id="{F02D5CFB-46BF-4B5E-48C9-65B92DDBF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9" name="Oval 106">
              <a:extLst>
                <a:ext uri="{FF2B5EF4-FFF2-40B4-BE49-F238E27FC236}">
                  <a16:creationId xmlns:a16="http://schemas.microsoft.com/office/drawing/2014/main" id="{BC4809BD-0C12-3E6E-BACC-6CE98DFF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8936" y="1732017"/>
              <a:ext cx="598488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P6</a:t>
              </a:r>
            </a:p>
          </p:txBody>
        </p:sp>
        <p:sp>
          <p:nvSpPr>
            <p:cNvPr id="137" name="Oval 112">
              <a:extLst>
                <a:ext uri="{FF2B5EF4-FFF2-40B4-BE49-F238E27FC236}">
                  <a16:creationId xmlns:a16="http://schemas.microsoft.com/office/drawing/2014/main" id="{BCA52D57-3AC2-7AFB-52C6-C717EC902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424" y="1730430"/>
              <a:ext cx="598487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P5</a:t>
              </a:r>
            </a:p>
          </p:txBody>
        </p:sp>
        <p:grpSp>
          <p:nvGrpSpPr>
            <p:cNvPr id="138" name="Group 118">
              <a:extLst>
                <a:ext uri="{FF2B5EF4-FFF2-40B4-BE49-F238E27FC236}">
                  <a16:creationId xmlns:a16="http://schemas.microsoft.com/office/drawing/2014/main" id="{34149250-56E1-870C-9C35-612B5EA9A8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92511" y="2065392"/>
              <a:ext cx="473075" cy="228600"/>
              <a:chOff x="1287" y="2524"/>
              <a:chExt cx="260" cy="100"/>
            </a:xfrm>
          </p:grpSpPr>
          <p:sp>
            <p:nvSpPr>
              <p:cNvPr id="225" name="Rectangle 119">
                <a:extLst>
                  <a:ext uri="{FF2B5EF4-FFF2-40B4-BE49-F238E27FC236}">
                    <a16:creationId xmlns:a16="http://schemas.microsoft.com/office/drawing/2014/main" id="{AACA4FAE-A46E-30C9-A0F0-66126B9F8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6" name="Rectangle 120">
                <a:extLst>
                  <a:ext uri="{FF2B5EF4-FFF2-40B4-BE49-F238E27FC236}">
                    <a16:creationId xmlns:a16="http://schemas.microsoft.com/office/drawing/2014/main" id="{62A43770-4E06-338F-1C7A-EBD780274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5" cy="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7" name="Rectangle 121">
                <a:extLst>
                  <a:ext uri="{FF2B5EF4-FFF2-40B4-BE49-F238E27FC236}">
                    <a16:creationId xmlns:a16="http://schemas.microsoft.com/office/drawing/2014/main" id="{35E50E36-1ABD-F8D0-644D-233DA2A9F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8" name="Rectangle 122">
                <a:extLst>
                  <a:ext uri="{FF2B5EF4-FFF2-40B4-BE49-F238E27FC236}">
                    <a16:creationId xmlns:a16="http://schemas.microsoft.com/office/drawing/2014/main" id="{C5F9D378-26DB-69C9-9D64-89CCBA364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39" name="Group 123">
              <a:extLst>
                <a:ext uri="{FF2B5EF4-FFF2-40B4-BE49-F238E27FC236}">
                  <a16:creationId xmlns:a16="http://schemas.microsoft.com/office/drawing/2014/main" id="{55711699-97E4-0758-F43C-E89220DC6B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4024" y="2070155"/>
              <a:ext cx="473075" cy="228600"/>
              <a:chOff x="1287" y="2524"/>
              <a:chExt cx="260" cy="100"/>
            </a:xfrm>
          </p:grpSpPr>
          <p:sp>
            <p:nvSpPr>
              <p:cNvPr id="221" name="Rectangle 124">
                <a:extLst>
                  <a:ext uri="{FF2B5EF4-FFF2-40B4-BE49-F238E27FC236}">
                    <a16:creationId xmlns:a16="http://schemas.microsoft.com/office/drawing/2014/main" id="{66666559-B130-A668-550E-8CD18A79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2" name="Rectangle 125">
                <a:extLst>
                  <a:ext uri="{FF2B5EF4-FFF2-40B4-BE49-F238E27FC236}">
                    <a16:creationId xmlns:a16="http://schemas.microsoft.com/office/drawing/2014/main" id="{4D4F3814-8486-3368-E58E-A325C41EC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5" cy="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3" name="Rectangle 126">
                <a:extLst>
                  <a:ext uri="{FF2B5EF4-FFF2-40B4-BE49-F238E27FC236}">
                    <a16:creationId xmlns:a16="http://schemas.microsoft.com/office/drawing/2014/main" id="{35DBA4C6-9C7E-5414-1DFB-19D047107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4" name="Rectangle 127">
                <a:extLst>
                  <a:ext uri="{FF2B5EF4-FFF2-40B4-BE49-F238E27FC236}">
                    <a16:creationId xmlns:a16="http://schemas.microsoft.com/office/drawing/2014/main" id="{9E444E12-579B-1FDA-909E-B2F423157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40" name="Line 133">
              <a:extLst>
                <a:ext uri="{FF2B5EF4-FFF2-40B4-BE49-F238E27FC236}">
                  <a16:creationId xmlns:a16="http://schemas.microsoft.com/office/drawing/2014/main" id="{95561D45-8981-F8EE-B781-C358E2E7FF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7536" y="3360792"/>
              <a:ext cx="16383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Line 134">
              <a:extLst>
                <a:ext uri="{FF2B5EF4-FFF2-40B4-BE49-F238E27FC236}">
                  <a16:creationId xmlns:a16="http://schemas.microsoft.com/office/drawing/2014/main" id="{E1BA8E6B-38CE-AFE3-60F8-E121C7796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88011" y="3065517"/>
              <a:ext cx="16383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Line 135">
              <a:extLst>
                <a:ext uri="{FF2B5EF4-FFF2-40B4-BE49-F238E27FC236}">
                  <a16:creationId xmlns:a16="http://schemas.microsoft.com/office/drawing/2014/main" id="{DA675BDD-3B29-7D4B-74E8-AD65F22B3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88011" y="2770242"/>
              <a:ext cx="16383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Line 136">
              <a:extLst>
                <a:ext uri="{FF2B5EF4-FFF2-40B4-BE49-F238E27FC236}">
                  <a16:creationId xmlns:a16="http://schemas.microsoft.com/office/drawing/2014/main" id="{0DB1FBCE-2414-240A-0664-8EACA997C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88011" y="2465442"/>
              <a:ext cx="16383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44" name="Group 128">
              <a:extLst>
                <a:ext uri="{FF2B5EF4-FFF2-40B4-BE49-F238E27FC236}">
                  <a16:creationId xmlns:a16="http://schemas.microsoft.com/office/drawing/2014/main" id="{3522CD46-D82C-1B3F-B71F-7F871BB35E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0411" y="2292405"/>
              <a:ext cx="473075" cy="228600"/>
              <a:chOff x="1287" y="2524"/>
              <a:chExt cx="260" cy="100"/>
            </a:xfrm>
          </p:grpSpPr>
          <p:sp>
            <p:nvSpPr>
              <p:cNvPr id="217" name="Rectangle 129">
                <a:extLst>
                  <a:ext uri="{FF2B5EF4-FFF2-40B4-BE49-F238E27FC236}">
                    <a16:creationId xmlns:a16="http://schemas.microsoft.com/office/drawing/2014/main" id="{23931B17-AA00-BA90-C9E6-47E70214A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8" name="Rectangle 130">
                <a:extLst>
                  <a:ext uri="{FF2B5EF4-FFF2-40B4-BE49-F238E27FC236}">
                    <a16:creationId xmlns:a16="http://schemas.microsoft.com/office/drawing/2014/main" id="{22E46AFD-04D5-E0D6-06DE-C186F17DE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5" cy="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9" name="Rectangle 131">
                <a:extLst>
                  <a:ext uri="{FF2B5EF4-FFF2-40B4-BE49-F238E27FC236}">
                    <a16:creationId xmlns:a16="http://schemas.microsoft.com/office/drawing/2014/main" id="{4FBDF425-3535-370B-01B0-51894EB10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0" name="Rectangle 132">
                <a:extLst>
                  <a:ext uri="{FF2B5EF4-FFF2-40B4-BE49-F238E27FC236}">
                    <a16:creationId xmlns:a16="http://schemas.microsoft.com/office/drawing/2014/main" id="{8BD8C846-8021-E03A-1635-AC7F7F1D0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45" name="Group 137">
              <a:extLst>
                <a:ext uri="{FF2B5EF4-FFF2-40B4-BE49-F238E27FC236}">
                  <a16:creationId xmlns:a16="http://schemas.microsoft.com/office/drawing/2014/main" id="{265DA277-1F2C-23FB-16FC-7E29B83FB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35749" y="2282880"/>
              <a:ext cx="473075" cy="228600"/>
              <a:chOff x="1287" y="2524"/>
              <a:chExt cx="260" cy="100"/>
            </a:xfrm>
          </p:grpSpPr>
          <p:sp>
            <p:nvSpPr>
              <p:cNvPr id="213" name="Rectangle 138">
                <a:extLst>
                  <a:ext uri="{FF2B5EF4-FFF2-40B4-BE49-F238E27FC236}">
                    <a16:creationId xmlns:a16="http://schemas.microsoft.com/office/drawing/2014/main" id="{F3CEA51C-D411-FC14-8044-C8593B1D0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4" name="Rectangle 139">
                <a:extLst>
                  <a:ext uri="{FF2B5EF4-FFF2-40B4-BE49-F238E27FC236}">
                    <a16:creationId xmlns:a16="http://schemas.microsoft.com/office/drawing/2014/main" id="{3C8467D6-C8B8-49CC-3D7D-1A536271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5" cy="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5" name="Rectangle 140">
                <a:extLst>
                  <a:ext uri="{FF2B5EF4-FFF2-40B4-BE49-F238E27FC236}">
                    <a16:creationId xmlns:a16="http://schemas.microsoft.com/office/drawing/2014/main" id="{8087069E-87FD-69BE-4FFB-93BDCDCED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6" name="Rectangle 141">
                <a:extLst>
                  <a:ext uri="{FF2B5EF4-FFF2-40B4-BE49-F238E27FC236}">
                    <a16:creationId xmlns:a16="http://schemas.microsoft.com/office/drawing/2014/main" id="{47D5EEDA-9318-F7D3-D629-9BC723A57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46" name="Oval 143">
              <a:extLst>
                <a:ext uri="{FF2B5EF4-FFF2-40B4-BE49-F238E27FC236}">
                  <a16:creationId xmlns:a16="http://schemas.microsoft.com/office/drawing/2014/main" id="{F1E80C58-21DC-71A6-EF7F-23FAA7C49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011" y="1949505"/>
              <a:ext cx="598488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P3</a:t>
              </a:r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7D72ECA-94DA-2173-05B6-6D8A99441752}"/>
                </a:ext>
              </a:extLst>
            </p:cNvPr>
            <p:cNvGrpSpPr/>
            <p:nvPr/>
          </p:nvGrpSpPr>
          <p:grpSpPr>
            <a:xfrm>
              <a:off x="3128674" y="2152705"/>
              <a:ext cx="2695575" cy="3382962"/>
              <a:chOff x="3128674" y="2152705"/>
              <a:chExt cx="2695575" cy="3382962"/>
            </a:xfrm>
          </p:grpSpPr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12D7A4F-2135-AA5F-C6F6-1D9F5486B28D}"/>
                  </a:ext>
                </a:extLst>
              </p:cNvPr>
              <p:cNvGrpSpPr/>
              <p:nvPr/>
            </p:nvGrpSpPr>
            <p:grpSpPr>
              <a:xfrm>
                <a:off x="3301711" y="4192642"/>
                <a:ext cx="2173288" cy="1343025"/>
                <a:chOff x="3301711" y="4192642"/>
                <a:chExt cx="2173288" cy="1343025"/>
              </a:xfrm>
            </p:grpSpPr>
            <p:grpSp>
              <p:nvGrpSpPr>
                <p:cNvPr id="205" name="Group 76">
                  <a:extLst>
                    <a:ext uri="{FF2B5EF4-FFF2-40B4-BE49-F238E27FC236}">
                      <a16:creationId xmlns:a16="http://schemas.microsoft.com/office/drawing/2014/main" id="{1C4E1B35-CF56-B0CE-6B71-1EE48685917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50936" y="4883205"/>
                  <a:ext cx="2024063" cy="652462"/>
                  <a:chOff x="1079" y="3697"/>
                  <a:chExt cx="1275" cy="411"/>
                </a:xfrm>
              </p:grpSpPr>
              <p:sp>
                <p:nvSpPr>
                  <p:cNvPr id="210" name="Rectangle 77">
                    <a:extLst>
                      <a:ext uri="{FF2B5EF4-FFF2-40B4-BE49-F238E27FC236}">
                        <a16:creationId xmlns:a16="http://schemas.microsoft.com/office/drawing/2014/main" id="{B767A03D-F5FB-5E2E-0ADC-94DCD1E737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53" y="3697"/>
                    <a:ext cx="678" cy="138"/>
                  </a:xfrm>
                  <a:prstGeom prst="rect">
                    <a:avLst/>
                  </a:prstGeom>
                  <a:solidFill>
                    <a:srgbClr val="3C6CD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1" name="Line 78">
                    <a:extLst>
                      <a:ext uri="{FF2B5EF4-FFF2-40B4-BE49-F238E27FC236}">
                        <a16:creationId xmlns:a16="http://schemas.microsoft.com/office/drawing/2014/main" id="{1B983405-924F-6547-15CD-4E711F647F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79" y="3770"/>
                    <a:ext cx="175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CC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2" name="Text Box 79">
                    <a:extLst>
                      <a:ext uri="{FF2B5EF4-FFF2-40B4-BE49-F238E27FC236}">
                        <a16:creationId xmlns:a16="http://schemas.microsoft.com/office/drawing/2014/main" id="{E93CB655-7A9E-E14A-F8AE-6AC33DC318C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79" y="3822"/>
                    <a:ext cx="1233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r" defTabSz="914400" rtl="0" eaLnBrk="0" fontAlgn="base" latinLnBrk="0" hangingPunct="0">
                      <a:lnSpc>
                        <a:spcPct val="85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source IP,port: A,9157</a:t>
                    </a:r>
                  </a:p>
                  <a:p>
                    <a:pPr marL="0" marR="0" lvl="0" indent="0" algn="r" defTabSz="914400" rtl="0" eaLnBrk="0" fontAlgn="base" latinLnBrk="0" hangingPunct="0">
                      <a:lnSpc>
                        <a:spcPct val="85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dest IP, port: B,80</a:t>
                    </a:r>
                  </a:p>
                </p:txBody>
              </p:sp>
            </p:grpSp>
            <p:grpSp>
              <p:nvGrpSpPr>
                <p:cNvPr id="206" name="Group 80">
                  <a:extLst>
                    <a:ext uri="{FF2B5EF4-FFF2-40B4-BE49-F238E27FC236}">
                      <a16:creationId xmlns:a16="http://schemas.microsoft.com/office/drawing/2014/main" id="{3243574C-BFD0-9093-B98C-11C7EACF4F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01711" y="4192642"/>
                  <a:ext cx="1887538" cy="652463"/>
                  <a:chOff x="2741" y="3750"/>
                  <a:chExt cx="1189" cy="411"/>
                </a:xfrm>
              </p:grpSpPr>
              <p:sp>
                <p:nvSpPr>
                  <p:cNvPr id="207" name="Rectangle 81">
                    <a:extLst>
                      <a:ext uri="{FF2B5EF4-FFF2-40B4-BE49-F238E27FC236}">
                        <a16:creationId xmlns:a16="http://schemas.microsoft.com/office/drawing/2014/main" id="{B2B52F86-E5BD-6930-BD9A-D6899FABA5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9" y="3750"/>
                    <a:ext cx="678" cy="138"/>
                  </a:xfrm>
                  <a:prstGeom prst="rect">
                    <a:avLst/>
                  </a:prstGeom>
                  <a:solidFill>
                    <a:srgbClr val="3C6CD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08" name="Line 82">
                    <a:extLst>
                      <a:ext uri="{FF2B5EF4-FFF2-40B4-BE49-F238E27FC236}">
                        <a16:creationId xmlns:a16="http://schemas.microsoft.com/office/drawing/2014/main" id="{972EDD56-83B8-3977-5BA6-1C0BE40A4D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41" y="3837"/>
                    <a:ext cx="175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CC0000"/>
                    </a:solidFill>
                    <a:round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09" name="Text Box 83">
                    <a:extLst>
                      <a:ext uri="{FF2B5EF4-FFF2-40B4-BE49-F238E27FC236}">
                        <a16:creationId xmlns:a16="http://schemas.microsoft.com/office/drawing/2014/main" id="{29BFF75E-39A2-AEBB-5C10-7A11AF9F58B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13" y="3875"/>
                    <a:ext cx="1117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85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source IP,port: B,80</a:t>
                    </a:r>
                  </a:p>
                  <a:p>
                    <a:pPr marL="0" marR="0" lvl="0" indent="0" algn="l" defTabSz="914400" rtl="0" eaLnBrk="0" fontAlgn="base" latinLnBrk="0" hangingPunct="0">
                      <a:lnSpc>
                        <a:spcPct val="85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dest IP,port: A,9157</a:t>
                    </a:r>
                  </a:p>
                </p:txBody>
              </p:sp>
            </p:grpSp>
          </p:grpSp>
          <p:sp>
            <p:nvSpPr>
              <p:cNvPr id="204" name="Freeform 144">
                <a:extLst>
                  <a:ext uri="{FF2B5EF4-FFF2-40B4-BE49-F238E27FC236}">
                    <a16:creationId xmlns:a16="http://schemas.microsoft.com/office/drawing/2014/main" id="{360E4EFB-B05F-99DC-CB40-FE614809CD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8674" y="2152705"/>
                <a:ext cx="2695575" cy="2695575"/>
              </a:xfrm>
              <a:custGeom>
                <a:avLst/>
                <a:gdLst>
                  <a:gd name="T0" fmla="*/ 0 w 1698"/>
                  <a:gd name="T1" fmla="*/ 2147483647 h 1698"/>
                  <a:gd name="T2" fmla="*/ 0 w 1698"/>
                  <a:gd name="T3" fmla="*/ 2147483647 h 1698"/>
                  <a:gd name="T4" fmla="*/ 2147483647 w 1698"/>
                  <a:gd name="T5" fmla="*/ 2147483647 h 1698"/>
                  <a:gd name="T6" fmla="*/ 2147483647 w 1698"/>
                  <a:gd name="T7" fmla="*/ 2147483647 h 1698"/>
                  <a:gd name="T8" fmla="*/ 2147483647 w 1698"/>
                  <a:gd name="T9" fmla="*/ 0 h 16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98" h="1698">
                    <a:moveTo>
                      <a:pt x="0" y="131"/>
                    </a:moveTo>
                    <a:lnTo>
                      <a:pt x="0" y="1698"/>
                    </a:lnTo>
                    <a:lnTo>
                      <a:pt x="1698" y="1690"/>
                    </a:lnTo>
                    <a:lnTo>
                      <a:pt x="1691" y="148"/>
                    </a:lnTo>
                    <a:lnTo>
                      <a:pt x="1443" y="0"/>
                    </a:lnTo>
                  </a:path>
                </a:pathLst>
              </a:custGeom>
              <a:noFill/>
              <a:ln w="28575" cap="flat" cmpd="sng">
                <a:solidFill>
                  <a:srgbClr val="CC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48" name="Freeform 145">
              <a:extLst>
                <a:ext uri="{FF2B5EF4-FFF2-40B4-BE49-F238E27FC236}">
                  <a16:creationId xmlns:a16="http://schemas.microsoft.com/office/drawing/2014/main" id="{98AD0A22-ECED-CAC5-2CFC-667D4190C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61" y="2184455"/>
              <a:ext cx="3089275" cy="3252787"/>
            </a:xfrm>
            <a:custGeom>
              <a:avLst/>
              <a:gdLst>
                <a:gd name="T0" fmla="*/ 0 w 1946"/>
                <a:gd name="T1" fmla="*/ 0 h 1801"/>
                <a:gd name="T2" fmla="*/ 0 w 1946"/>
                <a:gd name="T3" fmla="*/ 2147483647 h 1801"/>
                <a:gd name="T4" fmla="*/ 2147483647 w 1946"/>
                <a:gd name="T5" fmla="*/ 2147483647 h 1801"/>
                <a:gd name="T6" fmla="*/ 2147483647 w 1946"/>
                <a:gd name="T7" fmla="*/ 2147483647 h 180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46" h="1801">
                  <a:moveTo>
                    <a:pt x="0" y="0"/>
                  </a:moveTo>
                  <a:lnTo>
                    <a:pt x="0" y="1801"/>
                  </a:lnTo>
                  <a:lnTo>
                    <a:pt x="1946" y="1794"/>
                  </a:lnTo>
                  <a:lnTo>
                    <a:pt x="1925" y="132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B6E8B3F7-00B2-3EBC-C989-591C30BC9B8E}"/>
                </a:ext>
              </a:extLst>
            </p:cNvPr>
            <p:cNvGrpSpPr/>
            <p:nvPr/>
          </p:nvGrpSpPr>
          <p:grpSpPr>
            <a:xfrm>
              <a:off x="6773574" y="2173342"/>
              <a:ext cx="2170112" cy="2876550"/>
              <a:chOff x="6773574" y="2173342"/>
              <a:chExt cx="2170112" cy="2876550"/>
            </a:xfrm>
          </p:grpSpPr>
          <p:sp>
            <p:nvSpPr>
              <p:cNvPr id="198" name="Freeform 146">
                <a:extLst>
                  <a:ext uri="{FF2B5EF4-FFF2-40B4-BE49-F238E27FC236}">
                    <a16:creationId xmlns:a16="http://schemas.microsoft.com/office/drawing/2014/main" id="{098060F0-F3CD-AEE1-1D1D-95D5167EA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3574" y="2173342"/>
                <a:ext cx="1609725" cy="2465388"/>
              </a:xfrm>
              <a:custGeom>
                <a:avLst/>
                <a:gdLst>
                  <a:gd name="T0" fmla="*/ 0 w 1014"/>
                  <a:gd name="T1" fmla="*/ 0 h 1480"/>
                  <a:gd name="T2" fmla="*/ 0 w 1014"/>
                  <a:gd name="T3" fmla="*/ 2147483647 h 1480"/>
                  <a:gd name="T4" fmla="*/ 2147483647 w 1014"/>
                  <a:gd name="T5" fmla="*/ 2147483647 h 1480"/>
                  <a:gd name="T6" fmla="*/ 2147483647 w 1014"/>
                  <a:gd name="T7" fmla="*/ 2147483647 h 148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14" h="1480">
                    <a:moveTo>
                      <a:pt x="0" y="0"/>
                    </a:moveTo>
                    <a:lnTo>
                      <a:pt x="0" y="1480"/>
                    </a:lnTo>
                    <a:lnTo>
                      <a:pt x="1014" y="1480"/>
                    </a:lnTo>
                    <a:lnTo>
                      <a:pt x="1014" y="146"/>
                    </a:lnTo>
                  </a:path>
                </a:pathLst>
              </a:custGeom>
              <a:noFill/>
              <a:ln w="28575" cap="flat" cmpd="sng">
                <a:solidFill>
                  <a:srgbClr val="CC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99" name="Group 147">
                <a:extLst>
                  <a:ext uri="{FF2B5EF4-FFF2-40B4-BE49-F238E27FC236}">
                    <a16:creationId xmlns:a16="http://schemas.microsoft.com/office/drawing/2014/main" id="{FB65FC85-E630-3449-D6E4-0A6738F764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71999" y="4397430"/>
                <a:ext cx="2071687" cy="652462"/>
                <a:chOff x="2741" y="3750"/>
                <a:chExt cx="1305" cy="411"/>
              </a:xfrm>
            </p:grpSpPr>
            <p:sp>
              <p:nvSpPr>
                <p:cNvPr id="200" name="Rectangle 148">
                  <a:extLst>
                    <a:ext uri="{FF2B5EF4-FFF2-40B4-BE49-F238E27FC236}">
                      <a16:creationId xmlns:a16="http://schemas.microsoft.com/office/drawing/2014/main" id="{80B13485-D19D-4A74-3EA1-DE3A5B9DA9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9" y="3750"/>
                  <a:ext cx="678" cy="138"/>
                </a:xfrm>
                <a:prstGeom prst="rect">
                  <a:avLst/>
                </a:prstGeom>
                <a:solidFill>
                  <a:srgbClr val="3C6CD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1" name="Line 149">
                  <a:extLst>
                    <a:ext uri="{FF2B5EF4-FFF2-40B4-BE49-F238E27FC236}">
                      <a16:creationId xmlns:a16="http://schemas.microsoft.com/office/drawing/2014/main" id="{2A1F9F9F-1BD5-E881-C2EF-CB91A31C9B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41" y="3837"/>
                  <a:ext cx="175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2" name="Text Box 150">
                  <a:extLst>
                    <a:ext uri="{FF2B5EF4-FFF2-40B4-BE49-F238E27FC236}">
                      <a16:creationId xmlns:a16="http://schemas.microsoft.com/office/drawing/2014/main" id="{DBC7C827-1E57-ED5A-C1BC-44408EFE2D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13" y="3875"/>
                  <a:ext cx="1233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source IP,port: C,5775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dest IP,port: B,80</a:t>
                  </a:r>
                </a:p>
              </p:txBody>
            </p:sp>
          </p:grpSp>
        </p:grpSp>
        <p:grpSp>
          <p:nvGrpSpPr>
            <p:cNvPr id="150" name="Group 151">
              <a:extLst>
                <a:ext uri="{FF2B5EF4-FFF2-40B4-BE49-F238E27FC236}">
                  <a16:creationId xmlns:a16="http://schemas.microsoft.com/office/drawing/2014/main" id="{26D88AD4-A107-DAE0-C1E2-DE0B9E9C9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41849" y="5186417"/>
              <a:ext cx="2063750" cy="661988"/>
              <a:chOff x="2741" y="3750"/>
              <a:chExt cx="1300" cy="417"/>
            </a:xfrm>
          </p:grpSpPr>
          <p:sp>
            <p:nvSpPr>
              <p:cNvPr id="195" name="Rectangle 152">
                <a:extLst>
                  <a:ext uri="{FF2B5EF4-FFF2-40B4-BE49-F238E27FC236}">
                    <a16:creationId xmlns:a16="http://schemas.microsoft.com/office/drawing/2014/main" id="{5615CB6D-FE3C-38E4-1DFA-9C6040CB0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3750"/>
                <a:ext cx="678" cy="138"/>
              </a:xfrm>
              <a:prstGeom prst="rect">
                <a:avLst/>
              </a:prstGeom>
              <a:solidFill>
                <a:srgbClr val="3C6CD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6" name="Line 153">
                <a:extLst>
                  <a:ext uri="{FF2B5EF4-FFF2-40B4-BE49-F238E27FC236}">
                    <a16:creationId xmlns:a16="http://schemas.microsoft.com/office/drawing/2014/main" id="{B8197B26-5653-AF2F-CDA2-F9A0D53B07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1" y="3837"/>
                <a:ext cx="175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154">
                <a:extLst>
                  <a:ext uri="{FF2B5EF4-FFF2-40B4-BE49-F238E27FC236}">
                    <a16:creationId xmlns:a16="http://schemas.microsoft.com/office/drawing/2014/main" id="{980FDB77-D50F-AB87-F45B-A72B81DFD7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3" y="3875"/>
                <a:ext cx="1228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source IP,port: C,9157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dest IP,port: B,80</a:t>
                </a:r>
              </a:p>
            </p:txBody>
          </p:sp>
        </p:grpSp>
        <p:sp>
          <p:nvSpPr>
            <p:cNvPr id="151" name="Text Box 160">
              <a:extLst>
                <a:ext uri="{FF2B5EF4-FFF2-40B4-BE49-F238E27FC236}">
                  <a16:creationId xmlns:a16="http://schemas.microsoft.com/office/drawing/2014/main" id="{6BC5F0FB-6F87-EBF4-F96B-AFFC1B5F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681499" y="3414767"/>
              <a:ext cx="1147762" cy="53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charset="0"/>
                  <a:ea typeface="ＭＳ Ｐゴシック" charset="0"/>
                  <a:cs typeface="+mn-cs"/>
                </a:rPr>
                <a:t>server: IP address B</a:t>
              </a:r>
            </a:p>
          </p:txBody>
        </p:sp>
        <p:grpSp>
          <p:nvGrpSpPr>
            <p:cNvPr id="152" name="Group 161">
              <a:extLst>
                <a:ext uri="{FF2B5EF4-FFF2-40B4-BE49-F238E27FC236}">
                  <a16:creationId xmlns:a16="http://schemas.microsoft.com/office/drawing/2014/main" id="{3A587089-1EBB-FD10-F9F0-9AA8272936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5824" y="2905180"/>
              <a:ext cx="358775" cy="704850"/>
              <a:chOff x="4140" y="429"/>
              <a:chExt cx="1425" cy="2396"/>
            </a:xfrm>
          </p:grpSpPr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A7287203-081A-8A49-C1FD-2A6ABFB11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C6567A5-1531-94D2-86D8-9BD1BEF3C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3DB6CECD-029E-B349-1772-4BCAD96686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638C6C53-0F19-28D3-EB9C-5D869A786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19E4AFA6-5BE8-1CB4-6778-7689E5F91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A23E3A9A-DCED-4DCC-6672-2260E99D7A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93" name="AutoShape 168">
                  <a:extLst>
                    <a:ext uri="{FF2B5EF4-FFF2-40B4-BE49-F238E27FC236}">
                      <a16:creationId xmlns:a16="http://schemas.microsoft.com/office/drawing/2014/main" id="{EA2C4E8F-547E-CD04-FB5B-F6A7B907AF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94" name="AutoShape 169">
                  <a:extLst>
                    <a:ext uri="{FF2B5EF4-FFF2-40B4-BE49-F238E27FC236}">
                      <a16:creationId xmlns:a16="http://schemas.microsoft.com/office/drawing/2014/main" id="{132E58F6-8A1F-C141-0E93-544C37ACA4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9" name="Rectangle 170">
                <a:extLst>
                  <a:ext uri="{FF2B5EF4-FFF2-40B4-BE49-F238E27FC236}">
                    <a16:creationId xmlns:a16="http://schemas.microsoft.com/office/drawing/2014/main" id="{C16126A6-B552-D150-E5FD-6F19BC00E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70" name="Group 171">
                <a:extLst>
                  <a:ext uri="{FF2B5EF4-FFF2-40B4-BE49-F238E27FC236}">
                    <a16:creationId xmlns:a16="http://schemas.microsoft.com/office/drawing/2014/main" id="{28233E22-21CB-5B45-78AE-94E6BAD97A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91" name="AutoShape 172">
                  <a:extLst>
                    <a:ext uri="{FF2B5EF4-FFF2-40B4-BE49-F238E27FC236}">
                      <a16:creationId xmlns:a16="http://schemas.microsoft.com/office/drawing/2014/main" id="{5A52E2B5-1D84-E2A5-DF3D-898CBFEEB8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92" name="AutoShape 173">
                  <a:extLst>
                    <a:ext uri="{FF2B5EF4-FFF2-40B4-BE49-F238E27FC236}">
                      <a16:creationId xmlns:a16="http://schemas.microsoft.com/office/drawing/2014/main" id="{DA5BF685-2973-8686-19F0-500B370141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71" name="Rectangle 174">
                <a:extLst>
                  <a:ext uri="{FF2B5EF4-FFF2-40B4-BE49-F238E27FC236}">
                    <a16:creationId xmlns:a16="http://schemas.microsoft.com/office/drawing/2014/main" id="{1D911E45-75F4-C222-8804-97CAA108C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2" name="Rectangle 175">
                <a:extLst>
                  <a:ext uri="{FF2B5EF4-FFF2-40B4-BE49-F238E27FC236}">
                    <a16:creationId xmlns:a16="http://schemas.microsoft.com/office/drawing/2014/main" id="{850DEA48-27EC-EE80-C723-D268A2A97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73" name="Group 176">
                <a:extLst>
                  <a:ext uri="{FF2B5EF4-FFF2-40B4-BE49-F238E27FC236}">
                    <a16:creationId xmlns:a16="http://schemas.microsoft.com/office/drawing/2014/main" id="{E17061D5-2944-0B6B-7AB3-8C681F2386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89" name="AutoShape 177">
                  <a:extLst>
                    <a:ext uri="{FF2B5EF4-FFF2-40B4-BE49-F238E27FC236}">
                      <a16:creationId xmlns:a16="http://schemas.microsoft.com/office/drawing/2014/main" id="{096BDB48-07FD-B5B2-0FFE-F0A531FFF3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90" name="AutoShape 178">
                  <a:extLst>
                    <a:ext uri="{FF2B5EF4-FFF2-40B4-BE49-F238E27FC236}">
                      <a16:creationId xmlns:a16="http://schemas.microsoft.com/office/drawing/2014/main" id="{C2869B9C-A875-5920-BD99-4BF63CD425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74" name="Freeform 179">
                <a:extLst>
                  <a:ext uri="{FF2B5EF4-FFF2-40B4-BE49-F238E27FC236}">
                    <a16:creationId xmlns:a16="http://schemas.microsoft.com/office/drawing/2014/main" id="{A31F2CE2-2A67-BF76-60E6-F112DC9FD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5" name="Group 180">
                <a:extLst>
                  <a:ext uri="{FF2B5EF4-FFF2-40B4-BE49-F238E27FC236}">
                    <a16:creationId xmlns:a16="http://schemas.microsoft.com/office/drawing/2014/main" id="{2495932B-FCEE-0001-CC50-662A6F5255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7" name="AutoShape 181">
                  <a:extLst>
                    <a:ext uri="{FF2B5EF4-FFF2-40B4-BE49-F238E27FC236}">
                      <a16:creationId xmlns:a16="http://schemas.microsoft.com/office/drawing/2014/main" id="{4802A50D-BE6A-E55F-7020-23548F01A7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8" name="AutoShape 182">
                  <a:extLst>
                    <a:ext uri="{FF2B5EF4-FFF2-40B4-BE49-F238E27FC236}">
                      <a16:creationId xmlns:a16="http://schemas.microsoft.com/office/drawing/2014/main" id="{E4F74C28-EEF1-6FA2-C63B-5FCFD567EA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76" name="Rectangle 183">
                <a:extLst>
                  <a:ext uri="{FF2B5EF4-FFF2-40B4-BE49-F238E27FC236}">
                    <a16:creationId xmlns:a16="http://schemas.microsoft.com/office/drawing/2014/main" id="{0E834FB9-3C81-749D-8C81-B1B8A77CF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7" name="Freeform 184">
                <a:extLst>
                  <a:ext uri="{FF2B5EF4-FFF2-40B4-BE49-F238E27FC236}">
                    <a16:creationId xmlns:a16="http://schemas.microsoft.com/office/drawing/2014/main" id="{6F364632-8C80-C2B1-9F34-9D2160215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8" name="Freeform 185">
                <a:extLst>
                  <a:ext uri="{FF2B5EF4-FFF2-40B4-BE49-F238E27FC236}">
                    <a16:creationId xmlns:a16="http://schemas.microsoft.com/office/drawing/2014/main" id="{BB5CB985-7169-D7E6-6F89-06C89D2A61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" name="Oval 186">
                <a:extLst>
                  <a:ext uri="{FF2B5EF4-FFF2-40B4-BE49-F238E27FC236}">
                    <a16:creationId xmlns:a16="http://schemas.microsoft.com/office/drawing/2014/main" id="{6D051136-EF64-1F45-9D7B-713BF5EF1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0" name="Freeform 187">
                <a:extLst>
                  <a:ext uri="{FF2B5EF4-FFF2-40B4-BE49-F238E27FC236}">
                    <a16:creationId xmlns:a16="http://schemas.microsoft.com/office/drawing/2014/main" id="{CC6D80D0-7078-5ED8-003E-73D33662C4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1" name="AutoShape 188">
                <a:extLst>
                  <a:ext uri="{FF2B5EF4-FFF2-40B4-BE49-F238E27FC236}">
                    <a16:creationId xmlns:a16="http://schemas.microsoft.com/office/drawing/2014/main" id="{BE09C2A7-5E52-E0B4-2A0F-D50C40246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2" name="AutoShape 189">
                <a:extLst>
                  <a:ext uri="{FF2B5EF4-FFF2-40B4-BE49-F238E27FC236}">
                    <a16:creationId xmlns:a16="http://schemas.microsoft.com/office/drawing/2014/main" id="{20792A37-D3AF-4C7B-C4B5-F83DE9AAA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3" name="Oval 190">
                <a:extLst>
                  <a:ext uri="{FF2B5EF4-FFF2-40B4-BE49-F238E27FC236}">
                    <a16:creationId xmlns:a16="http://schemas.microsoft.com/office/drawing/2014/main" id="{CCCD9E6F-DA39-CBBF-0F8E-6D1E1EE2E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4" name="Oval 191">
                <a:extLst>
                  <a:ext uri="{FF2B5EF4-FFF2-40B4-BE49-F238E27FC236}">
                    <a16:creationId xmlns:a16="http://schemas.microsoft.com/office/drawing/2014/main" id="{40523550-9EEA-0102-6B8C-A25C64ED4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5" name="Oval 192">
                <a:extLst>
                  <a:ext uri="{FF2B5EF4-FFF2-40B4-BE49-F238E27FC236}">
                    <a16:creationId xmlns:a16="http://schemas.microsoft.com/office/drawing/2014/main" id="{B1924524-E4E4-0621-5DC2-BD23E101E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6" name="Rectangle 193">
                <a:extLst>
                  <a:ext uri="{FF2B5EF4-FFF2-40B4-BE49-F238E27FC236}">
                    <a16:creationId xmlns:a16="http://schemas.microsoft.com/office/drawing/2014/main" id="{C0EA25B2-34EA-C008-8422-1BA94BC59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53" name="Group 194">
              <a:extLst>
                <a:ext uri="{FF2B5EF4-FFF2-40B4-BE49-F238E27FC236}">
                  <a16:creationId xmlns:a16="http://schemas.microsoft.com/office/drawing/2014/main" id="{419C052B-331F-E163-B8C2-2707B0DAE1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0386" y="3325867"/>
              <a:ext cx="711200" cy="669925"/>
              <a:chOff x="-44" y="1473"/>
              <a:chExt cx="981" cy="1105"/>
            </a:xfrm>
          </p:grpSpPr>
          <p:pic>
            <p:nvPicPr>
              <p:cNvPr id="161" name="Picture 195" descr="desktop_computer_stylized_medium">
                <a:extLst>
                  <a:ext uri="{FF2B5EF4-FFF2-40B4-BE49-F238E27FC236}">
                    <a16:creationId xmlns:a16="http://schemas.microsoft.com/office/drawing/2014/main" id="{21DED140-3F6F-0067-7203-5CBE962B96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2" name="Freeform 196">
                <a:extLst>
                  <a:ext uri="{FF2B5EF4-FFF2-40B4-BE49-F238E27FC236}">
                    <a16:creationId xmlns:a16="http://schemas.microsoft.com/office/drawing/2014/main" id="{85B67EBC-89BD-A806-E999-716136D56A1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4" name="Group 197">
              <a:extLst>
                <a:ext uri="{FF2B5EF4-FFF2-40B4-BE49-F238E27FC236}">
                  <a16:creationId xmlns:a16="http://schemas.microsoft.com/office/drawing/2014/main" id="{CF52169F-64BD-68DE-9C68-817D6C87DF2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893011" y="3241730"/>
              <a:ext cx="711200" cy="669925"/>
              <a:chOff x="-44" y="1473"/>
              <a:chExt cx="981" cy="1105"/>
            </a:xfrm>
          </p:grpSpPr>
          <p:pic>
            <p:nvPicPr>
              <p:cNvPr id="159" name="Picture 198" descr="desktop_computer_stylized_medium">
                <a:extLst>
                  <a:ext uri="{FF2B5EF4-FFF2-40B4-BE49-F238E27FC236}">
                    <a16:creationId xmlns:a16="http://schemas.microsoft.com/office/drawing/2014/main" id="{F1FE1BEB-6E99-1245-BB12-A69F36390B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0" name="Freeform 199">
                <a:extLst>
                  <a:ext uri="{FF2B5EF4-FFF2-40B4-BE49-F238E27FC236}">
                    <a16:creationId xmlns:a16="http://schemas.microsoft.com/office/drawing/2014/main" id="{A8F64A39-8D94-AB41-35A2-D2FDB7D4BB1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D00232A-E90E-8AA3-9458-1AF09678D77A}"/>
                </a:ext>
              </a:extLst>
            </p:cNvPr>
            <p:cNvSpPr/>
            <p:nvPr/>
          </p:nvSpPr>
          <p:spPr>
            <a:xfrm>
              <a:off x="4454237" y="5186417"/>
              <a:ext cx="1017672" cy="412705"/>
            </a:xfrm>
            <a:prstGeom prst="ellipse">
              <a:avLst/>
            </a:prstGeom>
            <a:noFill/>
            <a:ln w="38100">
              <a:solidFill>
                <a:srgbClr val="CD000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AEB098B-6C78-E34A-D42E-3183F42789E7}"/>
                </a:ext>
              </a:extLst>
            </p:cNvPr>
            <p:cNvSpPr/>
            <p:nvPr/>
          </p:nvSpPr>
          <p:spPr>
            <a:xfrm>
              <a:off x="7577600" y="4694310"/>
              <a:ext cx="1017672" cy="412705"/>
            </a:xfrm>
            <a:prstGeom prst="ellipse">
              <a:avLst/>
            </a:prstGeom>
            <a:noFill/>
            <a:ln w="38100">
              <a:solidFill>
                <a:srgbClr val="CD000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05B65E43-5056-C480-A766-12B3019C2FDA}"/>
                </a:ext>
              </a:extLst>
            </p:cNvPr>
            <p:cNvSpPr/>
            <p:nvPr/>
          </p:nvSpPr>
          <p:spPr>
            <a:xfrm>
              <a:off x="7631575" y="5530882"/>
              <a:ext cx="1017672" cy="412705"/>
            </a:xfrm>
            <a:prstGeom prst="ellipse">
              <a:avLst/>
            </a:prstGeom>
            <a:noFill/>
            <a:ln w="38100">
              <a:solidFill>
                <a:srgbClr val="CD000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8" name="Picture 4" descr="Image result for apache web server logo">
              <a:extLst>
                <a:ext uri="{FF2B5EF4-FFF2-40B4-BE49-F238E27FC236}">
                  <a16:creationId xmlns:a16="http://schemas.microsoft.com/office/drawing/2014/main" id="{8BBE4CB7-CE65-AF8D-60C2-D15262A2F2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2538" y="1073700"/>
              <a:ext cx="1474756" cy="64485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7" name="TextBox 6">
            <a:extLst>
              <a:ext uri="{FF2B5EF4-FFF2-40B4-BE49-F238E27FC236}">
                <a16:creationId xmlns:a16="http://schemas.microsoft.com/office/drawing/2014/main" id="{0B6D8D43-6D77-BE4E-6127-FFF3DAE75F82}"/>
              </a:ext>
            </a:extLst>
          </p:cNvPr>
          <p:cNvSpPr txBox="1"/>
          <p:nvPr/>
        </p:nvSpPr>
        <p:spPr>
          <a:xfrm>
            <a:off x="11293277" y="1030285"/>
            <a:ext cx="5589785" cy="15673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 numbers identify specific applications or services on a device</a:t>
            </a:r>
          </a:p>
        </p:txBody>
      </p:sp>
      <p:sp>
        <p:nvSpPr>
          <p:cNvPr id="238" name="TextBox 6">
            <a:extLst>
              <a:ext uri="{FF2B5EF4-FFF2-40B4-BE49-F238E27FC236}">
                <a16:creationId xmlns:a16="http://schemas.microsoft.com/office/drawing/2014/main" id="{917D3FF8-5A58-8DC5-C1F0-B734DB2F0654}"/>
              </a:ext>
            </a:extLst>
          </p:cNvPr>
          <p:cNvSpPr txBox="1"/>
          <p:nvPr/>
        </p:nvSpPr>
        <p:spPr>
          <a:xfrm>
            <a:off x="11293277" y="2787790"/>
            <a:ext cx="5589785" cy="2644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Each TCP connection uses:</a:t>
            </a:r>
          </a:p>
          <a:p>
            <a:pPr marL="457200" indent="-457200" algn="just">
              <a:lnSpc>
                <a:spcPts val="419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Source Port and Destination Port.</a:t>
            </a:r>
          </a:p>
          <a:p>
            <a:pPr marL="457200" indent="-457200" algn="just">
              <a:lnSpc>
                <a:spcPts val="419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Example: HTTP uses port 80, FTP uses port 21.</a:t>
            </a:r>
          </a:p>
        </p:txBody>
      </p:sp>
      <p:sp>
        <p:nvSpPr>
          <p:cNvPr id="239" name="TextBox 5">
            <a:extLst>
              <a:ext uri="{FF2B5EF4-FFF2-40B4-BE49-F238E27FC236}">
                <a16:creationId xmlns:a16="http://schemas.microsoft.com/office/drawing/2014/main" id="{89BB1E62-9F67-006F-A041-83628DEBAFCB}"/>
              </a:ext>
            </a:extLst>
          </p:cNvPr>
          <p:cNvSpPr txBox="1"/>
          <p:nvPr/>
        </p:nvSpPr>
        <p:spPr>
          <a:xfrm>
            <a:off x="109642" y="8952724"/>
            <a:ext cx="1183222" cy="1334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6000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87244763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1084</Words>
  <Application>Microsoft Macintosh PowerPoint</Application>
  <PresentationFormat>Custom</PresentationFormat>
  <Paragraphs>306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Symbol</vt:lpstr>
      <vt:lpstr>Comic Sans MS</vt:lpstr>
      <vt:lpstr>Calibri</vt:lpstr>
      <vt:lpstr>Wingdings</vt:lpstr>
      <vt:lpstr>Gill Sans MT</vt:lpstr>
      <vt:lpstr>Quicksand Bold</vt:lpstr>
      <vt:lpstr>Quicksand</vt:lpstr>
      <vt:lpstr>Times New Roman</vt:lpstr>
      <vt:lpstr>Courier New</vt:lpstr>
      <vt:lpstr>Arial</vt:lpstr>
      <vt:lpstr>Arial Narrow</vt:lpstr>
      <vt:lpstr>Tahoma</vt:lpstr>
      <vt:lpstr>Fredoka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Presentation in Blue Clean Style</dc:title>
  <cp:lastModifiedBy>amirkasra ahmadi</cp:lastModifiedBy>
  <cp:revision>17</cp:revision>
  <dcterms:created xsi:type="dcterms:W3CDTF">2006-08-16T00:00:00Z</dcterms:created>
  <dcterms:modified xsi:type="dcterms:W3CDTF">2025-02-03T07:50:10Z</dcterms:modified>
  <dc:identifier>DAGd2mt-mlg</dc:identifier>
</cp:coreProperties>
</file>