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877a82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b877a82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b877a829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b877a829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b877a829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b877a829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877a829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877a829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b877a829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b877a829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877a829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b877a829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b877a829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b877a829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b877a829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b877a829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877a82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877a82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b877a82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b877a82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877a829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b877a829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b877a82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b877a82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894a2ad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894a2ad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b877a829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b877a829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b877a82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b877a82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877a829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877a829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/46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network.nvidia.com/pdf/whitepapers/IB_Intro_WP_190.pdf" TargetMode="External"/><Relationship Id="rId4" Type="http://schemas.openxmlformats.org/officeDocument/2006/relationships/hyperlink" Target="https://www.fs.com/blog/infiniband-what-exactly-is-it-7714.html" TargetMode="External"/><Relationship Id="rId9" Type="http://schemas.openxmlformats.org/officeDocument/2006/relationships/hyperlink" Target="https://www.linkedin.com/pulse/infiniband-vs-fiber-channel-ethernet-pawan-sharma-9qhtc/" TargetMode="External"/><Relationship Id="rId5" Type="http://schemas.openxmlformats.org/officeDocument/2006/relationships/hyperlink" Target="https://www.infinibandta.org/" TargetMode="External"/><Relationship Id="rId6" Type="http://schemas.openxmlformats.org/officeDocument/2006/relationships/hyperlink" Target="https://en.wikipedia.org/wiki/InfiniBand" TargetMode="External"/><Relationship Id="rId7" Type="http://schemas.openxmlformats.org/officeDocument/2006/relationships/hyperlink" Target="https://community.fs.com/encyclopedia/remote-direct-memory-access-rdma.html" TargetMode="External"/><Relationship Id="rId8" Type="http://schemas.openxmlformats.org/officeDocument/2006/relationships/hyperlink" Target="https://www.fibermall.com/blog/how-to-choose-between-infiniband-and-roce.ht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2158500"/>
            <a:ext cx="8123100" cy="5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Introduction to InfiniBand (IB)</a:t>
            </a:r>
            <a:endParaRPr sz="3500"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066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Presented by:</a:t>
            </a:r>
            <a:r>
              <a:rPr lang="en" sz="1900"/>
              <a:t> Mohammad Parsa Bashari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Interface Circuits (Fall 2024)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Protocol Stack (cont.)</a:t>
            </a:r>
            <a:endParaRPr/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311700" y="1152475"/>
            <a:ext cx="86565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Link</a:t>
            </a:r>
            <a:r>
              <a:rPr b="1" lang="en"/>
              <a:t> Layer: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Packets: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Type 1) Management Packets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Type 2) Data Packets (up to 4K bytes)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Switching: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 devices within a subnet have a 16 bit Local ID (LID).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 packets sent within a subnet use the LID for addressing.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Flow Control: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Credit-based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Data Integrity: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Two CRCs per packet: (1) Variant CRC and (2) Invariant CRC.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Protocol Stack (cont.)</a:t>
            </a:r>
            <a:endParaRPr/>
          </a:p>
        </p:txBody>
      </p:sp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311700" y="1152475"/>
            <a:ext cx="86565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Network Layer </a:t>
            </a:r>
            <a:r>
              <a:rPr lang="en"/>
              <a:t>(between subnets):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Packets that are sent between subnets contain a Global Route Header (GRH) which is a 128 bit </a:t>
            </a:r>
            <a:r>
              <a:rPr b="1" lang="en" sz="1700"/>
              <a:t>IPv6 address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packets are forwarded between subnets through a router based on each device’s 64 bit </a:t>
            </a:r>
            <a:r>
              <a:rPr b="1" lang="en" sz="1700"/>
              <a:t>globally unique ID (GUID)</a:t>
            </a:r>
            <a:r>
              <a:rPr lang="en" sz="1700"/>
              <a:t>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router modifies the LRH with the proper local address within each subnet.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Therefore the last router in the path replaces the LID in the LRH with the LID of the destination port.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Transport Layer:</a:t>
            </a:r>
            <a:r>
              <a:rPr lang="en" sz="1700"/>
              <a:t> Based on the </a:t>
            </a:r>
            <a:r>
              <a:rPr b="1" lang="en" sz="1700"/>
              <a:t>Maximum Transfer Unit (MTU)</a:t>
            </a:r>
            <a:r>
              <a:rPr lang="en" sz="1700"/>
              <a:t> of the path, the transport layer divides the data into packets of the proper size and the receiver reassembles the packets.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Note: In transport layer of InfiniBand, all functions are implemented in hardware.</a:t>
            </a:r>
            <a:endParaRPr sz="17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Direct Memory Access</a:t>
            </a:r>
            <a:endParaRPr/>
          </a:p>
        </p:txBody>
      </p:sp>
      <p:sp>
        <p:nvSpPr>
          <p:cNvPr id="188" name="Google Shape;188;p36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89" name="Google Shape;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338" y="1054375"/>
            <a:ext cx="6865325" cy="38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Direct Memory Access (cont.)</a:t>
            </a:r>
            <a:endParaRPr/>
          </a:p>
        </p:txBody>
      </p:sp>
      <p:sp>
        <p:nvSpPr>
          <p:cNvPr id="195" name="Google Shape;195;p37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712" y="1152473"/>
            <a:ext cx="6986573" cy="35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Direct Memory Access (cont.)</a:t>
            </a:r>
            <a:endParaRPr/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88" y="1069725"/>
            <a:ext cx="7554825" cy="38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Ethernet</a:t>
            </a:r>
            <a:endParaRPr/>
          </a:p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625" y="1596925"/>
            <a:ext cx="4181399" cy="14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" y="1266625"/>
            <a:ext cx="4801401" cy="33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400" y="3231233"/>
            <a:ext cx="4181399" cy="105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214500" y="1152475"/>
            <a:ext cx="871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Nvidia white paper: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https://network.nvidia.com/pdf/whitepapers/IB_Intro_WP_190.pdf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https://www.fs.com/blog/infiniband-what-exactly-is-it-7714.html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InfiniBand Trade Association website: 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https://www.infinibandta.org/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Wikipedia: </a:t>
            </a:r>
            <a:r>
              <a:rPr lang="en" sz="1700" u="sng">
                <a:solidFill>
                  <a:schemeClr val="hlink"/>
                </a:solidFill>
                <a:hlinkClick r:id="rId6"/>
              </a:rPr>
              <a:t>https://en.wikipedia.org/wiki/InfiniBand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7"/>
              </a:rPr>
              <a:t>https://community.fs.com/encyclopedia/remote-direct-memory-access-rdma.html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8"/>
              </a:rPr>
              <a:t>https://www.fibermall.com/blog/how-to-choose-between-infiniband-and-roce.htm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LinkedIn Post by Pawan Sharma: </a:t>
            </a:r>
            <a:r>
              <a:rPr lang="en" sz="1700" u="sng">
                <a:solidFill>
                  <a:schemeClr val="hlink"/>
                </a:solidFill>
                <a:hlinkClick r:id="rId9"/>
              </a:rPr>
              <a:t>https://www.linkedin.com/pulse/infiniband-vs-fiber-channel-ethernet-pawan-sharma-9qhtc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19" name="Google Shape;219;p40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90250" y="526350"/>
            <a:ext cx="8272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InfiniBand?</a:t>
            </a:r>
            <a:endParaRPr/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InfiniBand is an industry standard, channel-based, switched fabric interconnect architecture for </a:t>
            </a:r>
            <a:r>
              <a:rPr b="1" lang="en"/>
              <a:t>server and storage connectivity</a:t>
            </a:r>
            <a:r>
              <a:rPr lang="en"/>
              <a:t> (Used in </a:t>
            </a:r>
            <a:r>
              <a:rPr b="1" lang="en"/>
              <a:t>HPC</a:t>
            </a:r>
            <a:r>
              <a:rPr lang="en"/>
              <a:t>, </a:t>
            </a:r>
            <a:r>
              <a:rPr b="1" lang="en"/>
              <a:t>AI</a:t>
            </a:r>
            <a:r>
              <a:rPr lang="en"/>
              <a:t>, and </a:t>
            </a:r>
            <a:r>
              <a:rPr b="1" lang="en"/>
              <a:t>cloud data centers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used both for inter- and intra-computer communication.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InfiniBand offers high data transfer rates, ranging from </a:t>
            </a:r>
            <a:r>
              <a:rPr b="1" lang="en"/>
              <a:t>10 to 400Gb/s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world’s fastest supercomputers leverage InfiniBand, connecting </a:t>
            </a:r>
            <a:r>
              <a:rPr b="1" lang="en"/>
              <a:t>63 of the top 100</a:t>
            </a:r>
            <a:r>
              <a:rPr lang="en"/>
              <a:t> supercomputers on the TOP500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implements </a:t>
            </a:r>
            <a:r>
              <a:rPr b="1" lang="en"/>
              <a:t>RDMA (Remote DMA)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InfiniBand is a layered protocol.</a:t>
            </a:r>
            <a:endParaRPr/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13" name="Google Shape;1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850" y="3154700"/>
            <a:ext cx="15240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Architecture</a:t>
            </a:r>
            <a:endParaRPr/>
          </a:p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Shared Bus Architecture vs. Switched Fabric</a:t>
            </a:r>
            <a:endParaRPr/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21" name="Google Shape;121;p27"/>
          <p:cNvPicPr preferRelativeResize="0"/>
          <p:nvPr/>
        </p:nvPicPr>
        <p:blipFill rotWithShape="1">
          <a:blip r:embed="rId3">
            <a:alphaModFix/>
          </a:blip>
          <a:srcRect b="0" l="0" r="0" t="497"/>
          <a:stretch/>
        </p:blipFill>
        <p:spPr>
          <a:xfrm>
            <a:off x="311700" y="1790300"/>
            <a:ext cx="4373675" cy="26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04" y="1658300"/>
            <a:ext cx="3841151" cy="30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Architecture (cont.)</a:t>
            </a:r>
            <a:endParaRPr/>
          </a:p>
        </p:txBody>
      </p:sp>
      <p:sp>
        <p:nvSpPr>
          <p:cNvPr id="128" name="Google Shape;12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HCA (connects host to InfiniBand)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TCA (connects I/O controller to InfiniBand)</a:t>
            </a:r>
            <a:endParaRPr/>
          </a:p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88" y="2003625"/>
            <a:ext cx="8337026" cy="25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Architecture (cont.)</a:t>
            </a:r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</a:t>
            </a:r>
            <a:endParaRPr/>
          </a:p>
        </p:txBody>
      </p:sp>
      <p:sp>
        <p:nvSpPr>
          <p:cNvPr id="137" name="Google Shape;137;p29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38" name="Google Shape;1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75" y="1133712"/>
            <a:ext cx="6059351" cy="345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Architecture (cont.)</a:t>
            </a:r>
            <a:endParaRPr/>
          </a:p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049" y="1069650"/>
            <a:ext cx="5363176" cy="390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Architecture (cont.)</a:t>
            </a:r>
            <a:endParaRPr/>
          </a:p>
        </p:txBody>
      </p:sp>
      <p:sp>
        <p:nvSpPr>
          <p:cNvPr id="151" name="Google Shape;151;p31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159" y="1152475"/>
            <a:ext cx="6517674" cy="372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Protocol Stack</a:t>
            </a:r>
            <a:endParaRPr/>
          </a:p>
        </p:txBody>
      </p:sp>
      <p:sp>
        <p:nvSpPr>
          <p:cNvPr id="158" name="Google Shape;158;p32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249" y="1152475"/>
            <a:ext cx="6111508" cy="37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InfiniBand Protocol Stack (cont.)</a:t>
            </a:r>
            <a:endParaRPr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11700" y="1152475"/>
            <a:ext cx="52056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Physical Layer:</a:t>
            </a:r>
            <a:r>
              <a:rPr lang="en"/>
              <a:t> InfiniBand defines three link speeds at the physical layer, 1X, 4X, 12X. Each individual link is a four wire serial differential connection (two wires in each direction) that provide a full duplex connection at 2.5 Gb/s.</a:t>
            </a:r>
            <a:endParaRPr/>
          </a:p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316883" y="4703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/16</a:t>
            </a:r>
            <a:endParaRPr/>
          </a:p>
        </p:txBody>
      </p:sp>
      <p:pic>
        <p:nvPicPr>
          <p:cNvPr id="167" name="Google Shape;1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75" y="3206563"/>
            <a:ext cx="8279425" cy="141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650" y="208150"/>
            <a:ext cx="2982075" cy="29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