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regular.fntdata"/><Relationship Id="rId25" Type="http://schemas.openxmlformats.org/officeDocument/2006/relationships/font" Target="fonts/MavenPro-bold.fntdata"/><Relationship Id="rId27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bc4264eb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bc4264eb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bc4264eb6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bc4264eb6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bc4264eb6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2bc4264eb6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bc4264eb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bc4264eb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bc4264eb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2bc4264eb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bc4264eb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bc4264eb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bc4264eb6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bc4264eb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bc4264eb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2bc4264eb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bc4264eb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bc4264eb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bc4264eb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bc4264eb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bc4264eb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bc4264eb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bc4264eb6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bc4264eb6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bc4264eb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bc4264eb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PCIe6	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Amirmohammad Kooshky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400109673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Enable Such Improvement?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597875"/>
            <a:ext cx="523875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7715250" y="2073113"/>
            <a:ext cx="10134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 not confuse PAM with ASK. PAM is a digital encoding scheme.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Enabler: Flit Mode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data-link packets are of fixed size (256B) and called </a:t>
            </a:r>
            <a:r>
              <a:rPr b="1" lang="en"/>
              <a:t>Flits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enables better error correction and flow management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TLP’s and Flits do not have a one-to-one relationship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DLPs have a special slot in each Flit and can be inserted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>
                <a:solidFill>
                  <a:srgbClr val="000000"/>
                </a:solidFill>
              </a:rPr>
              <a:t>Flits help manage congestion</a:t>
            </a:r>
            <a:r>
              <a:rPr lang="en">
                <a:solidFill>
                  <a:srgbClr val="000000"/>
                </a:solidFill>
              </a:rPr>
              <a:t> more effectively, especially in </a:t>
            </a:r>
            <a:r>
              <a:rPr b="1" lang="en">
                <a:solidFill>
                  <a:srgbClr val="000000"/>
                </a:solidFill>
              </a:rPr>
              <a:t>high-speed links</a:t>
            </a:r>
            <a:r>
              <a:rPr lang="en">
                <a:solidFill>
                  <a:srgbClr val="000000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Error Correction	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697650" y="1468025"/>
            <a:ext cx="77487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LDPC-based (Low-Density Parity-Check) FEC (Forward Error Checking) is used at the physical and data-link layers.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Robust CRC (Cyclic Redundancy Check) is used at both physical and data-link layers to make sure Flits arrive correctly.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Replays are employed if FEC fails error correction and CRC detects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error </a:t>
            </a:r>
            <a:r>
              <a:rPr lang="en"/>
              <a:t>checking</a:t>
            </a:r>
            <a:r>
              <a:rPr lang="en"/>
              <a:t> allows safe increase of bandwidth in terms of T/s (perpendicular to encoding density).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enables FEC that was absent in previous versions? </a:t>
            </a:r>
            <a:r>
              <a:rPr b="1" lang="en"/>
              <a:t>Fixed-length DLLPs called Flits! </a:t>
            </a:r>
            <a:r>
              <a:rPr lang="en"/>
              <a:t>FEC is only feasible on fixed-length packets.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Efficiency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03800" y="1782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L0p</a:t>
            </a: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is a low-power state for the </a:t>
            </a:r>
            <a:r>
              <a:rPr b="1"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entire PCIe link</a:t>
            </a: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●"/>
            </a:pP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It reduces power consumption during idle periods.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Applies to </a:t>
            </a:r>
            <a:r>
              <a:rPr b="1"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all lanes</a:t>
            </a: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in the link, not just individual ones.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Enables </a:t>
            </a:r>
            <a:r>
              <a:rPr b="1"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fast wake-up</a:t>
            </a: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to full power (L0) when data transfer resumes.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Efficiency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056750" y="1659950"/>
            <a:ext cx="70305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100">
                <a:solidFill>
                  <a:srgbClr val="000000"/>
                </a:solidFill>
              </a:rPr>
              <a:t>Dynamic Voltage and Frequency Scaling (DVFS)</a:t>
            </a:r>
            <a:r>
              <a:rPr lang="en" sz="1100">
                <a:solidFill>
                  <a:srgbClr val="000000"/>
                </a:solidFill>
              </a:rPr>
              <a:t> adjusts </a:t>
            </a:r>
            <a:r>
              <a:rPr b="1" lang="en" sz="1100">
                <a:solidFill>
                  <a:srgbClr val="000000"/>
                </a:solidFill>
              </a:rPr>
              <a:t>voltage</a:t>
            </a:r>
            <a:r>
              <a:rPr lang="en" sz="1100">
                <a:solidFill>
                  <a:srgbClr val="000000"/>
                </a:solidFill>
              </a:rPr>
              <a:t> and </a:t>
            </a:r>
            <a:r>
              <a:rPr b="1" lang="en" sz="1100">
                <a:solidFill>
                  <a:srgbClr val="000000"/>
                </a:solidFill>
              </a:rPr>
              <a:t>frequency</a:t>
            </a:r>
            <a:r>
              <a:rPr lang="en" sz="1100">
                <a:solidFill>
                  <a:srgbClr val="000000"/>
                </a:solidFill>
              </a:rPr>
              <a:t> based on workload.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100">
                <a:solidFill>
                  <a:srgbClr val="000000"/>
                </a:solidFill>
              </a:rPr>
              <a:t>Low load</a:t>
            </a:r>
            <a:r>
              <a:rPr lang="en" sz="1100">
                <a:solidFill>
                  <a:srgbClr val="000000"/>
                </a:solidFill>
              </a:rPr>
              <a:t> → </a:t>
            </a:r>
            <a:r>
              <a:rPr b="1" lang="en" sz="1100">
                <a:solidFill>
                  <a:srgbClr val="000000"/>
                </a:solidFill>
              </a:rPr>
              <a:t>Lower frequency &amp; voltage</a:t>
            </a:r>
            <a:r>
              <a:rPr lang="en" sz="1100">
                <a:solidFill>
                  <a:srgbClr val="000000"/>
                </a:solidFill>
              </a:rPr>
              <a:t> for power savings.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100">
                <a:solidFill>
                  <a:srgbClr val="000000"/>
                </a:solidFill>
              </a:rPr>
              <a:t>High load</a:t>
            </a:r>
            <a:r>
              <a:rPr lang="en" sz="1100">
                <a:solidFill>
                  <a:srgbClr val="000000"/>
                </a:solidFill>
              </a:rPr>
              <a:t> → </a:t>
            </a:r>
            <a:r>
              <a:rPr b="1" lang="en" sz="1100">
                <a:solidFill>
                  <a:srgbClr val="000000"/>
                </a:solidFill>
              </a:rPr>
              <a:t>Higher frequency &amp; voltage</a:t>
            </a:r>
            <a:r>
              <a:rPr lang="en" sz="1100">
                <a:solidFill>
                  <a:srgbClr val="000000"/>
                </a:solidFill>
              </a:rPr>
              <a:t> for required performance.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100">
                <a:solidFill>
                  <a:srgbClr val="000000"/>
                </a:solidFill>
              </a:rPr>
              <a:t>Benefits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●"/>
            </a:pPr>
            <a:r>
              <a:rPr b="1" lang="en" sz="1100">
                <a:solidFill>
                  <a:srgbClr val="000000"/>
                </a:solidFill>
              </a:rPr>
              <a:t>Power efficiency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Char char="●"/>
            </a:pPr>
            <a:r>
              <a:rPr b="1" lang="en" sz="1100">
                <a:solidFill>
                  <a:srgbClr val="000000"/>
                </a:solidFill>
              </a:rPr>
              <a:t>Thermal management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Improved battery life</a:t>
            </a:r>
            <a:r>
              <a:rPr lang="en" sz="1100">
                <a:solidFill>
                  <a:srgbClr val="000000"/>
                </a:solidFill>
              </a:rPr>
              <a:t> in mobile devices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100">
                <a:solidFill>
                  <a:srgbClr val="000000"/>
                </a:solidFill>
              </a:rPr>
              <a:t>Challenges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Lower voltage can </a:t>
            </a:r>
            <a:r>
              <a:rPr b="1" lang="en" sz="1100">
                <a:solidFill>
                  <a:srgbClr val="000000"/>
                </a:solidFill>
              </a:rPr>
              <a:t>increase noise susceptibility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100">
                <a:solidFill>
                  <a:srgbClr val="000000"/>
                </a:solidFill>
              </a:rPr>
              <a:t>PCIe 6.0</a:t>
            </a:r>
            <a:r>
              <a:rPr lang="en" sz="1100">
                <a:solidFill>
                  <a:srgbClr val="000000"/>
                </a:solidFill>
              </a:rPr>
              <a:t> uses </a:t>
            </a:r>
            <a:r>
              <a:rPr b="1" lang="en" sz="1100">
                <a:solidFill>
                  <a:srgbClr val="000000"/>
                </a:solidFill>
              </a:rPr>
              <a:t>DVFS</a:t>
            </a:r>
            <a:r>
              <a:rPr lang="en" sz="1100">
                <a:solidFill>
                  <a:srgbClr val="000000"/>
                </a:solidFill>
              </a:rPr>
              <a:t> alongside </a:t>
            </a:r>
            <a:r>
              <a:rPr b="1" lang="en" sz="1100">
                <a:solidFill>
                  <a:srgbClr val="000000"/>
                </a:solidFill>
              </a:rPr>
              <a:t>error correction</a:t>
            </a:r>
            <a:r>
              <a:rPr lang="en" sz="1100">
                <a:solidFill>
                  <a:srgbClr val="000000"/>
                </a:solidFill>
              </a:rPr>
              <a:t> (e.g., FEC) to ensure reliable data transmission.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PCIe through versions	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already </a:t>
            </a:r>
            <a:r>
              <a:rPr lang="en"/>
              <a:t>familiar</a:t>
            </a:r>
            <a:r>
              <a:rPr lang="en"/>
              <a:t> with PCIe3 and elements of PCIe5 from course lectures.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now turn to PCIe6.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Schema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050" y="1335725"/>
            <a:ext cx="3831901" cy="364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PCIe Layering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88" y="1597872"/>
            <a:ext cx="4642650" cy="30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063" y="2717825"/>
            <a:ext cx="3419325" cy="193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535" y="1597874"/>
            <a:ext cx="4063074" cy="8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Older Versions Physical Encoding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25" y="1427850"/>
            <a:ext cx="3672199" cy="36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374" y="1427850"/>
            <a:ext cx="4321099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Older Versions Physical Encoding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25" y="1427850"/>
            <a:ext cx="3672199" cy="36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024" y="1427850"/>
            <a:ext cx="4724376" cy="323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Structure in Older Versions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24964" y="667900"/>
            <a:ext cx="25881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Older Versions Data Link Layer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00" y="1704175"/>
            <a:ext cx="5970324" cy="24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PCIe6 Advantages over PCIe5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828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5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2× Higher Bandwidth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– 64 GT/s per lane (vs. 32 GT/s in PCIe 5.0), </a:t>
            </a: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256 GB/s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bidirectional in x16 configuration.</a:t>
            </a:r>
            <a:endParaRPr sz="111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95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More Efficient Encoding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– Uses </a:t>
            </a: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PAM-4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(4-level signaling) instead of </a:t>
            </a: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NRZ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, doubling data rate without increasing frequency.</a:t>
            </a:r>
            <a:endParaRPr sz="111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95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Improved Error Correction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– </a:t>
            </a: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FEC + CRC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ensures reliable high-speed data transfer, reducing retransmissions.</a:t>
            </a:r>
            <a:endParaRPr sz="111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95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Lower Latency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– </a:t>
            </a: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FLIT (Flow Control Unit) encoding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reduces protocol overhead and improves efficiency.</a:t>
            </a:r>
            <a:endParaRPr sz="111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95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Better Power Efficiency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– </a:t>
            </a: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Dynamic Voltage and Frequency Scaling (DVFS)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L0p low-power mode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reduce energy consumption.</a:t>
            </a:r>
            <a:endParaRPr sz="111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95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Backward Compatibility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– Fully supports </a:t>
            </a: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PCIe 5.0, 4.0, and earlier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devices.</a:t>
            </a:r>
            <a:endParaRPr sz="111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95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Higher Reliability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– Advanced </a:t>
            </a:r>
            <a:r>
              <a:rPr b="1"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signal integrity techniques</a:t>
            </a:r>
            <a:r>
              <a:rPr lang="en" sz="111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handle the challenges of 64 GT/s speeds.</a:t>
            </a:r>
            <a:endParaRPr sz="111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