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68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497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3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9B32-3419-409C-AD35-638FC11195BF}" type="datetimeFigureOut">
              <a:rPr lang="en-US" smtClean="0"/>
              <a:t>2025-02-01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B785DA-12A4-470B-98CF-526E9A202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iteseerx.ist.psu.edu/document?repid=rep1&amp;type=pdf&amp;doi=53e62a285e86d0ad3c52756358e337b272d0a271" TargetMode="External"/><Relationship Id="rId3" Type="http://schemas.openxmlformats.org/officeDocument/2006/relationships/hyperlink" Target="https://software-dl.ti.com/simplelink/esd/simplelink_cc26x2_sdk/2.20.00.36/exports/docs/ble5stack/ble_user_guide/html/ble-stack-5.x/phy.html#:~:text=The%20physical%20layer%20(PHY)%20is,the%20RF%20signal%20is%20changed" TargetMode="External"/><Relationship Id="rId7" Type="http://schemas.openxmlformats.org/officeDocument/2006/relationships/hyperlink" Target="https://d1wqtxts1xzle7.cloudfront.net/39626872/Dynamic_Congestion_Control_through_backu20151102-13600-1uguse-libre.pdf?1446526469=&amp;response-content-disposition=inline%3B+filename%3DDynamic_Congestion_Control_through_backu.pdf&amp;Expires=1738016954&amp;Signature=TOttGKtgA6FjlMLK7sDFTu9tsTGt9VMQew7DEok4t7lOAxjWPDv-qkNFaKd~IkQzPuDwkwgc8c9RTNnQh9BtsPWk5fgo7Vz65Sn7uRQvlIYB6Jvq70wfcLv-QnG8JOrdkp4WVDlEnDAJvTe2sKyC2g9nTItiX1bFQ0uZdD0ire1j6TubhZxPP2mTSQDOe9Zyc5L90p4~NUCt3I~l3r24zu8L9InFGKtMZBoKJ1tLVTFGtM1Cw~xznskB00GTsO18e2irHbU93jxbVidnx3NnpqFtwpczH3pWrPn8A6LyxTZqA6v4dYO5AYTsLlbQKcrU6ZU2hzg7qlkp7osPCcUd4Q__&amp;Key-Pair-Id=APKAJLOHF5GGSLRBV4ZA" TargetMode="External"/><Relationship Id="rId2" Type="http://schemas.openxmlformats.org/officeDocument/2006/relationships/hyperlink" Target="https://developerhelp.microchip.com/xwiki/bin/view/applications/ble/introduction/bluetooth-architecture/bluetooth-controller-layer/physic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1424-8220/21/7/2257" TargetMode="External"/><Relationship Id="rId5" Type="http://schemas.openxmlformats.org/officeDocument/2006/relationships/hyperlink" Target="https://www.argenox.com/library/bluetooth-low-energy/ble-faq/#:~:text=How%20many%20devices%20can%20I,20%20peripherals%20to%20one%20Central" TargetMode="External"/><Relationship Id="rId10" Type="http://schemas.openxmlformats.org/officeDocument/2006/relationships/hyperlink" Target="https://ieeexplore-ieee-org.access.semantak.com/stamp/stamp.jsp?tp=&amp;arnumber=7389067" TargetMode="External"/><Relationship Id="rId4" Type="http://schemas.openxmlformats.org/officeDocument/2006/relationships/hyperlink" Target="https://www.networkcomputing.com/network-security/iot-security-using-ble-encryption" TargetMode="External"/><Relationship Id="rId9" Type="http://schemas.openxmlformats.org/officeDocument/2006/relationships/hyperlink" Target="https://www.researchgate.net/profile/Ahmed-Said-11/publication/360427765_Implementing_Associated_Routing_Protocol_for_Bluetooth_Low_Energy_Devices/links/6275a35b107cae29198efda5/Implementing-Associated-Routing-Protocol-for-Bluetooth-Low-Energy-Devices.pdf?origin=scientificContribu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52DAD-B3C2-36D7-2127-939255D6EB4B}"/>
              </a:ext>
            </a:extLst>
          </p:cNvPr>
          <p:cNvSpPr txBox="1"/>
          <p:nvPr/>
        </p:nvSpPr>
        <p:spPr>
          <a:xfrm>
            <a:off x="930788" y="582478"/>
            <a:ext cx="9377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cs typeface="B Titr" panose="00000700000000000000" pitchFamily="2" charset="-78"/>
              </a:rPr>
              <a:t>پروتکل </a:t>
            </a:r>
            <a:r>
              <a:rPr lang="en-US" sz="4000" dirty="0">
                <a:cs typeface="B Titr" panose="00000700000000000000" pitchFamily="2" charset="-78"/>
              </a:rPr>
              <a:t>BLE (Bluetooth Low Energy)</a:t>
            </a:r>
          </a:p>
          <a:p>
            <a:pPr algn="ctr" rtl="1"/>
            <a:endParaRPr lang="en-US" sz="4000" dirty="0">
              <a:cs typeface="B Titr" panose="00000700000000000000" pitchFamily="2" charset="-78"/>
            </a:endParaRPr>
          </a:p>
          <a:p>
            <a:pPr algn="ctr" rtl="1"/>
            <a:endParaRPr lang="en-US" sz="4000" dirty="0">
              <a:cs typeface="B Titr" panose="00000700000000000000" pitchFamily="2" charset="-78"/>
            </a:endParaRPr>
          </a:p>
          <a:p>
            <a:pPr algn="ctr" rtl="1"/>
            <a:endParaRPr lang="en-US" sz="4000" dirty="0">
              <a:cs typeface="B Titr" panose="00000700000000000000" pitchFamily="2" charset="-78"/>
            </a:endParaRPr>
          </a:p>
          <a:p>
            <a:pPr algn="ctr" rtl="1"/>
            <a:endParaRPr lang="en-US" sz="4000" dirty="0">
              <a:cs typeface="B Titr" panose="00000700000000000000" pitchFamily="2" charset="-78"/>
            </a:endParaRPr>
          </a:p>
          <a:p>
            <a:pPr algn="ctr" rtl="1"/>
            <a:endParaRPr lang="fa-IR" sz="2800" dirty="0">
              <a:cs typeface="B Titr" panose="00000700000000000000" pitchFamily="2" charset="-78"/>
            </a:endParaRPr>
          </a:p>
          <a:p>
            <a:pPr algn="ctr" rtl="1"/>
            <a:r>
              <a:rPr lang="fa-IR" sz="2800" dirty="0">
                <a:cs typeface="B Titr" panose="00000700000000000000" pitchFamily="2" charset="-78"/>
              </a:rPr>
              <a:t>مدرس : دکتر </a:t>
            </a:r>
            <a:r>
              <a:rPr lang="fa-IR" sz="2800" dirty="0" err="1">
                <a:cs typeface="B Titr" panose="00000700000000000000" pitchFamily="2" charset="-78"/>
              </a:rPr>
              <a:t>فصحتی</a:t>
            </a:r>
            <a:endParaRPr lang="fa-IR" sz="2800" dirty="0">
              <a:cs typeface="B Titr" panose="00000700000000000000" pitchFamily="2" charset="-78"/>
            </a:endParaRPr>
          </a:p>
          <a:p>
            <a:pPr algn="ctr" rtl="1"/>
            <a:endParaRPr lang="fa-IR" sz="2800" dirty="0">
              <a:cs typeface="B Titr" panose="00000700000000000000" pitchFamily="2" charset="-78"/>
            </a:endParaRPr>
          </a:p>
          <a:p>
            <a:pPr algn="ctr" rtl="1"/>
            <a:r>
              <a:rPr lang="fa-IR" sz="2800" dirty="0">
                <a:cs typeface="B Titr" panose="00000700000000000000" pitchFamily="2" charset="-78"/>
              </a:rPr>
              <a:t>ارائه دهنده: ثنا </a:t>
            </a:r>
            <a:r>
              <a:rPr lang="fa-IR" sz="2800" dirty="0" err="1">
                <a:cs typeface="B Titr" panose="00000700000000000000" pitchFamily="2" charset="-78"/>
              </a:rPr>
              <a:t>بابایان</a:t>
            </a:r>
            <a:r>
              <a:rPr lang="fa-IR" sz="2800" dirty="0">
                <a:cs typeface="B Titr" panose="00000700000000000000" pitchFamily="2" charset="-78"/>
              </a:rPr>
              <a:t> </a:t>
            </a:r>
            <a:r>
              <a:rPr lang="fa-IR" sz="2800" dirty="0" err="1">
                <a:cs typeface="B Titr" panose="00000700000000000000" pitchFamily="2" charset="-78"/>
              </a:rPr>
              <a:t>ونستان</a:t>
            </a:r>
            <a:endParaRPr lang="fa-IR" sz="2800" dirty="0">
              <a:cs typeface="B Titr" panose="00000700000000000000" pitchFamily="2" charset="-78"/>
            </a:endParaRPr>
          </a:p>
          <a:p>
            <a:pPr algn="ctr" rtl="1"/>
            <a:endParaRPr lang="fa-IR" sz="2800" dirty="0">
              <a:cs typeface="B Titr" panose="00000700000000000000" pitchFamily="2" charset="-78"/>
            </a:endParaRPr>
          </a:p>
          <a:p>
            <a:pPr algn="ctr" rtl="1"/>
            <a:r>
              <a:rPr lang="fa-IR" sz="2800" dirty="0">
                <a:cs typeface="B Titr" panose="00000700000000000000" pitchFamily="2" charset="-78"/>
              </a:rPr>
              <a:t>پائیز 1403</a:t>
            </a:r>
            <a:endParaRPr lang="en-US" sz="2800" dirty="0">
              <a:cs typeface="B Titr" panose="00000700000000000000" pitchFamily="2" charset="-78"/>
            </a:endParaRPr>
          </a:p>
          <a:p>
            <a:pPr algn="ctr" rtl="1"/>
            <a:endParaRPr lang="en-US" sz="28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5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02B9-B838-4EF2-9AC3-E510C3E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2760-77D9-43E2-BF57-347D78CD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hlinkClick r:id="rId2"/>
              </a:rPr>
              <a:t>https://developerhelp.microchip.com/xwiki/bin/view/applications/ble/introduction/bluetooth-architecture/bluetooth-controller-layer/physical/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https://software-dl.ti.com/simplelink/esd/simplelink_cc26x2_sdk/2.20.00.36/exports/docs/ble5stack/ble_user_guide/html/ble-stack-5.x/phy.html#:~:text=The%20physical%20layer%20(PHY)%20is,the%20RF%20signal%20is%20changed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https://www.networkcomputing.com/network-security/iot-security-using-ble-encryption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https://www.argenox.com/library/bluetooth-low-energy/ble-faq/#:~:text=How%20many%20devices%20can%20I,20%20peripherals%20to%20one%20Central</a:t>
            </a:r>
            <a:r>
              <a:rPr lang="en-US" dirty="0"/>
              <a:t>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Bluetooth Low Energy Interference Awareness Scheme and Improved Channel Selection Algorithm for Connection Robustness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7"/>
              </a:rPr>
              <a:t>Dynamic Congestion Control through backup relay in Bluetooth scatternet</a:t>
            </a:r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  <a:hlinkClick r:id="rId8"/>
              </a:rPr>
              <a:t>Congestion control of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hlinkClick r:id="rId8"/>
              </a:rPr>
              <a:t>bluetooth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  <a:hlinkClick r:id="rId8"/>
              </a:rPr>
              <a:t> radio system by piconet restructuring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  <a:hlinkClick r:id="rId9"/>
              </a:rPr>
              <a:t>Implementing Associated Routing Protocol for Bluetooth Low Energy Devices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hlinkClick r:id="rId10"/>
              </a:rPr>
              <a:t>Fix It, Don’t Bin It! - CRC Error Correction in Bluetooth Low Energy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2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47E98-2CF5-EE1B-1EDA-3F3CEB14F2B1}"/>
              </a:ext>
            </a:extLst>
          </p:cNvPr>
          <p:cNvSpPr txBox="1"/>
          <p:nvPr/>
        </p:nvSpPr>
        <p:spPr>
          <a:xfrm>
            <a:off x="1235413" y="466928"/>
            <a:ext cx="771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کاربرد پروتکل و چرایی توسعه</a:t>
            </a:r>
            <a:endParaRPr 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74F4-19B7-1CAA-2128-1178ED3C8695}"/>
              </a:ext>
            </a:extLst>
          </p:cNvPr>
          <p:cNvSpPr txBox="1"/>
          <p:nvPr/>
        </p:nvSpPr>
        <p:spPr>
          <a:xfrm>
            <a:off x="5992238" y="1400783"/>
            <a:ext cx="34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کاربرد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56A00-5512-9D29-8877-2224828AA6B2}"/>
              </a:ext>
            </a:extLst>
          </p:cNvPr>
          <p:cNvSpPr txBox="1"/>
          <p:nvPr/>
        </p:nvSpPr>
        <p:spPr>
          <a:xfrm>
            <a:off x="976009" y="1400782"/>
            <a:ext cx="34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دلایل توسعه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DE208-67B4-EA28-95BC-B7F0D7FD0D8B}"/>
              </a:ext>
            </a:extLst>
          </p:cNvPr>
          <p:cNvCxnSpPr/>
          <p:nvPr/>
        </p:nvCxnSpPr>
        <p:spPr>
          <a:xfrm>
            <a:off x="5301577" y="1400782"/>
            <a:ext cx="0" cy="508756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85D51B-5288-2398-1D5E-87408BE0E8CF}"/>
              </a:ext>
            </a:extLst>
          </p:cNvPr>
          <p:cNvSpPr txBox="1"/>
          <p:nvPr/>
        </p:nvSpPr>
        <p:spPr>
          <a:xfrm>
            <a:off x="6096000" y="2334638"/>
            <a:ext cx="2558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پوشیدنی‌ها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خانه‌های هوشمند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بهداشت و درمان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اینترنت اشیاء (</a:t>
            </a:r>
            <a:r>
              <a:rPr lang="en-US" sz="2400" dirty="0">
                <a:cs typeface="B Nazanin" panose="00000400000000000000" pitchFamily="2" charset="-78"/>
              </a:rPr>
              <a:t>IoT</a:t>
            </a:r>
            <a:r>
              <a:rPr lang="fa-IR" sz="2400" dirty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D6B38-93FE-29D8-7DD9-CE308106ED5E}"/>
              </a:ext>
            </a:extLst>
          </p:cNvPr>
          <p:cNvSpPr txBox="1"/>
          <p:nvPr/>
        </p:nvSpPr>
        <p:spPr>
          <a:xfrm>
            <a:off x="1530500" y="2334638"/>
            <a:ext cx="2558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مصرف انرژی پایین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هزینه پایین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سازگاری گسترده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ارتباط برد کوتاه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پشتیبانی از انتقال داده‌های کوچک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872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127-17A1-4560-8045-61414222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err="1"/>
              <a:t>ویژگی‌ها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5129-B48D-43C8-A458-19DAC0FB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استفاده از باند 2.4گیگاهرتز صنعتی، علمی و پزشکی</a:t>
            </a:r>
          </a:p>
          <a:p>
            <a:pPr algn="r" rtl="1"/>
            <a:r>
              <a:rPr lang="fa-IR" dirty="0"/>
              <a:t>40 کانال متشکل از </a:t>
            </a:r>
            <a:r>
              <a:rPr lang="fa-IR" dirty="0" err="1"/>
              <a:t>کانال‌های</a:t>
            </a:r>
            <a:r>
              <a:rPr lang="fa-IR" dirty="0"/>
              <a:t> تبلیغاتی و داده</a:t>
            </a:r>
          </a:p>
          <a:p>
            <a:pPr algn="r" rtl="1"/>
            <a:r>
              <a:rPr lang="fa-IR" dirty="0"/>
              <a:t>نرخ انتقال 1 </a:t>
            </a:r>
            <a:r>
              <a:rPr lang="fa-IR" dirty="0" err="1"/>
              <a:t>مگابیت</a:t>
            </a:r>
            <a:r>
              <a:rPr lang="fa-IR" dirty="0"/>
              <a:t> بر ثانیه</a:t>
            </a:r>
          </a:p>
          <a:p>
            <a:pPr algn="r" rtl="1"/>
            <a:r>
              <a:rPr lang="fa-IR" dirty="0" err="1"/>
              <a:t>مدولاسیون</a:t>
            </a:r>
            <a:r>
              <a:rPr lang="fa-IR" dirty="0"/>
              <a:t> فرکانسی با فیلتر </a:t>
            </a:r>
            <a:r>
              <a:rPr lang="fa-IR" dirty="0" err="1"/>
              <a:t>گاوسی</a:t>
            </a:r>
            <a:r>
              <a:rPr lang="fa-IR" dirty="0"/>
              <a:t> (</a:t>
            </a:r>
            <a:r>
              <a:rPr lang="en-US" dirty="0"/>
              <a:t>GFSK</a:t>
            </a:r>
            <a:r>
              <a:rPr lang="fa-IR" dirty="0"/>
              <a:t>)</a:t>
            </a: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C4C58-D07C-4112-A4CD-5E111D15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6400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E0BB5C-AB86-43C6-8029-6F136091050B}"/>
              </a:ext>
            </a:extLst>
          </p:cNvPr>
          <p:cNvSpPr/>
          <p:nvPr/>
        </p:nvSpPr>
        <p:spPr>
          <a:xfrm>
            <a:off x="432262" y="706582"/>
            <a:ext cx="3200400" cy="2261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48929-F00F-4E21-A780-1E2F7BF20805}"/>
              </a:ext>
            </a:extLst>
          </p:cNvPr>
          <p:cNvSpPr/>
          <p:nvPr/>
        </p:nvSpPr>
        <p:spPr>
          <a:xfrm>
            <a:off x="4167447" y="706581"/>
            <a:ext cx="2948248" cy="217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7C740-8F3A-41F9-9072-8ACB6A432E49}"/>
              </a:ext>
            </a:extLst>
          </p:cNvPr>
          <p:cNvSpPr/>
          <p:nvPr/>
        </p:nvSpPr>
        <p:spPr>
          <a:xfrm>
            <a:off x="7736378" y="706581"/>
            <a:ext cx="2948248" cy="217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7556C-30D9-4DB4-A99A-5F22073A0755}"/>
              </a:ext>
            </a:extLst>
          </p:cNvPr>
          <p:cNvSpPr txBox="1"/>
          <p:nvPr/>
        </p:nvSpPr>
        <p:spPr>
          <a:xfrm>
            <a:off x="8050877" y="1256939"/>
            <a:ext cx="2319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یک رابط بی سیم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مشابه </a:t>
            </a:r>
            <a:r>
              <a:rPr lang="fa-IR" sz="1600" dirty="0" err="1"/>
              <a:t>فناوری‌هایی</a:t>
            </a:r>
            <a:r>
              <a:rPr lang="fa-IR" sz="1600" dirty="0"/>
              <a:t> مانند </a:t>
            </a:r>
            <a:r>
              <a:rPr lang="en-US" sz="1600" dirty="0"/>
              <a:t>USB, I2C, SPI، </a:t>
            </a:r>
            <a:r>
              <a:rPr lang="fa-IR" sz="1600" dirty="0"/>
              <a:t>اما </a:t>
            </a:r>
            <a:r>
              <a:rPr lang="fa-IR" sz="1600" dirty="0" err="1"/>
              <a:t>کم‌مصرف‌تر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671BF-39FF-4C89-9BEE-764A7B0CC9B3}"/>
              </a:ext>
            </a:extLst>
          </p:cNvPr>
          <p:cNvSpPr txBox="1"/>
          <p:nvPr/>
        </p:nvSpPr>
        <p:spPr>
          <a:xfrm>
            <a:off x="4167446" y="1217093"/>
            <a:ext cx="2885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استفاده از </a:t>
            </a:r>
            <a:r>
              <a:rPr lang="en-US" sz="1600" dirty="0"/>
              <a:t>AES-CCM </a:t>
            </a:r>
            <a:r>
              <a:rPr lang="fa-IR" sz="1600" dirty="0"/>
              <a:t>با کلید ۱۲۸ بیتی برای رمزنگاری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تولید کلید با روش </a:t>
            </a:r>
            <a:r>
              <a:rPr lang="en-US" sz="1600" dirty="0"/>
              <a:t>Diffie-Hellman </a:t>
            </a:r>
            <a:r>
              <a:rPr lang="fa-IR" sz="1600" dirty="0"/>
              <a:t>و رمزنگاری منحنی بیضوی (</a:t>
            </a:r>
            <a:r>
              <a:rPr lang="en-US" sz="1600" dirty="0"/>
              <a:t>ECC</a:t>
            </a:r>
            <a:r>
              <a:rPr lang="fa-IR" sz="1600" dirty="0"/>
              <a:t>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53453-27C4-4DEA-9EFC-47EF1A17FEF1}"/>
              </a:ext>
            </a:extLst>
          </p:cNvPr>
          <p:cNvSpPr txBox="1"/>
          <p:nvPr/>
        </p:nvSpPr>
        <p:spPr>
          <a:xfrm>
            <a:off x="512617" y="1133828"/>
            <a:ext cx="3034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روش انتقال </a:t>
            </a:r>
            <a:r>
              <a:rPr lang="fa-IR" sz="1600" dirty="0" err="1"/>
              <a:t>ناهمزمان</a:t>
            </a:r>
            <a:r>
              <a:rPr lang="fa-IR" sz="1600" dirty="0"/>
              <a:t> و بدون نیاز به </a:t>
            </a:r>
            <a:r>
              <a:rPr lang="fa-IR" sz="1600" dirty="0" err="1"/>
              <a:t>همزمان‌سازی</a:t>
            </a:r>
            <a:r>
              <a:rPr lang="fa-IR" sz="1600" dirty="0"/>
              <a:t> مداوم بین </a:t>
            </a:r>
            <a:r>
              <a:rPr lang="fa-IR" sz="1600" dirty="0" err="1"/>
              <a:t>دستگاه‌ها</a:t>
            </a:r>
            <a:endParaRPr lang="fa-IR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/>
              <a:t>کاهش مصرف انرژی و بهبود کارایی در </a:t>
            </a:r>
            <a:r>
              <a:rPr lang="fa-IR" sz="1600" dirty="0" err="1"/>
              <a:t>دستگاه‌های</a:t>
            </a:r>
            <a:r>
              <a:rPr lang="fa-IR" sz="1600" dirty="0"/>
              <a:t> </a:t>
            </a:r>
            <a:r>
              <a:rPr lang="fa-IR" sz="1600" dirty="0" err="1"/>
              <a:t>باتری‌دار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DC1FF-757A-4646-9473-91622087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37" y="3215844"/>
            <a:ext cx="6417268" cy="33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6E0A-4FFA-47A2-85D5-59F37844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آدرس‌دهی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CDAD-2DC9-4BFB-B617-5AE55F7E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ارتباطات </a:t>
            </a:r>
            <a:r>
              <a:rPr lang="fa-IR" dirty="0" err="1"/>
              <a:t>کوتاه‌بورد</a:t>
            </a:r>
            <a:r>
              <a:rPr lang="fa-IR" dirty="0"/>
              <a:t> و ساده و با توان مصرفی کم</a:t>
            </a:r>
          </a:p>
          <a:p>
            <a:pPr algn="r" rtl="1"/>
            <a:r>
              <a:rPr lang="fa-IR" dirty="0"/>
              <a:t>استفاده</a:t>
            </a:r>
            <a:r>
              <a:rPr lang="en-US" dirty="0"/>
              <a:t>BLE </a:t>
            </a:r>
            <a:r>
              <a:rPr lang="fa-IR" dirty="0"/>
              <a:t> از آدرس </a:t>
            </a:r>
            <a:r>
              <a:rPr lang="fa-IR" dirty="0" err="1"/>
              <a:t>بلوتوث</a:t>
            </a:r>
            <a:r>
              <a:rPr lang="fa-IR" dirty="0"/>
              <a:t> برای شناسایی </a:t>
            </a:r>
            <a:r>
              <a:rPr lang="fa-IR" dirty="0" err="1"/>
              <a:t>دستگاه‌ها</a:t>
            </a:r>
            <a:endParaRPr lang="fa-IR" dirty="0"/>
          </a:p>
          <a:p>
            <a:pPr lvl="1" algn="r" rtl="1"/>
            <a:r>
              <a:rPr lang="fa-IR" sz="1800" dirty="0"/>
              <a:t>آدرس عمومی </a:t>
            </a:r>
            <a:r>
              <a:rPr lang="en-US" sz="1800" dirty="0"/>
              <a:t>Public Address</a:t>
            </a:r>
            <a:endParaRPr lang="fa-IR" sz="1800" dirty="0"/>
          </a:p>
          <a:p>
            <a:pPr lvl="2" algn="r" rtl="1"/>
            <a:r>
              <a:rPr lang="fa-IR" sz="1800" dirty="0"/>
              <a:t>ثابت و اختصاص </a:t>
            </a:r>
            <a:r>
              <a:rPr lang="fa-IR" sz="1800" dirty="0" err="1"/>
              <a:t>داده‌شده</a:t>
            </a:r>
            <a:r>
              <a:rPr lang="fa-IR" sz="1800" dirty="0"/>
              <a:t> توسط سازنده</a:t>
            </a:r>
          </a:p>
          <a:p>
            <a:pPr lvl="1" algn="r" rtl="1"/>
            <a:r>
              <a:rPr lang="fa-IR" sz="1800" dirty="0"/>
              <a:t>آدرس تصادفی </a:t>
            </a:r>
            <a:r>
              <a:rPr lang="en-US" sz="1800" dirty="0"/>
              <a:t>Random Address</a:t>
            </a:r>
            <a:endParaRPr lang="fa-IR" sz="1800" dirty="0"/>
          </a:p>
          <a:p>
            <a:pPr lvl="2" algn="r" rtl="1"/>
            <a:r>
              <a:rPr lang="fa-IR" sz="1800" dirty="0"/>
              <a:t>موقت برای حفظ حریم خصوصی</a:t>
            </a:r>
          </a:p>
          <a:p>
            <a:pPr algn="r" rtl="1"/>
            <a:r>
              <a:rPr lang="fa-IR" dirty="0" err="1"/>
              <a:t>شناسه</a:t>
            </a:r>
            <a:r>
              <a:rPr lang="fa-IR" dirty="0"/>
              <a:t> ۴۸ بیتی</a:t>
            </a:r>
          </a:p>
          <a:p>
            <a:pPr lvl="1" algn="r" rtl="1"/>
            <a:r>
              <a:rPr lang="fa-IR" sz="1800" dirty="0" err="1"/>
              <a:t>شناسه</a:t>
            </a:r>
            <a:r>
              <a:rPr lang="fa-IR" sz="1800" dirty="0"/>
              <a:t> </a:t>
            </a:r>
            <a:r>
              <a:rPr lang="fa-IR" sz="1800" dirty="0" err="1"/>
              <a:t>منحصربه‌فرد</a:t>
            </a:r>
            <a:r>
              <a:rPr lang="fa-IR" sz="1800" dirty="0"/>
              <a:t> سازنده </a:t>
            </a:r>
            <a:r>
              <a:rPr lang="en-US" sz="1800" dirty="0"/>
              <a:t>Organizationally Unique Identifier</a:t>
            </a:r>
            <a:endParaRPr lang="fa-IR" sz="1800" dirty="0"/>
          </a:p>
          <a:p>
            <a:pPr lvl="1" algn="r" rtl="1"/>
            <a:r>
              <a:rPr lang="fa-IR" sz="1800" dirty="0" err="1"/>
              <a:t>شناسه</a:t>
            </a:r>
            <a:r>
              <a:rPr lang="fa-IR" sz="1800" dirty="0"/>
              <a:t> مخصوص دستگاه </a:t>
            </a:r>
            <a:r>
              <a:rPr lang="en-US" sz="1800" dirty="0"/>
              <a:t>Network Interface Controller</a:t>
            </a:r>
          </a:p>
        </p:txBody>
      </p:sp>
    </p:spTree>
    <p:extLst>
      <p:ext uri="{BB962C8B-B14F-4D97-AF65-F5344CB8AC3E}">
        <p14:creationId xmlns:p14="http://schemas.microsoft.com/office/powerpoint/2010/main" val="7738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09E69-35F7-4B2D-8B31-8AA448B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581837"/>
            <a:ext cx="9574530" cy="56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DDB3A-B1AC-4659-AB91-0387E200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19187"/>
            <a:ext cx="56388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EC79-8AAB-4690-9C35-CD48920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انواع پیام در</a:t>
            </a:r>
            <a:r>
              <a:rPr lang="en-US" dirty="0"/>
              <a:t> 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9EE8-7C2C-4EAC-8E49-52BA4132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dirty="0" err="1"/>
              <a:t>پیام‌های</a:t>
            </a:r>
            <a:r>
              <a:rPr lang="fa-IR" dirty="0"/>
              <a:t> تبلیغاتی </a:t>
            </a:r>
            <a:r>
              <a:rPr lang="en-US" dirty="0"/>
              <a:t>Advertisements</a:t>
            </a:r>
          </a:p>
          <a:p>
            <a:pPr lvl="1" algn="r" rtl="1"/>
            <a:r>
              <a:rPr lang="fa-IR" dirty="0"/>
              <a:t>معرفی دستگاه به محیط  </a:t>
            </a:r>
          </a:p>
          <a:p>
            <a:pPr lvl="1" algn="r" rtl="1"/>
            <a:r>
              <a:rPr lang="fa-IR" dirty="0"/>
              <a:t>انواع</a:t>
            </a:r>
            <a:endParaRPr lang="en-US" dirty="0"/>
          </a:p>
          <a:p>
            <a:pPr lvl="2" algn="r" rtl="1"/>
            <a:r>
              <a:rPr lang="fa-IR" dirty="0"/>
              <a:t> قابل اتصال و </a:t>
            </a:r>
            <a:r>
              <a:rPr lang="fa-IR" dirty="0" err="1"/>
              <a:t>اسکن‌شدنی</a:t>
            </a:r>
            <a:endParaRPr lang="fa-IR" dirty="0"/>
          </a:p>
          <a:p>
            <a:pPr lvl="2" algn="r" rtl="1"/>
            <a:r>
              <a:rPr lang="fa-IR" dirty="0"/>
              <a:t> غیرقابل اتصال و </a:t>
            </a:r>
            <a:r>
              <a:rPr lang="fa-IR" dirty="0" err="1"/>
              <a:t>اسکن‌شدنی</a:t>
            </a:r>
            <a:r>
              <a:rPr lang="fa-IR" dirty="0"/>
              <a:t> </a:t>
            </a:r>
          </a:p>
          <a:p>
            <a:pPr lvl="1" algn="r" rtl="1"/>
            <a:r>
              <a:rPr lang="fa-IR" dirty="0"/>
              <a:t>فرمت: شامل هدر (نوع و طول پیام) + بار (آدرس </a:t>
            </a:r>
            <a:r>
              <a:rPr lang="fa-IR" dirty="0" err="1"/>
              <a:t>بلوتوث</a:t>
            </a:r>
            <a:r>
              <a:rPr lang="fa-IR" dirty="0"/>
              <a:t> و </a:t>
            </a:r>
            <a:r>
              <a:rPr lang="fa-IR" dirty="0" err="1"/>
              <a:t>داده‌ها</a:t>
            </a:r>
            <a:r>
              <a:rPr lang="fa-IR" dirty="0"/>
              <a:t>)  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 err="1"/>
              <a:t>پیام‌های</a:t>
            </a:r>
            <a:r>
              <a:rPr lang="fa-IR" dirty="0"/>
              <a:t> درخواست اتصال </a:t>
            </a:r>
            <a:r>
              <a:rPr lang="en-US" dirty="0"/>
              <a:t>Connection Requests</a:t>
            </a:r>
          </a:p>
          <a:p>
            <a:pPr lvl="1" algn="r" rtl="1"/>
            <a:r>
              <a:rPr lang="fa-IR" dirty="0"/>
              <a:t>برای برقراری ارتباط ارسال </a:t>
            </a:r>
            <a:r>
              <a:rPr lang="fa-IR" dirty="0" err="1"/>
              <a:t>می‌شود</a:t>
            </a:r>
            <a:r>
              <a:rPr lang="fa-IR" dirty="0"/>
              <a:t>.  </a:t>
            </a:r>
          </a:p>
          <a:p>
            <a:pPr lvl="1" algn="r" rtl="1"/>
            <a:r>
              <a:rPr lang="fa-IR" dirty="0"/>
              <a:t>فرمت:</a:t>
            </a:r>
            <a:r>
              <a:rPr lang="en-US" dirty="0"/>
              <a:t> </a:t>
            </a:r>
            <a:r>
              <a:rPr lang="fa-IR" dirty="0"/>
              <a:t>شامل</a:t>
            </a:r>
            <a:r>
              <a:rPr lang="en-US" dirty="0"/>
              <a:t> </a:t>
            </a:r>
            <a:r>
              <a:rPr lang="fa-IR" dirty="0"/>
              <a:t>آدرس دسترسی، </a:t>
            </a:r>
            <a:r>
              <a:rPr lang="en-US" dirty="0"/>
              <a:t>CRC، </a:t>
            </a:r>
            <a:r>
              <a:rPr lang="fa-IR" dirty="0"/>
              <a:t>فاصله انتقال و نقشه </a:t>
            </a:r>
            <a:r>
              <a:rPr lang="fa-IR" dirty="0" err="1"/>
              <a:t>کانال‌ها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EC79-8AAB-4690-9C35-CD48920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انواع پیام در</a:t>
            </a:r>
            <a:r>
              <a:rPr lang="en-US" dirty="0"/>
              <a:t> 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9EE8-7C2C-4EAC-8E49-52BA4132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r" rtl="1"/>
            <a:r>
              <a:rPr lang="fa-IR" sz="1800" dirty="0" err="1"/>
              <a:t>پیام‌های</a:t>
            </a:r>
            <a:r>
              <a:rPr lang="fa-IR" sz="1800" dirty="0"/>
              <a:t> پس از اتصال</a:t>
            </a:r>
            <a:r>
              <a:rPr lang="en-US" sz="1800" dirty="0"/>
              <a:t> Post-Connection</a:t>
            </a:r>
          </a:p>
          <a:p>
            <a:pPr lvl="2" algn="r" rtl="1"/>
            <a:r>
              <a:rPr lang="fa-IR" sz="1600" dirty="0"/>
              <a:t>انواع</a:t>
            </a:r>
          </a:p>
          <a:p>
            <a:pPr lvl="2" algn="r" rtl="1"/>
            <a:r>
              <a:rPr lang="fa-IR" sz="1600" dirty="0"/>
              <a:t> تبادل نسخه و </a:t>
            </a:r>
            <a:r>
              <a:rPr lang="fa-IR" sz="1600" dirty="0" err="1"/>
              <a:t>ویژگی‌ها</a:t>
            </a:r>
            <a:r>
              <a:rPr lang="fa-IR" sz="1600" dirty="0"/>
              <a:t>  </a:t>
            </a:r>
          </a:p>
          <a:p>
            <a:pPr lvl="2" algn="r" rtl="1"/>
            <a:r>
              <a:rPr lang="fa-IR" sz="1600" dirty="0"/>
              <a:t> انتقال </a:t>
            </a:r>
            <a:r>
              <a:rPr lang="en-US" sz="1600" dirty="0"/>
              <a:t>MTU  </a:t>
            </a:r>
          </a:p>
          <a:p>
            <a:pPr lvl="2" algn="r" rtl="1"/>
            <a:r>
              <a:rPr lang="en-US" sz="1600" dirty="0"/>
              <a:t>  </a:t>
            </a:r>
            <a:r>
              <a:rPr lang="fa-IR" sz="1600" dirty="0"/>
              <a:t>کشف </a:t>
            </a:r>
            <a:r>
              <a:rPr lang="fa-IR" sz="1600" dirty="0" err="1"/>
              <a:t>ویژگی‌های</a:t>
            </a:r>
            <a:r>
              <a:rPr lang="fa-IR" sz="1600" dirty="0"/>
              <a:t> دستگاه  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fa-IR" dirty="0" err="1"/>
              <a:t>پیام‌ها</a:t>
            </a:r>
            <a:r>
              <a:rPr lang="fa-IR" dirty="0"/>
              <a:t> در </a:t>
            </a:r>
            <a:r>
              <a:rPr lang="en-US" dirty="0"/>
              <a:t>BLE </a:t>
            </a:r>
            <a:r>
              <a:rPr lang="fa-IR" dirty="0"/>
              <a:t>برای ارتباط سریع، </a:t>
            </a:r>
            <a:r>
              <a:rPr lang="fa-IR" dirty="0" err="1"/>
              <a:t>کم‌مصرف</a:t>
            </a:r>
            <a:r>
              <a:rPr lang="fa-IR" dirty="0"/>
              <a:t> و بهینه طراحی </a:t>
            </a:r>
            <a:r>
              <a:rPr lang="fa-IR" dirty="0" err="1"/>
              <a:t>شده‌اند</a:t>
            </a: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486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ElsevierGulliver</vt:lpstr>
      <vt:lpstr>Roboto</vt:lpstr>
      <vt:lpstr>Trebuchet MS</vt:lpstr>
      <vt:lpstr>Wingdings 3</vt:lpstr>
      <vt:lpstr>Facet</vt:lpstr>
      <vt:lpstr>PowerPoint Presentation</vt:lpstr>
      <vt:lpstr>PowerPoint Presentation</vt:lpstr>
      <vt:lpstr>ویژگی‌ها</vt:lpstr>
      <vt:lpstr>PowerPoint Presentation</vt:lpstr>
      <vt:lpstr>آدرس‌دهی</vt:lpstr>
      <vt:lpstr>PowerPoint Presentation</vt:lpstr>
      <vt:lpstr>PowerPoint Presentation</vt:lpstr>
      <vt:lpstr>انواع پیام در BLE </vt:lpstr>
      <vt:lpstr>انواع پیام در BLE 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Farzam Koohi</dc:creator>
  <cp:lastModifiedBy>Sana Babayan</cp:lastModifiedBy>
  <cp:revision>6</cp:revision>
  <dcterms:created xsi:type="dcterms:W3CDTF">2025-02-01T15:12:45Z</dcterms:created>
  <dcterms:modified xsi:type="dcterms:W3CDTF">2025-02-01T19:38:50Z</dcterms:modified>
</cp:coreProperties>
</file>