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sldIdLst>
    <p:sldId id="256" r:id="rId2"/>
    <p:sldId id="278" r:id="rId3"/>
    <p:sldId id="257" r:id="rId4"/>
    <p:sldId id="270" r:id="rId5"/>
    <p:sldId id="265" r:id="rId6"/>
    <p:sldId id="258" r:id="rId7"/>
    <p:sldId id="276" r:id="rId8"/>
    <p:sldId id="260" r:id="rId9"/>
    <p:sldId id="271" r:id="rId10"/>
    <p:sldId id="272" r:id="rId11"/>
    <p:sldId id="269" r:id="rId12"/>
    <p:sldId id="262" r:id="rId13"/>
    <p:sldId id="274" r:id="rId14"/>
    <p:sldId id="279" r:id="rId15"/>
    <p:sldId id="280" r:id="rId16"/>
    <p:sldId id="281" r:id="rId17"/>
    <p:sldId id="273" r:id="rId18"/>
    <p:sldId id="282" r:id="rId19"/>
    <p:sldId id="283" r:id="rId20"/>
    <p:sldId id="284" r:id="rId21"/>
    <p:sldId id="285" r:id="rId22"/>
    <p:sldId id="286" r:id="rId23"/>
    <p:sldId id="263" r:id="rId24"/>
    <p:sldId id="275" r:id="rId25"/>
    <p:sldId id="277" r:id="rId2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DD78B-9783-5318-1E53-041D768A72CE}" v="118" dt="2023-01-04T02:55:14.097"/>
    <p1510:client id="{1A6D2730-7789-42DF-0E9E-A9F78F9B8464}" v="1036" dt="2023-01-03T18:09:01.801"/>
    <p1510:client id="{9A8291DD-99AF-4345-903C-2574EE3C56ED}" v="1508" dt="2023-01-01T14:18:54.819"/>
    <p1510:client id="{A18D489E-0C34-C1C8-96D5-7E7B4B312278}" v="1788" dt="2023-01-02T19:20:2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005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11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618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691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361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47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24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355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46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959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32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7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wg.org/trendsreport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>
            <a:extLst>
              <a:ext uri="{FF2B5EF4-FFF2-40B4-BE49-F238E27FC236}">
                <a16:creationId xmlns:a16="http://schemas.microsoft.com/office/drawing/2014/main" id="{36A44899-1BEB-9A5B-E48B-77B5FA874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2" b="450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49" y="120435"/>
            <a:ext cx="11306694" cy="29376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>
                <a:solidFill>
                  <a:schemeClr val="tx2"/>
                </a:solidFill>
                <a:latin typeface="Calibri"/>
                <a:cs typeface="Sabon Next LT"/>
              </a:rPr>
              <a:t>Simple Phishing URL detection Using Machine Learning and NLP technology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B84DE0-7B36-7BFB-1081-684E64DF71AE}"/>
              </a:ext>
            </a:extLst>
          </p:cNvPr>
          <p:cNvSpPr txBox="1">
            <a:spLocks/>
          </p:cNvSpPr>
          <p:nvPr/>
        </p:nvSpPr>
        <p:spPr>
          <a:xfrm>
            <a:off x="6981645" y="4027608"/>
            <a:ext cx="3637472" cy="1756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200" b="1" u="sng" dirty="0">
                <a:cs typeface="Calibri"/>
              </a:rPr>
              <a:t>Prepared  by</a:t>
            </a:r>
            <a:endParaRPr lang="en-US" dirty="0"/>
          </a:p>
          <a:p>
            <a:pPr algn="l"/>
            <a:r>
              <a:rPr lang="en-GB" sz="2200" dirty="0">
                <a:cs typeface="Calibri"/>
              </a:rPr>
              <a:t>MD. </a:t>
            </a:r>
            <a:r>
              <a:rPr lang="en-GB" sz="2200" dirty="0" err="1">
                <a:cs typeface="Calibri"/>
              </a:rPr>
              <a:t>Shariful</a:t>
            </a:r>
            <a:r>
              <a:rPr lang="en-GB" sz="2200" dirty="0">
                <a:cs typeface="Calibri"/>
              </a:rPr>
              <a:t> Islam Bhuyan</a:t>
            </a:r>
          </a:p>
          <a:p>
            <a:pPr algn="l"/>
            <a:r>
              <a:rPr lang="en-GB" sz="2200" dirty="0">
                <a:cs typeface="Calibri"/>
              </a:rPr>
              <a:t>Program- BCSE</a:t>
            </a:r>
          </a:p>
          <a:p>
            <a:pPr algn="l"/>
            <a:r>
              <a:rPr lang="en-GB" sz="2200" dirty="0">
                <a:cs typeface="Calibri"/>
              </a:rPr>
              <a:t>ID- 20103209</a:t>
            </a:r>
          </a:p>
          <a:p>
            <a:endParaRPr lang="en-GB" sz="2200" dirty="0">
              <a:cs typeface="Calibr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1D8F4DA-95C7-00E7-D619-39297427B745}"/>
              </a:ext>
            </a:extLst>
          </p:cNvPr>
          <p:cNvSpPr>
            <a:spLocks noGrp="1"/>
          </p:cNvSpPr>
          <p:nvPr/>
        </p:nvSpPr>
        <p:spPr>
          <a:xfrm>
            <a:off x="1724604" y="4024613"/>
            <a:ext cx="2838432" cy="194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u="sng" dirty="0">
                <a:cs typeface="Calibri"/>
              </a:rPr>
              <a:t>Supervised by</a:t>
            </a:r>
            <a:endParaRPr lang="en-US" sz="2200" u="sng" dirty="0">
              <a:cs typeface="Calibri"/>
            </a:endParaRPr>
          </a:p>
          <a:p>
            <a:pPr algn="l"/>
            <a:r>
              <a:rPr lang="en-US" sz="2200" dirty="0" err="1">
                <a:cs typeface="Calibri"/>
              </a:rPr>
              <a:t>Aminun</a:t>
            </a:r>
            <a:r>
              <a:rPr lang="en-US" sz="2200" dirty="0"/>
              <a:t> Nahar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>
                <a:cs typeface="Calibri"/>
              </a:rPr>
              <a:t>Assistant Professor</a:t>
            </a:r>
          </a:p>
          <a:p>
            <a:pPr algn="l"/>
            <a:r>
              <a:rPr lang="en-US" sz="2200" dirty="0"/>
              <a:t>Dept. Of CSE, IUBAT</a:t>
            </a:r>
            <a:endParaRPr lang="en-US" sz="2200" dirty="0">
              <a:cs typeface="Calibri"/>
            </a:endParaRPr>
          </a:p>
          <a:p>
            <a:pPr algn="l"/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0C36-D87D-A00E-C6AE-79231D55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Literature Review 3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9E2C-8BD0-692A-F799-E77F191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82" y="2136887"/>
            <a:ext cx="10326278" cy="43276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cs typeface="Calibri"/>
              </a:rPr>
              <a:t>Title:</a:t>
            </a:r>
            <a:r>
              <a:rPr lang="en-GB" sz="2400" dirty="0">
                <a:ea typeface="+mn-lt"/>
                <a:cs typeface="+mn-lt"/>
              </a:rPr>
              <a:t> "</a:t>
            </a:r>
            <a:r>
              <a:rPr lang="en-US" sz="2400" b="1" dirty="0">
                <a:ea typeface="+mn-lt"/>
                <a:cs typeface="+mn-lt"/>
              </a:rPr>
              <a:t>Phishing Website Detection using Machine Learning 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Algorithms</a:t>
            </a:r>
            <a:r>
              <a:rPr lang="en-GB" sz="2400" dirty="0">
                <a:ea typeface="+mn-lt"/>
                <a:cs typeface="+mn-lt"/>
              </a:rPr>
              <a:t>"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 u="sng" dirty="0">
                <a:ea typeface="+mn-lt"/>
                <a:cs typeface="+mn-lt"/>
              </a:rPr>
              <a:t>Author:</a:t>
            </a:r>
            <a:r>
              <a:rPr lang="en-GB" sz="2400" dirty="0">
                <a:ea typeface="+mn-lt"/>
                <a:cs typeface="+mn-lt"/>
              </a:rPr>
              <a:t> Rishikesh Mahajan, Irfan </a:t>
            </a:r>
            <a:r>
              <a:rPr lang="en-GB" sz="2400" dirty="0" err="1">
                <a:ea typeface="+mn-lt"/>
                <a:cs typeface="+mn-lt"/>
              </a:rPr>
              <a:t>Siddavatam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 u="sng" dirty="0">
                <a:ea typeface="+mn-lt"/>
                <a:cs typeface="+mn-lt"/>
              </a:rPr>
              <a:t>Published Date:</a:t>
            </a:r>
            <a:r>
              <a:rPr lang="en-GB" sz="2400" dirty="0">
                <a:ea typeface="+mn-lt"/>
                <a:cs typeface="+mn-lt"/>
              </a:rPr>
              <a:t> October 2018, International Journal of Computer Applications (0975 – 8887)</a:t>
            </a: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Methodology:</a:t>
            </a:r>
            <a:r>
              <a:rPr lang="en-GB" sz="2400" dirty="0">
                <a:ea typeface="+mn-lt"/>
                <a:cs typeface="+mn-lt"/>
              </a:rPr>
              <a:t> SVM, Decision Tree, Random Forest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Result:</a:t>
            </a:r>
            <a:r>
              <a:rPr lang="en-GB" sz="2400" dirty="0">
                <a:cs typeface="Calibri"/>
              </a:rPr>
              <a:t> They o</a:t>
            </a:r>
            <a:r>
              <a:rPr lang="en-GB" sz="2400" dirty="0">
                <a:ea typeface="+mn-lt"/>
                <a:cs typeface="+mn-lt"/>
              </a:rPr>
              <a:t>btained 97% accuracy while using Random forest data classifier to process the URLs.</a:t>
            </a: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Limitation and scope:</a:t>
            </a:r>
            <a:r>
              <a:rPr lang="en-GB" sz="2400" dirty="0">
                <a:ea typeface="+mn-lt"/>
                <a:cs typeface="+mn-lt"/>
              </a:rPr>
              <a:t> They used a dataset of 36,711 URLs. Increasing the size of data set cause huge delay in deploying Random forest algorithm.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5BF0D-916D-D070-A9B1-C7BA8C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8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7CAAD-06CD-2DC0-6336-0AA5C5E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Data source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36ED-58C1-5E67-AB1E-165E3D28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Data set is collected from Kaggle.com</a:t>
            </a:r>
          </a:p>
          <a:p>
            <a:r>
              <a:rPr lang="en-GB" dirty="0">
                <a:ea typeface="+mn-lt"/>
                <a:cs typeface="+mn-lt"/>
              </a:rPr>
              <a:t>Containing 4 Lakhs Benign and 1 lakhs of good URL.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43405-17EC-5708-F2E5-EE8CA2C9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545EB-3F71-6721-BF6E-50E42AD0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cs typeface="Calibri Light"/>
              </a:rPr>
              <a:t>Methodologies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EB146-EBFA-F5E6-B73A-DC4ED5E8F2C5}"/>
              </a:ext>
            </a:extLst>
          </p:cNvPr>
          <p:cNvSpPr/>
          <p:nvPr/>
        </p:nvSpPr>
        <p:spPr>
          <a:xfrm>
            <a:off x="5458394" y="2377577"/>
            <a:ext cx="1811548" cy="6182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cs typeface="Calibri"/>
              </a:rPr>
              <a:t>Feature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E8D8C-2E89-3A73-F72D-1CA8319119E0}"/>
              </a:ext>
            </a:extLst>
          </p:cNvPr>
          <p:cNvSpPr/>
          <p:nvPr/>
        </p:nvSpPr>
        <p:spPr>
          <a:xfrm>
            <a:off x="5232363" y="3556521"/>
            <a:ext cx="1811548" cy="61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KNN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4A6EB-D2D0-F72C-D008-AFDE91DF7AC9}"/>
              </a:ext>
            </a:extLst>
          </p:cNvPr>
          <p:cNvSpPr/>
          <p:nvPr/>
        </p:nvSpPr>
        <p:spPr>
          <a:xfrm>
            <a:off x="3196774" y="3582401"/>
            <a:ext cx="1811548" cy="61822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37D8-C5BF-0EAD-E3AE-BB0322120791}"/>
              </a:ext>
            </a:extLst>
          </p:cNvPr>
          <p:cNvSpPr/>
          <p:nvPr/>
        </p:nvSpPr>
        <p:spPr>
          <a:xfrm>
            <a:off x="7251880" y="3558293"/>
            <a:ext cx="1811548" cy="61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120B77-90AD-3669-762F-297365CE41B0}"/>
              </a:ext>
            </a:extLst>
          </p:cNvPr>
          <p:cNvSpPr/>
          <p:nvPr/>
        </p:nvSpPr>
        <p:spPr>
          <a:xfrm>
            <a:off x="2108469" y="2377576"/>
            <a:ext cx="1293964" cy="61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cs typeface="Calibri"/>
              </a:rPr>
              <a:t>Load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6B24DE-B63B-B56D-1F42-6D7DB53A818C}"/>
              </a:ext>
            </a:extLst>
          </p:cNvPr>
          <p:cNvSpPr/>
          <p:nvPr/>
        </p:nvSpPr>
        <p:spPr>
          <a:xfrm>
            <a:off x="4164431" y="4677954"/>
            <a:ext cx="4672642" cy="38818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cs typeface="Calibri"/>
              </a:rPr>
              <a:t>Performance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9571EF-1ABC-F2D1-51A8-1705D8FC4622}"/>
              </a:ext>
            </a:extLst>
          </p:cNvPr>
          <p:cNvSpPr/>
          <p:nvPr/>
        </p:nvSpPr>
        <p:spPr>
          <a:xfrm>
            <a:off x="4164430" y="5324936"/>
            <a:ext cx="4672642" cy="35943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cs typeface="Calibri"/>
              </a:rPr>
              <a:t>Chose the suitable classifier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9DAED-7760-DA63-3291-758FEC191B34}"/>
              </a:ext>
            </a:extLst>
          </p:cNvPr>
          <p:cNvSpPr/>
          <p:nvPr/>
        </p:nvSpPr>
        <p:spPr>
          <a:xfrm>
            <a:off x="5400883" y="5885651"/>
            <a:ext cx="1610266" cy="316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cs typeface="Calibri"/>
              </a:rPr>
              <a:t>Classifier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73FE33-1E20-9B13-F85E-994FF4C7547A}"/>
              </a:ext>
            </a:extLst>
          </p:cNvPr>
          <p:cNvSpPr/>
          <p:nvPr/>
        </p:nvSpPr>
        <p:spPr>
          <a:xfrm>
            <a:off x="8678921" y="5842518"/>
            <a:ext cx="1150191" cy="43132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Load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B0900C-633A-BCDF-4D50-F673BE38B47F}"/>
              </a:ext>
            </a:extLst>
          </p:cNvPr>
          <p:cNvCxnSpPr/>
          <p:nvPr/>
        </p:nvCxnSpPr>
        <p:spPr>
          <a:xfrm flipV="1">
            <a:off x="3395934" y="2678504"/>
            <a:ext cx="2050210" cy="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B3F30-2F55-180E-B19A-F180778AAD7A}"/>
              </a:ext>
            </a:extLst>
          </p:cNvPr>
          <p:cNvCxnSpPr/>
          <p:nvPr/>
        </p:nvCxnSpPr>
        <p:spPr>
          <a:xfrm flipH="1">
            <a:off x="6206347" y="3013137"/>
            <a:ext cx="20127" cy="5405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098D3688-C206-DF0B-8EA9-20713829E04E}"/>
              </a:ext>
            </a:extLst>
          </p:cNvPr>
          <p:cNvSpPr/>
          <p:nvPr/>
        </p:nvSpPr>
        <p:spPr>
          <a:xfrm rot="16200000">
            <a:off x="7101831" y="1366741"/>
            <a:ext cx="200217" cy="585873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B239AD-B593-0F41-070F-8B00EC929649}"/>
              </a:ext>
            </a:extLst>
          </p:cNvPr>
          <p:cNvCxnSpPr/>
          <p:nvPr/>
        </p:nvCxnSpPr>
        <p:spPr>
          <a:xfrm>
            <a:off x="6211199" y="4435593"/>
            <a:ext cx="8626" cy="26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16CECC-7174-0F71-3AB2-DB1FE867EC39}"/>
              </a:ext>
            </a:extLst>
          </p:cNvPr>
          <p:cNvCxnSpPr>
            <a:cxnSpLocks/>
          </p:cNvCxnSpPr>
          <p:nvPr/>
        </p:nvCxnSpPr>
        <p:spPr>
          <a:xfrm>
            <a:off x="6211198" y="5068197"/>
            <a:ext cx="8627" cy="281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34855D-5E9A-02D8-210A-A633CDD969C4}"/>
              </a:ext>
            </a:extLst>
          </p:cNvPr>
          <p:cNvCxnSpPr>
            <a:cxnSpLocks/>
          </p:cNvCxnSpPr>
          <p:nvPr/>
        </p:nvCxnSpPr>
        <p:spPr>
          <a:xfrm>
            <a:off x="6211197" y="5672047"/>
            <a:ext cx="8628" cy="253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F3D99-1375-721E-B168-20D087A72433}"/>
              </a:ext>
            </a:extLst>
          </p:cNvPr>
          <p:cNvCxnSpPr>
            <a:cxnSpLocks/>
          </p:cNvCxnSpPr>
          <p:nvPr/>
        </p:nvCxnSpPr>
        <p:spPr>
          <a:xfrm flipH="1" flipV="1">
            <a:off x="6998898" y="6057183"/>
            <a:ext cx="1644769" cy="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4C9D82-3CB1-F7BA-0064-1BE9E54FD615}"/>
              </a:ext>
            </a:extLst>
          </p:cNvPr>
          <p:cNvCxnSpPr>
            <a:cxnSpLocks/>
          </p:cNvCxnSpPr>
          <p:nvPr/>
        </p:nvCxnSpPr>
        <p:spPr>
          <a:xfrm>
            <a:off x="2677066" y="6048555"/>
            <a:ext cx="2725945" cy="23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3102F8-B92E-BA62-D201-3B7B60764A88}"/>
              </a:ext>
            </a:extLst>
          </p:cNvPr>
          <p:cNvCxnSpPr>
            <a:cxnSpLocks/>
          </p:cNvCxnSpPr>
          <p:nvPr/>
        </p:nvCxnSpPr>
        <p:spPr>
          <a:xfrm flipH="1">
            <a:off x="2669516" y="3013135"/>
            <a:ext cx="20127" cy="305662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ED05FFE-2426-894B-167B-63710811C7CB}"/>
              </a:ext>
            </a:extLst>
          </p:cNvPr>
          <p:cNvSpPr/>
          <p:nvPr/>
        </p:nvSpPr>
        <p:spPr>
          <a:xfrm>
            <a:off x="4595750" y="6374479"/>
            <a:ext cx="3378680" cy="3881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cs typeface="Calibri"/>
              </a:rPr>
              <a:t>Decision whether Phish or not 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FD9626-661B-B883-CCAF-F0A307950048}"/>
              </a:ext>
            </a:extLst>
          </p:cNvPr>
          <p:cNvCxnSpPr>
            <a:cxnSpLocks/>
          </p:cNvCxnSpPr>
          <p:nvPr/>
        </p:nvCxnSpPr>
        <p:spPr>
          <a:xfrm flipH="1">
            <a:off x="6176692" y="6204006"/>
            <a:ext cx="20128" cy="224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6D954BC-BA80-2E96-C446-03EFB68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08952-7918-8A4B-D5D9-09ABACF312DC}"/>
              </a:ext>
            </a:extLst>
          </p:cNvPr>
          <p:cNvSpPr/>
          <p:nvPr/>
        </p:nvSpPr>
        <p:spPr>
          <a:xfrm>
            <a:off x="9254016" y="3556520"/>
            <a:ext cx="1811548" cy="61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MultinomialNB</a:t>
            </a:r>
            <a:endParaRPr lang="en-GB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CE39A4-115B-629D-67E4-0CF5A64E0C62}"/>
              </a:ext>
            </a:extLst>
          </p:cNvPr>
          <p:cNvCxnSpPr>
            <a:cxnSpLocks/>
          </p:cNvCxnSpPr>
          <p:nvPr/>
        </p:nvCxnSpPr>
        <p:spPr>
          <a:xfrm flipH="1">
            <a:off x="4040038" y="3220310"/>
            <a:ext cx="5942162" cy="214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DF98C-1288-4C46-9556-EB6145149F8E}"/>
              </a:ext>
            </a:extLst>
          </p:cNvPr>
          <p:cNvCxnSpPr>
            <a:cxnSpLocks/>
          </p:cNvCxnSpPr>
          <p:nvPr/>
        </p:nvCxnSpPr>
        <p:spPr>
          <a:xfrm flipH="1">
            <a:off x="4031179" y="3233189"/>
            <a:ext cx="28168" cy="34875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110681-B06E-15DC-7929-7F3AF742A4AC}"/>
              </a:ext>
            </a:extLst>
          </p:cNvPr>
          <p:cNvCxnSpPr>
            <a:cxnSpLocks/>
          </p:cNvCxnSpPr>
          <p:nvPr/>
        </p:nvCxnSpPr>
        <p:spPr>
          <a:xfrm flipH="1">
            <a:off x="9968116" y="3207768"/>
            <a:ext cx="28168" cy="34875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1C7EF-AE52-5F11-BD42-E8198126F2E3}"/>
              </a:ext>
            </a:extLst>
          </p:cNvPr>
          <p:cNvCxnSpPr>
            <a:cxnSpLocks/>
          </p:cNvCxnSpPr>
          <p:nvPr/>
        </p:nvCxnSpPr>
        <p:spPr>
          <a:xfrm flipH="1">
            <a:off x="8187789" y="3215250"/>
            <a:ext cx="28168" cy="34875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8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6D389-E19F-B360-110C-449F7665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449034" cy="1554480"/>
          </a:xfrm>
        </p:spPr>
        <p:txBody>
          <a:bodyPr>
            <a:normAutofit/>
          </a:bodyPr>
          <a:lstStyle/>
          <a:p>
            <a:r>
              <a:rPr lang="en-GB" sz="3200" dirty="0">
                <a:cs typeface="Calibri Light"/>
              </a:rPr>
              <a:t>Working Procedure</a:t>
            </a:r>
            <a:endParaRPr lang="en-GB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355C1-599D-98FB-51E4-099E5284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GB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C9F04F59-FA86-7518-B0E6-5EC08890E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B7B94814-4AB2-BCED-1D7D-37F0A768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lowchart: Magnetic Disk 2">
            <a:extLst>
              <a:ext uri="{FF2B5EF4-FFF2-40B4-BE49-F238E27FC236}">
                <a16:creationId xmlns:a16="http://schemas.microsoft.com/office/drawing/2014/main" id="{40576438-7499-50D5-6A3E-8A6572E3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206" y="2723189"/>
            <a:ext cx="647700" cy="552450"/>
          </a:xfrm>
          <a:prstGeom prst="flowChartMagneticDisk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DF98BDB2-5E62-0C47-9DBE-E72F80828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381" y="2770814"/>
            <a:ext cx="1362075" cy="561975"/>
          </a:xfrm>
          <a:prstGeom prst="rect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57">
            <a:extLst>
              <a:ext uri="{FF2B5EF4-FFF2-40B4-BE49-F238E27FC236}">
                <a16:creationId xmlns:a16="http://schemas.microsoft.com/office/drawing/2014/main" id="{CD3456BB-1994-0547-F2AA-EFB69D0E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431" y="3733319"/>
            <a:ext cx="1362075" cy="561975"/>
          </a:xfrm>
          <a:prstGeom prst="rect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root words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3777B880-EA26-9CC2-86CC-87CA9C17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331" y="3691564"/>
            <a:ext cx="1362075" cy="561975"/>
          </a:xfrm>
          <a:prstGeom prst="rect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sentence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8">
            <a:extLst>
              <a:ext uri="{FF2B5EF4-FFF2-40B4-BE49-F238E27FC236}">
                <a16:creationId xmlns:a16="http://schemas.microsoft.com/office/drawing/2014/main" id="{F0E8CA45-79B0-A162-BFD5-961F73BD8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306" y="3302626"/>
            <a:ext cx="609600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54">
            <a:extLst>
              <a:ext uri="{FF2B5EF4-FFF2-40B4-BE49-F238E27FC236}">
                <a16:creationId xmlns:a16="http://schemas.microsoft.com/office/drawing/2014/main" id="{C6E18B46-F803-DC2A-E886-F16E00A02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581" y="2780339"/>
            <a:ext cx="1295400" cy="209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 urls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53">
            <a:extLst>
              <a:ext uri="{FF2B5EF4-FFF2-40B4-BE49-F238E27FC236}">
                <a16:creationId xmlns:a16="http://schemas.microsoft.com/office/drawing/2014/main" id="{499FB747-5712-A35E-C64D-DB0D0863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4468" y="3399150"/>
            <a:ext cx="139065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expression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id="{4EB5858F-8190-DD77-1D65-D21087016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281" y="3890001"/>
            <a:ext cx="111442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Snowball stemmer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Straight Arrow Connector 11">
            <a:extLst>
              <a:ext uri="{FF2B5EF4-FFF2-40B4-BE49-F238E27FC236}">
                <a16:creationId xmlns:a16="http://schemas.microsoft.com/office/drawing/2014/main" id="{CB96A7BE-CE50-22ED-CF56-ADF090B9E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8431" y="2959726"/>
            <a:ext cx="1885950" cy="9525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50">
            <a:extLst>
              <a:ext uri="{FF2B5EF4-FFF2-40B4-BE49-F238E27FC236}">
                <a16:creationId xmlns:a16="http://schemas.microsoft.com/office/drawing/2014/main" id="{712CCF77-CAE1-8D8A-3A70-4644870E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806" y="4553576"/>
            <a:ext cx="1362075" cy="561975"/>
          </a:xfrm>
          <a:prstGeom prst="rect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labeling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traight Arrow Connector 13">
            <a:extLst>
              <a:ext uri="{FF2B5EF4-FFF2-40B4-BE49-F238E27FC236}">
                <a16:creationId xmlns:a16="http://schemas.microsoft.com/office/drawing/2014/main" id="{8FC93E4F-EE87-F94A-D73B-BA5DA9D7D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56" y="5047289"/>
            <a:ext cx="0" cy="371475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Straight Connector 14">
            <a:extLst>
              <a:ext uri="{FF2B5EF4-FFF2-40B4-BE49-F238E27FC236}">
                <a16:creationId xmlns:a16="http://schemas.microsoft.com/office/drawing/2014/main" id="{B917AC81-3DC7-D8B9-EF48-9C198A0A2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200" y="5419868"/>
            <a:ext cx="1590675" cy="9525"/>
          </a:xfrm>
          <a:prstGeom prst="line">
            <a:avLst/>
          </a:prstGeom>
          <a:noFill/>
          <a:ln w="6350">
            <a:solidFill>
              <a:srgbClr val="4472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Straight Arrow Connector 15">
            <a:extLst>
              <a:ext uri="{FF2B5EF4-FFF2-40B4-BE49-F238E27FC236}">
                <a16:creationId xmlns:a16="http://schemas.microsoft.com/office/drawing/2014/main" id="{37E2ADB1-05D0-FAEE-A162-3B98CD5DE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200" y="5418211"/>
            <a:ext cx="0" cy="295275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46">
            <a:extLst>
              <a:ext uri="{FF2B5EF4-FFF2-40B4-BE49-F238E27FC236}">
                <a16:creationId xmlns:a16="http://schemas.microsoft.com/office/drawing/2014/main" id="{28789380-916B-0F94-8849-A7BF387C5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85" y="5431463"/>
            <a:ext cx="0" cy="295275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8F77FA7E-682C-3B64-136E-BC98393B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419" y="5706101"/>
            <a:ext cx="819150" cy="409575"/>
          </a:xfrm>
          <a:prstGeom prst="rect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5D1BCA0E-A630-7BEF-04A8-A6EC4433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400" y="5708039"/>
            <a:ext cx="819150" cy="409575"/>
          </a:xfrm>
          <a:prstGeom prst="rect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Bad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Straight Arrow Connector 18">
            <a:extLst>
              <a:ext uri="{FF2B5EF4-FFF2-40B4-BE49-F238E27FC236}">
                <a16:creationId xmlns:a16="http://schemas.microsoft.com/office/drawing/2014/main" id="{E303D73E-C436-1411-CABB-9F10A4861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2081" y="3207376"/>
            <a:ext cx="9525" cy="533400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Straight Arrow Connector 19">
            <a:extLst>
              <a:ext uri="{FF2B5EF4-FFF2-40B4-BE49-F238E27FC236}">
                <a16:creationId xmlns:a16="http://schemas.microsoft.com/office/drawing/2014/main" id="{880DE59B-F0EE-85AC-BA34-BA08BFB6F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56" y="4196389"/>
            <a:ext cx="0" cy="504825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Straight Arrow Connector 21">
            <a:extLst>
              <a:ext uri="{FF2B5EF4-FFF2-40B4-BE49-F238E27FC236}">
                <a16:creationId xmlns:a16="http://schemas.microsoft.com/office/drawing/2014/main" id="{AF56D3C3-0D1D-07C7-81E3-ED97F30F2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0881" y="3929689"/>
            <a:ext cx="1352550" cy="19050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60">
            <a:extLst>
              <a:ext uri="{FF2B5EF4-FFF2-40B4-BE49-F238E27FC236}">
                <a16:creationId xmlns:a16="http://schemas.microsoft.com/office/drawing/2014/main" id="{186DDA8A-27E1-EB76-203B-67DC7FB6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706" y="20453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ectangle 74">
            <a:extLst>
              <a:ext uri="{FF2B5EF4-FFF2-40B4-BE49-F238E27FC236}">
                <a16:creationId xmlns:a16="http://schemas.microsoft.com/office/drawing/2014/main" id="{721CDFCF-C380-D3E8-4335-A1190C8F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706" y="2502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722866-33B3-0B35-22A0-5555E3EE64A6}"/>
              </a:ext>
            </a:extLst>
          </p:cNvPr>
          <p:cNvSpPr txBox="1"/>
          <p:nvPr/>
        </p:nvSpPr>
        <p:spPr>
          <a:xfrm>
            <a:off x="522511" y="2711587"/>
            <a:ext cx="277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Feature Extraction: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80130E-166A-FB0B-D9A6-BE39D47CA0EF}"/>
              </a:ext>
            </a:extLst>
          </p:cNvPr>
          <p:cNvSpPr txBox="1"/>
          <p:nvPr/>
        </p:nvSpPr>
        <p:spPr>
          <a:xfrm>
            <a:off x="618425" y="3399150"/>
            <a:ext cx="417965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duplicate URLS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Tokenize the URL strings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</a:t>
            </a:r>
            <a:r>
              <a:rPr lang="en-US" sz="2000" dirty="0" err="1"/>
              <a:t>rootwords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 </a:t>
            </a:r>
            <a:r>
              <a:rPr lang="en-US" sz="2000" dirty="0" err="1"/>
              <a:t>rootwords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Data Labeling</a:t>
            </a:r>
          </a:p>
        </p:txBody>
      </p:sp>
    </p:spTree>
    <p:extLst>
      <p:ext uri="{BB962C8B-B14F-4D97-AF65-F5344CB8AC3E}">
        <p14:creationId xmlns:p14="http://schemas.microsoft.com/office/powerpoint/2010/main" val="83622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3BC5-1E29-462C-9520-0E1CEFC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3555-E222-7179-DBE2-42BDCFA3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Tokenized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DA24-8120-7DE2-AD4C-60F3C74A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DD692-8E9D-4214-FA0D-116211D4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38" y="2701534"/>
            <a:ext cx="9418976" cy="22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81F5-8AB9-AAFC-FC4B-D4C10575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CBAE-2089-1FE3-DC7F-1958F6FF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Root Words: By Snowball stemmer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CC03C-BAE4-EA89-755E-A1C8A827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49B03-D94D-00C0-9C65-18494DEA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" y="2980993"/>
            <a:ext cx="10984021" cy="1925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B4E825-8CC4-BCA6-211F-3CC3A77FCBCF}"/>
              </a:ext>
            </a:extLst>
          </p:cNvPr>
          <p:cNvSpPr txBox="1"/>
          <p:nvPr/>
        </p:nvSpPr>
        <p:spPr>
          <a:xfrm>
            <a:off x="5546360" y="3301583"/>
            <a:ext cx="464695" cy="25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50EFE-0727-1BEE-AAF2-24B5B0427B96}"/>
              </a:ext>
            </a:extLst>
          </p:cNvPr>
          <p:cNvSpPr txBox="1"/>
          <p:nvPr/>
        </p:nvSpPr>
        <p:spPr>
          <a:xfrm>
            <a:off x="8921646" y="3301583"/>
            <a:ext cx="464695" cy="25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CAAA-AFEF-DEFF-5E2F-FD217C0A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9D46-03B8-36EC-0751-B12123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D6915D9B-DC96-D7AB-7DFA-DC66D887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018" y="2488406"/>
            <a:ext cx="1362075" cy="561975"/>
          </a:xfrm>
          <a:prstGeom prst="rect">
            <a:avLst/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Labelled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CD7F72EF-DF03-3F0E-5703-B5157842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118" y="2488406"/>
            <a:ext cx="1362075" cy="56197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vectorizer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Straight Arrow Connector 22">
            <a:extLst>
              <a:ext uri="{FF2B5EF4-FFF2-40B4-BE49-F238E27FC236}">
                <a16:creationId xmlns:a16="http://schemas.microsoft.com/office/drawing/2014/main" id="{8CAD94A8-54E4-A472-68AB-D3A1162E6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618" y="2755106"/>
            <a:ext cx="1333500" cy="0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8E253870-5A63-0BF1-BB77-26652D93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118" y="3513931"/>
            <a:ext cx="1362075" cy="56197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72F6D08D-DB85-88F5-256F-CFE1F1DBE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880" y="4779169"/>
            <a:ext cx="1362075" cy="56197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ML Algo.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traight Arrow Connector 23">
            <a:extLst>
              <a:ext uri="{FF2B5EF4-FFF2-40B4-BE49-F238E27FC236}">
                <a16:creationId xmlns:a16="http://schemas.microsoft.com/office/drawing/2014/main" id="{48AB60F0-B189-90E1-EEEF-98C6A1B4C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868" y="2991644"/>
            <a:ext cx="19050" cy="647700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Straight Arrow Connector 24">
            <a:extLst>
              <a:ext uri="{FF2B5EF4-FFF2-40B4-BE49-F238E27FC236}">
                <a16:creationId xmlns:a16="http://schemas.microsoft.com/office/drawing/2014/main" id="{36C321EF-1B86-997B-B92B-DF8021112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09" y="4102894"/>
            <a:ext cx="28575" cy="676275"/>
          </a:xfrm>
          <a:prstGeom prst="straightConnector1">
            <a:avLst/>
          </a:prstGeom>
          <a:noFill/>
          <a:ln w="6350">
            <a:solidFill>
              <a:srgbClr val="4472C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36AA4A35-7032-EEB8-ABFD-F14B58FC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918" y="20216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B6665747-401D-32C4-FD36-B0C50D94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918" y="24788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99DB8-0003-E37A-2D8F-F6767A01C7F7}"/>
              </a:ext>
            </a:extLst>
          </p:cNvPr>
          <p:cNvSpPr txBox="1"/>
          <p:nvPr/>
        </p:nvSpPr>
        <p:spPr>
          <a:xfrm>
            <a:off x="838200" y="2186609"/>
            <a:ext cx="21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Vectorizer: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D91E4E-1A0C-F431-77A5-920D9CCC1D0D}"/>
              </a:ext>
            </a:extLst>
          </p:cNvPr>
          <p:cNvSpPr txBox="1"/>
          <p:nvPr/>
        </p:nvSpPr>
        <p:spPr>
          <a:xfrm>
            <a:off x="980660" y="2755106"/>
            <a:ext cx="4067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numerical representation of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Tokenize the text and basic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frequently used word and make a column for each word and counting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of the subset represent a sparse matrix</a:t>
            </a:r>
          </a:p>
          <a:p>
            <a:endParaRPr lang="en-US" dirty="0"/>
          </a:p>
          <a:p>
            <a:r>
              <a:rPr lang="en-US" b="1" dirty="0"/>
              <a:t>unique URLs: </a:t>
            </a:r>
            <a:r>
              <a:rPr lang="en-US" dirty="0"/>
              <a:t>507196 </a:t>
            </a:r>
          </a:p>
          <a:p>
            <a:r>
              <a:rPr lang="en-US" b="1" dirty="0"/>
              <a:t>unique words: </a:t>
            </a:r>
            <a:r>
              <a:rPr lang="en-US" dirty="0"/>
              <a:t>3,50,837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97421E-1976-BA73-1068-E60B83CF136A}"/>
              </a:ext>
            </a:extLst>
          </p:cNvPr>
          <p:cNvSpPr txBox="1"/>
          <p:nvPr/>
        </p:nvSpPr>
        <p:spPr>
          <a:xfrm>
            <a:off x="10439668" y="3639344"/>
            <a:ext cx="99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336710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64BCA-5F73-9FE4-4D58-2636659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cs typeface="Calibri Light"/>
              </a:rPr>
              <a:t>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61AF5-D444-6F09-F9A0-BB13AC5F4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6" y="2870334"/>
            <a:ext cx="10304764" cy="261293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DB2D6-56C4-001F-C7B7-43AE07C8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07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DEBB-27CC-B23D-FAFD-139D0AB1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2BC3-CC07-DDE2-11AF-D919C2FF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071D-93E0-BCEC-532C-C7612FC7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F9E5C-FB32-85E1-419A-24A0DBF4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7" y="2940006"/>
            <a:ext cx="3574328" cy="24525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C3DB69-ACA6-0770-269C-604C2A3D4857}"/>
              </a:ext>
            </a:extLst>
          </p:cNvPr>
          <p:cNvCxnSpPr>
            <a:cxnSpLocks/>
          </p:cNvCxnSpPr>
          <p:nvPr/>
        </p:nvCxnSpPr>
        <p:spPr>
          <a:xfrm flipV="1">
            <a:off x="3511641" y="2653105"/>
            <a:ext cx="0" cy="5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873A57-9B62-598C-4916-D967EC15BFF2}"/>
              </a:ext>
            </a:extLst>
          </p:cNvPr>
          <p:cNvCxnSpPr/>
          <p:nvPr/>
        </p:nvCxnSpPr>
        <p:spPr>
          <a:xfrm>
            <a:off x="2004812" y="5144414"/>
            <a:ext cx="0" cy="6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DB95E8-7067-AFCD-8FCA-CFD2D1414182}"/>
              </a:ext>
            </a:extLst>
          </p:cNvPr>
          <p:cNvCxnSpPr/>
          <p:nvPr/>
        </p:nvCxnSpPr>
        <p:spPr>
          <a:xfrm>
            <a:off x="3356024" y="5144414"/>
            <a:ext cx="0" cy="6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DAD74-C6D3-394D-F452-EC2BE6888AF6}"/>
              </a:ext>
            </a:extLst>
          </p:cNvPr>
          <p:cNvCxnSpPr>
            <a:cxnSpLocks/>
          </p:cNvCxnSpPr>
          <p:nvPr/>
        </p:nvCxnSpPr>
        <p:spPr>
          <a:xfrm flipV="1">
            <a:off x="2045595" y="2704620"/>
            <a:ext cx="0" cy="47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F5FDAB-4CC0-F842-FA04-C1665885AF62}"/>
              </a:ext>
            </a:extLst>
          </p:cNvPr>
          <p:cNvSpPr txBox="1"/>
          <p:nvPr/>
        </p:nvSpPr>
        <p:spPr>
          <a:xfrm>
            <a:off x="1814850" y="2442802"/>
            <a:ext cx="4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ADDAA-B61E-1E07-EB54-B99ADEFD2FFE}"/>
              </a:ext>
            </a:extLst>
          </p:cNvPr>
          <p:cNvSpPr txBox="1"/>
          <p:nvPr/>
        </p:nvSpPr>
        <p:spPr>
          <a:xfrm>
            <a:off x="3371048" y="2400971"/>
            <a:ext cx="4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A440B-7784-D7FD-8CD1-DC957B01E026}"/>
              </a:ext>
            </a:extLst>
          </p:cNvPr>
          <p:cNvSpPr txBox="1"/>
          <p:nvPr/>
        </p:nvSpPr>
        <p:spPr>
          <a:xfrm>
            <a:off x="3171425" y="5686901"/>
            <a:ext cx="4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3E5B8-4E85-31AB-6E39-2CBD29EC73FC}"/>
              </a:ext>
            </a:extLst>
          </p:cNvPr>
          <p:cNvSpPr txBox="1"/>
          <p:nvPr/>
        </p:nvSpPr>
        <p:spPr>
          <a:xfrm>
            <a:off x="1814850" y="5686901"/>
            <a:ext cx="4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91B9D3-BA63-E58D-1504-54904BF54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28" y="2812134"/>
            <a:ext cx="3788545" cy="25803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2B8846-5156-83D7-FF05-FC68652D79F7}"/>
              </a:ext>
            </a:extLst>
          </p:cNvPr>
          <p:cNvSpPr txBox="1"/>
          <p:nvPr/>
        </p:nvSpPr>
        <p:spPr>
          <a:xfrm>
            <a:off x="5654040" y="3843097"/>
            <a:ext cx="66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25ADA-2916-D3EC-633D-FD66BD6329A6}"/>
              </a:ext>
            </a:extLst>
          </p:cNvPr>
          <p:cNvSpPr txBox="1"/>
          <p:nvPr/>
        </p:nvSpPr>
        <p:spPr>
          <a:xfrm>
            <a:off x="7456867" y="1682799"/>
            <a:ext cx="27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KNN:</a:t>
            </a:r>
          </a:p>
        </p:txBody>
      </p:sp>
    </p:spTree>
    <p:extLst>
      <p:ext uri="{BB962C8B-B14F-4D97-AF65-F5344CB8AC3E}">
        <p14:creationId xmlns:p14="http://schemas.microsoft.com/office/powerpoint/2010/main" val="171977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566A-E555-5BC5-CBA0-2616296E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A92E-14EA-1D19-B5AA-3473678C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33818-42B9-DC98-B4FA-84F7D242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41136-C569-407B-E3F2-44B35126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82" y="2527882"/>
            <a:ext cx="3472050" cy="3521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316B0-8A69-B825-F04B-5AEA6E109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70" y="2994820"/>
            <a:ext cx="3918390" cy="2594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238B8-8BE2-30D1-AA2F-9DECA4504A2B}"/>
              </a:ext>
            </a:extLst>
          </p:cNvPr>
          <p:cNvSpPr txBox="1"/>
          <p:nvPr/>
        </p:nvSpPr>
        <p:spPr>
          <a:xfrm>
            <a:off x="6375042" y="1870075"/>
            <a:ext cx="255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Decision Tree: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A9FC8-F7A3-9587-B59C-BE6C6F79150D}"/>
              </a:ext>
            </a:extLst>
          </p:cNvPr>
          <p:cNvSpPr txBox="1"/>
          <p:nvPr/>
        </p:nvSpPr>
        <p:spPr>
          <a:xfrm>
            <a:off x="5021629" y="3962866"/>
            <a:ext cx="106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622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DE43F-EA27-8452-462D-3D3A4160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Contents</a:t>
            </a:r>
            <a:endParaRPr lang="en-GB" sz="4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366F-F119-0E04-60E8-2F8181C4E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42" y="2108132"/>
            <a:ext cx="10786354" cy="42410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Introduction</a:t>
            </a:r>
          </a:p>
          <a:p>
            <a:pPr marL="0" indent="0">
              <a:buNone/>
            </a:pPr>
            <a:r>
              <a:rPr lang="en-GB" sz="1800" dirty="0">
                <a:ea typeface="Calibri"/>
                <a:cs typeface="Calibri"/>
              </a:rPr>
              <a:t>                -Phishing techniques approaches</a:t>
            </a:r>
          </a:p>
          <a:p>
            <a:pPr marL="0" indent="0">
              <a:buNone/>
            </a:pPr>
            <a:r>
              <a:rPr lang="en-GB" sz="1800" dirty="0">
                <a:ea typeface="Calibri"/>
                <a:cs typeface="Calibri"/>
              </a:rPr>
              <a:t>                -Phishing detection approaches</a:t>
            </a:r>
          </a:p>
          <a:p>
            <a:pPr marL="0" indent="0">
              <a:buNone/>
            </a:pPr>
            <a:r>
              <a:rPr lang="en-GB" sz="1800" dirty="0">
                <a:ea typeface="Calibri"/>
                <a:cs typeface="Calibri"/>
              </a:rPr>
              <a:t>                -Problem statement</a:t>
            </a:r>
          </a:p>
          <a:p>
            <a:pPr marL="0" indent="0">
              <a:buNone/>
            </a:pPr>
            <a:r>
              <a:rPr lang="en-GB" sz="1800" dirty="0">
                <a:ea typeface="Calibri"/>
                <a:cs typeface="Calibri"/>
              </a:rPr>
              <a:t>                -Objectives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Literature review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Data source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Methodologies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Working flow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Results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Conclusion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>
                <a:ea typeface="Calibri"/>
                <a:cs typeface="Calibri"/>
              </a:rPr>
              <a:t>Future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760F-B4E3-3ABD-9AEA-540BB7D3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1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BDD7-7193-7C72-FDA1-FEC8ECF2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D07E-92B3-B9B9-7A8D-C123B135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CEF77-F642-77A5-093A-3C823BE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9E6BD-F5DE-1526-A333-06A0661FB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05" y="3078892"/>
            <a:ext cx="3497808" cy="2395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77BDC-6CA3-61EC-FF9C-7B368AA6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07" y="2643792"/>
            <a:ext cx="3497808" cy="3547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2BF695-7382-A885-40E8-C3B8BA0C6B8D}"/>
              </a:ext>
            </a:extLst>
          </p:cNvPr>
          <p:cNvSpPr txBox="1"/>
          <p:nvPr/>
        </p:nvSpPr>
        <p:spPr>
          <a:xfrm>
            <a:off x="6928613" y="1811198"/>
            <a:ext cx="336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MultinomialNB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868A6-46AC-AE5E-A862-28432C42BF23}"/>
              </a:ext>
            </a:extLst>
          </p:cNvPr>
          <p:cNvSpPr txBox="1"/>
          <p:nvPr/>
        </p:nvSpPr>
        <p:spPr>
          <a:xfrm>
            <a:off x="5461396" y="400129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52568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93D1-0631-7F1F-11D3-658DBEF2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6268" cy="935641"/>
          </a:xfrm>
        </p:spPr>
        <p:txBody>
          <a:bodyPr/>
          <a:lstStyle/>
          <a:p>
            <a:r>
              <a:rPr lang="en-US" dirty="0"/>
              <a:t>Deployment on </a:t>
            </a:r>
            <a:r>
              <a:rPr lang="en-US" dirty="0" err="1"/>
              <a:t>fastApi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F5C869-CF7F-1ADF-B517-82C6BB66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124"/>
            <a:ext cx="421900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BFA8-FABE-28D9-C42B-A0B45AC9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D10EF-8191-7174-0587-073019841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48" y="1877124"/>
            <a:ext cx="3410703" cy="43513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A83F4-5D48-85E9-6B8C-A90F0E057D9D}"/>
              </a:ext>
            </a:extLst>
          </p:cNvPr>
          <p:cNvCxnSpPr/>
          <p:nvPr/>
        </p:nvCxnSpPr>
        <p:spPr>
          <a:xfrm>
            <a:off x="4557010" y="2174384"/>
            <a:ext cx="78561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2B6D5E-7BD4-FDFD-2C70-98E9B8396F2B}"/>
              </a:ext>
            </a:extLst>
          </p:cNvPr>
          <p:cNvCxnSpPr>
            <a:cxnSpLocks/>
          </p:cNvCxnSpPr>
          <p:nvPr/>
        </p:nvCxnSpPr>
        <p:spPr>
          <a:xfrm flipH="1">
            <a:off x="6445770" y="2174384"/>
            <a:ext cx="1601379" cy="0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CE5E13-CB7C-6758-EA16-5E1EE1E964C2}"/>
              </a:ext>
            </a:extLst>
          </p:cNvPr>
          <p:cNvSpPr txBox="1"/>
          <p:nvPr/>
        </p:nvSpPr>
        <p:spPr>
          <a:xfrm>
            <a:off x="5458561" y="1943551"/>
            <a:ext cx="95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F98FB-EF34-5B1A-952F-6E8A1EC93F49}"/>
              </a:ext>
            </a:extLst>
          </p:cNvPr>
          <p:cNvCxnSpPr/>
          <p:nvPr/>
        </p:nvCxnSpPr>
        <p:spPr>
          <a:xfrm>
            <a:off x="3222885" y="6100997"/>
            <a:ext cx="2119736" cy="0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8B0BC0-581E-DCB9-1FD4-E3AEE7522631}"/>
              </a:ext>
            </a:extLst>
          </p:cNvPr>
          <p:cNvCxnSpPr>
            <a:cxnSpLocks/>
          </p:cNvCxnSpPr>
          <p:nvPr/>
        </p:nvCxnSpPr>
        <p:spPr>
          <a:xfrm flipH="1">
            <a:off x="6445770" y="6086007"/>
            <a:ext cx="1343898" cy="0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1AAE27-89A7-5A2B-8A10-C7B55F80F324}"/>
              </a:ext>
            </a:extLst>
          </p:cNvPr>
          <p:cNvSpPr txBox="1"/>
          <p:nvPr/>
        </p:nvSpPr>
        <p:spPr>
          <a:xfrm>
            <a:off x="5330373" y="5870164"/>
            <a:ext cx="116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406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EB6E-0370-C72F-4046-F6989A89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74EB-CF0E-22A7-3769-1639C883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algorithm like Random forest can be tried by manipulating dataset weight.</a:t>
            </a:r>
          </a:p>
          <a:p>
            <a:r>
              <a:rPr lang="en-US" dirty="0"/>
              <a:t>A hybrid model can be implemented by adding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A3D4-1691-8CB1-9740-D156C7D5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7DB28-9E7E-9719-F3E7-4F34E3AC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GB" sz="5400" dirty="0">
                <a:cs typeface="Calibri Light"/>
              </a:rPr>
              <a:t>Conclusion</a:t>
            </a:r>
            <a:endParaRPr lang="en-GB" sz="54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54EC-4CE2-3CB9-B9AA-8F86B1C9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84001"/>
            <a:ext cx="10523881" cy="2960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Logistic Regression giving the better accuracy than other algorithms.</a:t>
            </a:r>
          </a:p>
          <a:p>
            <a:r>
              <a:rPr lang="en-US" dirty="0">
                <a:ea typeface="+mn-lt"/>
                <a:cs typeface="+mn-lt"/>
              </a:rPr>
              <a:t>Now the model is ready for deployment</a:t>
            </a:r>
          </a:p>
          <a:p>
            <a:r>
              <a:rPr lang="en-US" dirty="0">
                <a:ea typeface="+mn-lt"/>
                <a:cs typeface="+mn-lt"/>
              </a:rPr>
              <a:t>User can check any link whether it is phishing or not.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20E5-AEFE-5AFB-F845-085C9A44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1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9296-644D-00B9-0420-D1E6FF22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23881" cy="997444"/>
          </a:xfrm>
        </p:spPr>
        <p:txBody>
          <a:bodyPr anchor="b">
            <a:normAutofit/>
          </a:bodyPr>
          <a:lstStyle/>
          <a:p>
            <a:r>
              <a:rPr lang="en-GB" sz="5400" dirty="0">
                <a:cs typeface="Calibri Light"/>
              </a:rPr>
              <a:t>References</a:t>
            </a:r>
            <a:endParaRPr lang="en-GB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5408-AC2A-5C51-0769-39937BED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84" y="1718153"/>
            <a:ext cx="10595768" cy="5073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Anti-Phishing Working Group (APWG): Phishing activity trends report—last quarter- </a:t>
            </a:r>
            <a:r>
              <a:rPr lang="en-US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https://apwg.org/trendsreports/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US" sz="2200" dirty="0">
                <a:ea typeface="+mn-lt"/>
                <a:cs typeface="+mn-lt"/>
              </a:rPr>
              <a:t>Parvathy R. “Phishing Website Detection Using Machine Learning Algorithms” Proceedings of the National Conference on Emerging Computer Applications (NCECA)-2022</a:t>
            </a:r>
          </a:p>
          <a:p>
            <a:pPr marL="457200" indent="-457200" algn="just">
              <a:buAutoNum type="arabicPeriod"/>
            </a:pPr>
            <a:r>
              <a:rPr lang="en-GB" sz="2200" dirty="0" err="1">
                <a:ea typeface="+mn-lt"/>
                <a:cs typeface="+mn-lt"/>
              </a:rPr>
              <a:t>Ebubekir</a:t>
            </a:r>
            <a:r>
              <a:rPr lang="en-GB" sz="2200" dirty="0">
                <a:ea typeface="+mn-lt"/>
                <a:cs typeface="+mn-lt"/>
              </a:rPr>
              <a:t> Buber, Banu </a:t>
            </a:r>
            <a:r>
              <a:rPr lang="en-GB" sz="2200" dirty="0" err="1">
                <a:ea typeface="+mn-lt"/>
                <a:cs typeface="+mn-lt"/>
              </a:rPr>
              <a:t>Diri</a:t>
            </a:r>
            <a:r>
              <a:rPr lang="en-GB" sz="2200" dirty="0">
                <a:ea typeface="+mn-lt"/>
                <a:cs typeface="+mn-lt"/>
              </a:rPr>
              <a:t>, Ozgur </a:t>
            </a:r>
            <a:r>
              <a:rPr lang="en-GB" sz="2200" dirty="0" err="1">
                <a:ea typeface="+mn-lt"/>
                <a:cs typeface="+mn-lt"/>
              </a:rPr>
              <a:t>Koray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Sahingoz</a:t>
            </a:r>
            <a:r>
              <a:rPr lang="en-GB" sz="2200" dirty="0">
                <a:ea typeface="+mn-lt"/>
                <a:cs typeface="+mn-lt"/>
              </a:rPr>
              <a:t> et Al. “LP Based Phishing Attack Detection from URLs” Springer International Publishing AG, part of Springer Nature 2018 A. Abraham et al. (Eds.): ISDA 2017, AISC 736, pp. 608–618, 2018</a:t>
            </a:r>
            <a:r>
              <a:rPr lang="en-GB" sz="2200" dirty="0">
                <a:ea typeface="Calibri"/>
                <a:cs typeface="Calibri"/>
              </a:rPr>
              <a:t>10.</a:t>
            </a:r>
          </a:p>
          <a:p>
            <a:pPr marL="457200" indent="-457200" algn="just">
              <a:buAutoNum type="arabicPeriod"/>
            </a:pPr>
            <a:r>
              <a:rPr lang="en-GB" sz="2200" dirty="0">
                <a:ea typeface="Calibri"/>
                <a:cs typeface="Calibri"/>
              </a:rPr>
              <a:t>Rishikesh Mahajan, Irfan </a:t>
            </a:r>
            <a:r>
              <a:rPr lang="en-GB" sz="2200" dirty="0" err="1">
                <a:ea typeface="Calibri"/>
                <a:cs typeface="Calibri"/>
              </a:rPr>
              <a:t>Siddavatam</a:t>
            </a:r>
            <a:r>
              <a:rPr lang="en-GB" sz="2200" dirty="0">
                <a:ea typeface="Calibri"/>
                <a:cs typeface="Calibri"/>
              </a:rPr>
              <a:t>. “Phishing Website Detection using Machine Learning Algorithms” International Journal of Computer Applications (0975 – 8887)</a:t>
            </a:r>
            <a:r>
              <a:rPr lang="en-GB" sz="2200" dirty="0">
                <a:ea typeface="+mn-lt"/>
                <a:cs typeface="+mn-lt"/>
              </a:rPr>
              <a:t>Dutta, A.K., 2021. Detecting phishing websites using machine learning technique. </a:t>
            </a:r>
            <a:r>
              <a:rPr lang="en-GB" sz="2200" i="1" dirty="0" err="1">
                <a:ea typeface="+mn-lt"/>
                <a:cs typeface="+mn-lt"/>
              </a:rPr>
              <a:t>PloS</a:t>
            </a:r>
            <a:r>
              <a:rPr lang="en-GB" sz="2200" i="1" dirty="0">
                <a:ea typeface="+mn-lt"/>
                <a:cs typeface="+mn-lt"/>
              </a:rPr>
              <a:t> one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i="1" dirty="0">
                <a:ea typeface="+mn-lt"/>
                <a:cs typeface="+mn-lt"/>
              </a:rPr>
              <a:t>16</a:t>
            </a:r>
            <a:r>
              <a:rPr lang="en-GB" sz="2200" dirty="0">
                <a:ea typeface="+mn-lt"/>
                <a:cs typeface="+mn-lt"/>
              </a:rPr>
              <a:t>(10), p.e0258361.</a:t>
            </a:r>
            <a:endParaRPr lang="en-GB" sz="22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GB" sz="22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GB" sz="2200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6F41E-E346-D498-4959-C78AB91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6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792F-6985-4F2E-776C-8942FC3B063D}"/>
              </a:ext>
            </a:extLst>
          </p:cNvPr>
          <p:cNvSpPr txBox="1"/>
          <p:nvPr/>
        </p:nvSpPr>
        <p:spPr>
          <a:xfrm>
            <a:off x="3580041" y="2942439"/>
            <a:ext cx="5029200" cy="3227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b="1" dirty="0">
                <a:solidFill>
                  <a:schemeClr val="tx2"/>
                </a:solidFill>
                <a:latin typeface="Aharoni"/>
                <a:cs typeface="Aharoni"/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350D5CC-58C9-9999-B457-AFB40157F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1879" y="566089"/>
            <a:ext cx="3217333" cy="32173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920F-D584-5516-110D-2CFBE2B9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EBE2-C0BC-8642-6886-CA2FED53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cs typeface="Calibri Light"/>
              </a:rPr>
              <a:t>Introduction</a:t>
            </a:r>
            <a:endParaRPr lang="en-GB" sz="5400"/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2D14-A722-4EA4-7CCE-91167AF5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200">
              <a:latin typeface="Consolas"/>
              <a:ea typeface="+mn-lt"/>
              <a:cs typeface="+mn-lt"/>
            </a:endParaRPr>
          </a:p>
          <a:p>
            <a:pPr algn="just"/>
            <a:r>
              <a:rPr lang="en-GB" dirty="0">
                <a:latin typeface="Calibri"/>
                <a:ea typeface="+mn-lt"/>
                <a:cs typeface="+mn-lt"/>
              </a:rPr>
              <a:t>Phishing is a fraudulent technique that uses social and technological tricks to steal customer identification and financial credentials. </a:t>
            </a:r>
          </a:p>
          <a:p>
            <a:pPr algn="just"/>
            <a:r>
              <a:rPr lang="en-GB" dirty="0">
                <a:ea typeface="+mn-lt"/>
                <a:cs typeface="+mn-lt"/>
              </a:rPr>
              <a:t>According to APWG’s Phishing Activity Trends Report phishing attacks hit an all-time high in 2021. With more than 300,000 attacks recorded in December, these incidents have become more than three times as common as they were less than two years ago.</a:t>
            </a:r>
          </a:p>
          <a:p>
            <a:endParaRPr lang="en-GB" sz="22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AC5BF-434E-9BA3-2527-EF64B761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17C-6C6D-DA3A-A71F-94F7475D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91955"/>
            <a:ext cx="10515600" cy="1325563"/>
          </a:xfrm>
        </p:spPr>
        <p:txBody>
          <a:bodyPr/>
          <a:lstStyle/>
          <a:p>
            <a:r>
              <a:rPr lang="en-GB" b="1" dirty="0">
                <a:cs typeface="Calibri Light"/>
              </a:rPr>
              <a:t>Phishing Techniques Approaches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9967-CA1E-482E-139F-5BF39957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5E6A0-971A-FD03-7E7C-5A9A44077ED1}"/>
              </a:ext>
            </a:extLst>
          </p:cNvPr>
          <p:cNvSpPr txBox="1"/>
          <p:nvPr/>
        </p:nvSpPr>
        <p:spPr>
          <a:xfrm>
            <a:off x="1396791" y="3712171"/>
            <a:ext cx="1391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 panose="020F0502020204030204"/>
              </a:rPr>
              <a:t>Phishing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2C1B7-E848-457A-3E1B-86EDA159638E}"/>
              </a:ext>
            </a:extLst>
          </p:cNvPr>
          <p:cNvSpPr txBox="1"/>
          <p:nvPr/>
        </p:nvSpPr>
        <p:spPr>
          <a:xfrm>
            <a:off x="4128489" y="4905492"/>
            <a:ext cx="1391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 panose="020F0502020204030204"/>
              </a:rPr>
              <a:t>Technical subterfuge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A56ED-5499-B6AA-7EA8-DE15509A1438}"/>
              </a:ext>
            </a:extLst>
          </p:cNvPr>
          <p:cNvSpPr txBox="1"/>
          <p:nvPr/>
        </p:nvSpPr>
        <p:spPr>
          <a:xfrm>
            <a:off x="4128488" y="2691377"/>
            <a:ext cx="1391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 panose="020F0502020204030204"/>
              </a:rPr>
              <a:t>Social Engineering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C78C1-0BE9-6647-FA14-E4220D3A5D60}"/>
              </a:ext>
            </a:extLst>
          </p:cNvPr>
          <p:cNvSpPr txBox="1"/>
          <p:nvPr/>
        </p:nvSpPr>
        <p:spPr>
          <a:xfrm>
            <a:off x="7205241" y="2806395"/>
            <a:ext cx="13914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cs typeface="Calibri" panose="020F0502020204030204"/>
              </a:rPr>
              <a:t>Email Phishing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E1029-7CF0-BC18-B5CA-BFBF1181840E}"/>
              </a:ext>
            </a:extLst>
          </p:cNvPr>
          <p:cNvSpPr txBox="1"/>
          <p:nvPr/>
        </p:nvSpPr>
        <p:spPr>
          <a:xfrm>
            <a:off x="7205241" y="1541188"/>
            <a:ext cx="13914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cs typeface="Calibri" panose="020F0502020204030204"/>
              </a:rPr>
              <a:t>SMS Phishing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D7A1D-E714-820E-F23B-E631EE2D829D}"/>
              </a:ext>
            </a:extLst>
          </p:cNvPr>
          <p:cNvSpPr txBox="1"/>
          <p:nvPr/>
        </p:nvSpPr>
        <p:spPr>
          <a:xfrm>
            <a:off x="7205241" y="2288809"/>
            <a:ext cx="1391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cs typeface="Calibri" panose="020F0502020204030204"/>
              </a:rPr>
              <a:t>Vishing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FAA1F-EE41-3923-AE24-C22F18663A38}"/>
              </a:ext>
            </a:extLst>
          </p:cNvPr>
          <p:cNvSpPr txBox="1"/>
          <p:nvPr/>
        </p:nvSpPr>
        <p:spPr>
          <a:xfrm>
            <a:off x="7363391" y="4186621"/>
            <a:ext cx="1391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cs typeface="Calibri" panose="020F0502020204030204"/>
              </a:rPr>
              <a:t>Malware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D366D-D4AE-767B-0B2B-815A1D22D51E}"/>
              </a:ext>
            </a:extLst>
          </p:cNvPr>
          <p:cNvSpPr txBox="1"/>
          <p:nvPr/>
        </p:nvSpPr>
        <p:spPr>
          <a:xfrm>
            <a:off x="7205240" y="3597148"/>
            <a:ext cx="1391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cs typeface="Calibri" panose="020F0502020204030204"/>
              </a:rPr>
              <a:t>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D0621-0599-FC37-146F-3FE6968E532F}"/>
              </a:ext>
            </a:extLst>
          </p:cNvPr>
          <p:cNvSpPr txBox="1"/>
          <p:nvPr/>
        </p:nvSpPr>
        <p:spPr>
          <a:xfrm>
            <a:off x="7363389" y="5300031"/>
            <a:ext cx="1391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 panose="020F0502020204030204"/>
              </a:rPr>
              <a:t>Web trojan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24359-90C7-0C0B-DEB2-A07EA56BDD6B}"/>
              </a:ext>
            </a:extLst>
          </p:cNvPr>
          <p:cNvSpPr txBox="1"/>
          <p:nvPr/>
        </p:nvSpPr>
        <p:spPr>
          <a:xfrm>
            <a:off x="7363389" y="4704203"/>
            <a:ext cx="1391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cs typeface="Calibri" panose="020F0502020204030204"/>
              </a:rPr>
              <a:t>Key logger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ED85C-B9F1-C9E2-C8F5-1A6816737437}"/>
              </a:ext>
            </a:extLst>
          </p:cNvPr>
          <p:cNvSpPr txBox="1"/>
          <p:nvPr/>
        </p:nvSpPr>
        <p:spPr>
          <a:xfrm>
            <a:off x="7363389" y="5857101"/>
            <a:ext cx="1391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cs typeface="Calibri" panose="020F0502020204030204"/>
              </a:rPr>
              <a:t>Pharming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E0EC02-D0F5-E927-1CF8-65A0D36A802A}"/>
              </a:ext>
            </a:extLst>
          </p:cNvPr>
          <p:cNvCxnSpPr/>
          <p:nvPr/>
        </p:nvCxnSpPr>
        <p:spPr>
          <a:xfrm flipV="1">
            <a:off x="2834317" y="2993905"/>
            <a:ext cx="1245078" cy="854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4FD425-D232-CBCA-F657-CE98E3C0FEA7}"/>
              </a:ext>
            </a:extLst>
          </p:cNvPr>
          <p:cNvCxnSpPr>
            <a:cxnSpLocks/>
          </p:cNvCxnSpPr>
          <p:nvPr/>
        </p:nvCxnSpPr>
        <p:spPr>
          <a:xfrm>
            <a:off x="2834317" y="3962939"/>
            <a:ext cx="1288210" cy="1101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702ADE-B8F2-E7A3-DFCD-BDDDA7EC3E25}"/>
              </a:ext>
            </a:extLst>
          </p:cNvPr>
          <p:cNvCxnSpPr>
            <a:cxnSpLocks/>
          </p:cNvCxnSpPr>
          <p:nvPr/>
        </p:nvCxnSpPr>
        <p:spPr>
          <a:xfrm flipV="1">
            <a:off x="5551637" y="1743075"/>
            <a:ext cx="1662020" cy="1170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7D436-D29C-D93D-FAD1-81865AE28C46}"/>
              </a:ext>
            </a:extLst>
          </p:cNvPr>
          <p:cNvCxnSpPr>
            <a:cxnSpLocks/>
          </p:cNvCxnSpPr>
          <p:nvPr/>
        </p:nvCxnSpPr>
        <p:spPr>
          <a:xfrm>
            <a:off x="5537260" y="2942145"/>
            <a:ext cx="1705151" cy="281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9A5EA7-6BC8-0FBC-D251-33CCB1EE1FA8}"/>
              </a:ext>
            </a:extLst>
          </p:cNvPr>
          <p:cNvCxnSpPr>
            <a:cxnSpLocks/>
          </p:cNvCxnSpPr>
          <p:nvPr/>
        </p:nvCxnSpPr>
        <p:spPr>
          <a:xfrm flipV="1">
            <a:off x="5551636" y="2533828"/>
            <a:ext cx="1690774" cy="36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8C307C-8098-7EDA-F4C6-F35F950C1D59}"/>
              </a:ext>
            </a:extLst>
          </p:cNvPr>
          <p:cNvCxnSpPr>
            <a:cxnSpLocks/>
          </p:cNvCxnSpPr>
          <p:nvPr/>
        </p:nvCxnSpPr>
        <p:spPr>
          <a:xfrm>
            <a:off x="5551634" y="2927768"/>
            <a:ext cx="1676398" cy="900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FDA4B6-09BE-C6C8-1F6E-C333E709F055}"/>
              </a:ext>
            </a:extLst>
          </p:cNvPr>
          <p:cNvCxnSpPr>
            <a:cxnSpLocks/>
          </p:cNvCxnSpPr>
          <p:nvPr/>
        </p:nvCxnSpPr>
        <p:spPr>
          <a:xfrm flipV="1">
            <a:off x="5551634" y="4388505"/>
            <a:ext cx="1863303" cy="882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CEA6C-9176-B007-A815-4BCFCC872EA8}"/>
              </a:ext>
            </a:extLst>
          </p:cNvPr>
          <p:cNvCxnSpPr>
            <a:cxnSpLocks/>
          </p:cNvCxnSpPr>
          <p:nvPr/>
        </p:nvCxnSpPr>
        <p:spPr>
          <a:xfrm flipV="1">
            <a:off x="5551634" y="4920466"/>
            <a:ext cx="1877680" cy="336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834F67-1B4F-ED3D-D08E-DC0B03473F1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37254" y="5285653"/>
            <a:ext cx="1826135" cy="771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8A0996-2D47-AC91-788F-7E674584D0B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51634" y="5273672"/>
            <a:ext cx="1811755" cy="211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46D3D6C-0EEC-8CAF-DAFC-A3ED133A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9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30136-386E-C261-BF44-BCD4AC53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ea typeface="+mj-lt"/>
                <a:cs typeface="+mj-lt"/>
              </a:rPr>
              <a:t>Phishing detection approaches</a:t>
            </a:r>
            <a:endParaRPr lang="en-GB" sz="5400" dirty="0">
              <a:ea typeface="+mj-lt"/>
              <a:cs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01B2-7D67-D752-AD6D-54240015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3200" b="1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List Based approach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Visual similarity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Content Based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cs typeface="Calibri"/>
              </a:rPr>
              <a:t>Machine learning algorithm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A3512B0-8C87-C864-5241-51A1AF1C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36" y="2696383"/>
            <a:ext cx="4799701" cy="31186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CDF8-F7AB-7188-C77A-D1AA8043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1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C8EEE-51D7-5D01-F9E4-15DF029B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Problem Statement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713B-3166-7B10-8C78-BE643C47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 panose="020F0502020204030204"/>
              </a:rPr>
              <a:t>As we are becoming more dependent on online activity , the security of personal information is vital.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Detecting a phishing site is complex as the structure of phishing content is similar to the original content.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The phishing technique is getting updated over time, efficient anti-phishing approach also needed.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797C4-4EB9-E8E7-D7B7-C3307D5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3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54AC1-A800-7DDA-A924-4401F616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Objectives Of Research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1ACE-6C44-7BF4-FFB8-470587D7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ea typeface="+mn-lt"/>
                <a:cs typeface="+mn-lt"/>
              </a:rPr>
              <a:t>Extracting the Key features of phishing URL.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GB" dirty="0">
                <a:ea typeface="+mn-lt"/>
                <a:cs typeface="+mn-lt"/>
              </a:rPr>
              <a:t>To try different machine learning model to classify the URL is malicious or not.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GB" dirty="0">
                <a:ea typeface="+mn-lt"/>
                <a:cs typeface="+mn-lt"/>
              </a:rPr>
              <a:t>To Develop a simple phishing detection System.</a:t>
            </a:r>
            <a:endParaRPr lang="en-GB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B5724-CCCD-2031-EA06-0C22C253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7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89871-5039-A4CE-8784-F7D34BEA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cs typeface="Calibri Light"/>
              </a:rPr>
              <a:t>Literature Review 1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1B6F-F08E-F7DF-B79A-37B9C6E4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059" y="2151263"/>
            <a:ext cx="9995600" cy="45576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cs typeface="Calibri"/>
              </a:rPr>
              <a:t>Title:</a:t>
            </a:r>
            <a:r>
              <a:rPr lang="en-GB" sz="2400" b="1" u="sng" dirty="0">
                <a:ea typeface="+mn-lt"/>
                <a:cs typeface="+mn-lt"/>
              </a:rPr>
              <a:t> 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“Phishing Website Detection Using Machine Learning Algorithms” </a:t>
            </a:r>
            <a:endParaRPr lang="en-GB" sz="2400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b="1" u="sng" dirty="0">
                <a:ea typeface="+mn-lt"/>
                <a:cs typeface="+mn-lt"/>
              </a:rPr>
              <a:t>Author:</a:t>
            </a:r>
            <a:r>
              <a:rPr lang="en-GB" sz="2400" dirty="0">
                <a:ea typeface="+mn-lt"/>
                <a:cs typeface="+mn-lt"/>
              </a:rPr>
              <a:t> Parvathy R.</a:t>
            </a:r>
          </a:p>
          <a:p>
            <a:pPr marL="0" indent="0">
              <a:buNone/>
            </a:pPr>
            <a:r>
              <a:rPr lang="en-GB" sz="2400" b="1" u="sng" dirty="0">
                <a:ea typeface="+mn-lt"/>
                <a:cs typeface="+mn-lt"/>
              </a:rPr>
              <a:t>Published Date:</a:t>
            </a:r>
            <a:r>
              <a:rPr lang="en-GB" sz="2400" dirty="0">
                <a:ea typeface="+mn-lt"/>
                <a:cs typeface="+mn-lt"/>
              </a:rPr>
              <a:t> 21 September 2022.</a:t>
            </a:r>
          </a:p>
          <a:p>
            <a:pPr marL="0" indent="0">
              <a:buNone/>
            </a:pPr>
            <a:r>
              <a:rPr lang="en-GB" sz="2400" b="1" u="sng" dirty="0">
                <a:ea typeface="+mn-lt"/>
                <a:cs typeface="+mn-lt"/>
              </a:rPr>
              <a:t>Methods</a:t>
            </a:r>
            <a:r>
              <a:rPr lang="en-GB" sz="2400" dirty="0">
                <a:ea typeface="+mn-lt"/>
                <a:cs typeface="+mn-lt"/>
              </a:rPr>
              <a:t>: Random Forest, Decision Tree, KNN, Logistic Regression, and</a:t>
            </a: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Support Vector Machine (SVM)</a:t>
            </a: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Result:</a:t>
            </a: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ea typeface="+mn-lt"/>
                <a:cs typeface="+mn-lt"/>
              </a:rPr>
              <a:t>the logistic Regression achieves 0.94 accuracy </a:t>
            </a:r>
            <a:r>
              <a:rPr lang="en-US" sz="2400" dirty="0">
                <a:ea typeface="+mn-lt"/>
                <a:cs typeface="+mn-lt"/>
              </a:rPr>
              <a:t>with 0.90 precision and 0.94 recall.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Limitation and scope:</a:t>
            </a: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ea typeface="+mn-lt"/>
                <a:cs typeface="+mn-lt"/>
              </a:rPr>
              <a:t>They used different APIs and Indexes from internet which need to be updated over time. This dependency can be solved.</a:t>
            </a:r>
            <a:endParaRPr lang="en-GB" sz="2400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E721-D803-C41F-BB7B-351136A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25AFD-9A8F-FBC1-BE0C-E173D3A8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Literature Review 2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FF88-006C-DE15-BB3C-9AED5A14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26" y="2007490"/>
            <a:ext cx="10168129" cy="40582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b="1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b="1" u="sng" dirty="0">
                <a:cs typeface="Calibri" panose="020F0502020204030204"/>
              </a:rPr>
              <a:t>Title:</a:t>
            </a:r>
            <a:r>
              <a:rPr lang="en-GB" sz="2400" dirty="0">
                <a:cs typeface="Calibri" panose="020F0502020204030204"/>
              </a:rPr>
              <a:t> </a:t>
            </a:r>
            <a:r>
              <a:rPr lang="en-GB" sz="2400" dirty="0">
                <a:ea typeface="+mn-lt"/>
                <a:cs typeface="+mn-lt"/>
              </a:rPr>
              <a:t> "</a:t>
            </a:r>
            <a:r>
              <a:rPr lang="en-US" sz="2400" b="1" dirty="0">
                <a:ea typeface="+mn-lt"/>
                <a:cs typeface="+mn-lt"/>
              </a:rPr>
              <a:t>NLP Based Phishing Attack Detection from URLs</a:t>
            </a:r>
            <a:r>
              <a:rPr lang="en-GB" sz="2400" dirty="0">
                <a:ea typeface="+mn-lt"/>
                <a:cs typeface="+mn-lt"/>
              </a:rPr>
              <a:t>"</a:t>
            </a:r>
            <a:endParaRPr lang="en-US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Author:</a:t>
            </a:r>
            <a:r>
              <a:rPr lang="en-GB" sz="2400" dirty="0">
                <a:cs typeface="Calibri"/>
              </a:rPr>
              <a:t> </a:t>
            </a:r>
            <a:r>
              <a:rPr lang="en-GB" sz="2400" dirty="0" err="1">
                <a:ea typeface="+mn-lt"/>
                <a:cs typeface="+mn-lt"/>
              </a:rPr>
              <a:t>Ebubekir</a:t>
            </a:r>
            <a:r>
              <a:rPr lang="en-GB" sz="2400" dirty="0">
                <a:ea typeface="+mn-lt"/>
                <a:cs typeface="+mn-lt"/>
              </a:rPr>
              <a:t> Buber, Banu </a:t>
            </a:r>
            <a:r>
              <a:rPr lang="en-GB" sz="2400" dirty="0" err="1">
                <a:ea typeface="+mn-lt"/>
                <a:cs typeface="+mn-lt"/>
              </a:rPr>
              <a:t>Diri</a:t>
            </a:r>
            <a:r>
              <a:rPr lang="en-GB" sz="2400" dirty="0">
                <a:ea typeface="+mn-lt"/>
                <a:cs typeface="+mn-lt"/>
              </a:rPr>
              <a:t> and Ozgur </a:t>
            </a:r>
            <a:r>
              <a:rPr lang="en-GB" sz="2400" dirty="0" err="1">
                <a:ea typeface="+mn-lt"/>
                <a:cs typeface="+mn-lt"/>
              </a:rPr>
              <a:t>Koray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Sahingoz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Published Date:</a:t>
            </a:r>
            <a:r>
              <a:rPr lang="en-GB" sz="2400" dirty="0">
                <a:cs typeface="Calibri"/>
              </a:rPr>
              <a:t> March 2018</a:t>
            </a: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Methodology:</a:t>
            </a:r>
            <a:r>
              <a:rPr lang="en-GB" sz="2400" dirty="0">
                <a:cs typeface="Calibri"/>
              </a:rPr>
              <a:t> Hybrid testing with NLP features and word vectors.</a:t>
            </a: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Result:</a:t>
            </a:r>
            <a:r>
              <a:rPr lang="en-GB" sz="2400" dirty="0">
                <a:cs typeface="Calibri"/>
              </a:rPr>
              <a:t> Random Forest gives best accuracy </a:t>
            </a:r>
            <a:r>
              <a:rPr lang="en-GB" sz="2400" dirty="0" err="1">
                <a:cs typeface="Calibri"/>
              </a:rPr>
              <a:t>avobe</a:t>
            </a:r>
            <a:r>
              <a:rPr lang="en-GB" sz="2400" dirty="0">
                <a:cs typeface="Calibri"/>
              </a:rPr>
              <a:t> 90%</a:t>
            </a:r>
          </a:p>
          <a:p>
            <a:pPr marL="0" indent="0">
              <a:buNone/>
            </a:pPr>
            <a:r>
              <a:rPr lang="en-GB" sz="2400" b="1" u="sng" dirty="0">
                <a:cs typeface="Calibri"/>
              </a:rPr>
              <a:t>Limitation and scope: </a:t>
            </a:r>
            <a:r>
              <a:rPr lang="en-GB" sz="2400" dirty="0">
                <a:cs typeface="Calibri"/>
              </a:rPr>
              <a:t>Depending on few features and used a less amount of data.</a:t>
            </a:r>
            <a:endParaRPr lang="en-GB" sz="2000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D921C-2D66-77E3-A7DD-5FEAD1BD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13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931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Aharoni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Simple Phishing URL detection Using Machine Learning and NLP technology</vt:lpstr>
      <vt:lpstr>Contents</vt:lpstr>
      <vt:lpstr>Introduction</vt:lpstr>
      <vt:lpstr>Phishing Techniques Approaches</vt:lpstr>
      <vt:lpstr>Phishing detection approaches</vt:lpstr>
      <vt:lpstr>Problem Statement</vt:lpstr>
      <vt:lpstr>Objectives Of Research</vt:lpstr>
      <vt:lpstr>Literature Review 1</vt:lpstr>
      <vt:lpstr>Literature Review 2</vt:lpstr>
      <vt:lpstr>Literature Review 3</vt:lpstr>
      <vt:lpstr>Data source</vt:lpstr>
      <vt:lpstr>Methodologies</vt:lpstr>
      <vt:lpstr>Working Procedure</vt:lpstr>
      <vt:lpstr>Feature Extraction (Contd)</vt:lpstr>
      <vt:lpstr>Feature Extraction (Contd)</vt:lpstr>
      <vt:lpstr>Feature Extraction (contd)</vt:lpstr>
      <vt:lpstr>Result</vt:lpstr>
      <vt:lpstr>Confusion Matrix</vt:lpstr>
      <vt:lpstr>Confusion Matrix (contd)</vt:lpstr>
      <vt:lpstr>Confusion Matrix</vt:lpstr>
      <vt:lpstr>Deployment on fastApi</vt:lpstr>
      <vt:lpstr>Future Work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1611</cp:revision>
  <dcterms:created xsi:type="dcterms:W3CDTF">2023-01-01T05:15:58Z</dcterms:created>
  <dcterms:modified xsi:type="dcterms:W3CDTF">2023-09-05T03:10:45Z</dcterms:modified>
</cp:coreProperties>
</file>