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311" r:id="rId2"/>
    <p:sldId id="316" r:id="rId3"/>
    <p:sldId id="256" r:id="rId4"/>
    <p:sldId id="308" r:id="rId5"/>
    <p:sldId id="309" r:id="rId6"/>
    <p:sldId id="288" r:id="rId7"/>
    <p:sldId id="310" r:id="rId8"/>
    <p:sldId id="315" r:id="rId9"/>
    <p:sldId id="289" r:id="rId10"/>
    <p:sldId id="290" r:id="rId11"/>
    <p:sldId id="314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5938"/>
    <a:srgbClr val="F5EA5A"/>
    <a:srgbClr val="00B9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01" autoAdjust="0"/>
    <p:restoredTop sz="94660"/>
  </p:normalViewPr>
  <p:slideViewPr>
    <p:cSldViewPr snapToGrid="0">
      <p:cViewPr varScale="1">
        <p:scale>
          <a:sx n="74" d="100"/>
          <a:sy n="74" d="100"/>
        </p:scale>
        <p:origin x="522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C7F418-D31A-43EE-A0C4-DE0D40923F98}" type="datetimeFigureOut">
              <a:rPr lang="en-CA" smtClean="0"/>
              <a:t>21/08/2020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A7A79B-AE40-4F3A-AC33-553894F2687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012223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570CF9D4-6142-441F-9CC7-B111E5F3C8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="" xmlns:a16="http://schemas.microsoft.com/office/drawing/2014/main" id="{A8BD84C9-C47B-4688-9E12-08B97B78CB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83306C19-EDB8-45AC-A06D-1C6E7A468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21.08.2020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19420566-273E-44F3-9CE4-498C94861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B96D2815-D915-46BB-8E74-27731C322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3978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562DE03E-921D-4B71-9894-652B786F0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="" xmlns:a16="http://schemas.microsoft.com/office/drawing/2014/main" id="{D279575F-2318-430B-A3C7-280A00723C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51D7F357-B243-4712-AB7A-F0C6E60AA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21.08.2020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D43082FC-CA95-4D75-B66C-561D51CC3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2B50573C-42FA-4875-8D00-243C2A886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8205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="" xmlns:a16="http://schemas.microsoft.com/office/drawing/2014/main" id="{E45DC263-2243-4775-9DD9-3D4006A07E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="" xmlns:a16="http://schemas.microsoft.com/office/drawing/2014/main" id="{59D7DE7F-6F3E-45F8-BCCB-1A39543D16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CDE95832-C46F-4E70-8D36-2D6C6305C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21.08.2020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8AB8BEBA-10F7-420F-850F-8C895A1E5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B75B1847-01D3-4BFB-9989-12EDDB18B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8004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BD785E31-5EE4-4031-8DAA-64044DE08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EAAB51F7-AD05-4812-9AEE-F0A7A18CE3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CE39D8A6-338D-4A25-B834-B4A942E94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21.08.2020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CC93547E-E0C5-4326-ADC3-C43A6781B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C267DB44-D3F4-429C-AB2C-E561CB263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3671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2980BB85-69F4-4080-A77B-EECE9C1BE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="" xmlns:a16="http://schemas.microsoft.com/office/drawing/2014/main" id="{E001A13A-6D46-453F-BAB2-4BAD520A28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CC488E4D-D5CA-49EC-B38E-714DAC9C6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21.08.2020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5B8CB60D-9BAE-4973-973B-4C6853AB5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99C6DFA2-C663-4447-B1F9-BB6A38C33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5347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2D99C6E8-AF90-4703-A9FA-9A65E134A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292C6401-88FE-47FD-A731-DD657AEEC6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="" xmlns:a16="http://schemas.microsoft.com/office/drawing/2014/main" id="{DAD3D0E6-298D-4282-8913-20026FB74A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="" xmlns:a16="http://schemas.microsoft.com/office/drawing/2014/main" id="{205D25A3-27E5-4E98-8C5A-B2B0697A7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21.08.2020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="" xmlns:a16="http://schemas.microsoft.com/office/drawing/2014/main" id="{0D63F4A1-44B5-41E4-B96B-51C286B37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="" xmlns:a16="http://schemas.microsoft.com/office/drawing/2014/main" id="{E96F89BA-5274-4D7F-A22B-03488DE51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5785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4DC0A037-7520-4515-B45B-E8BD71A13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="" xmlns:a16="http://schemas.microsoft.com/office/drawing/2014/main" id="{5E742552-6925-46F5-A258-858B909F17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="" xmlns:a16="http://schemas.microsoft.com/office/drawing/2014/main" id="{90D3C8B9-BC17-42B1-9536-626041E4B0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="" xmlns:a16="http://schemas.microsoft.com/office/drawing/2014/main" id="{09F04948-91DA-4B89-B095-A18DE466FD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="" xmlns:a16="http://schemas.microsoft.com/office/drawing/2014/main" id="{6512104A-EB67-4275-8DE6-7CA0254DD8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="" xmlns:a16="http://schemas.microsoft.com/office/drawing/2014/main" id="{2ECE6559-6BBF-4F82-812F-26DCBE157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21.08.2020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="" xmlns:a16="http://schemas.microsoft.com/office/drawing/2014/main" id="{0C43346E-31FD-437F-8433-ED2A4FFA2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="" xmlns:a16="http://schemas.microsoft.com/office/drawing/2014/main" id="{59BB8E7B-DEEF-4F36-AC1E-1ADBCD818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6039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593D8A9B-DDEE-472D-98C8-342D02A24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="" xmlns:a16="http://schemas.microsoft.com/office/drawing/2014/main" id="{7E891E0F-5CBA-4701-9802-49F747FD7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21.08.2020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="" xmlns:a16="http://schemas.microsoft.com/office/drawing/2014/main" id="{CDDB64FE-FE57-4FE5-A383-911D9E8B2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="" xmlns:a16="http://schemas.microsoft.com/office/drawing/2014/main" id="{2480F91C-FC09-444F-8303-0A51AAC90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2386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="" xmlns:a16="http://schemas.microsoft.com/office/drawing/2014/main" id="{C4DC091D-E20B-43AF-85A6-D06B098A5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21.08.2020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="" xmlns:a16="http://schemas.microsoft.com/office/drawing/2014/main" id="{7256F216-F3C5-4473-B251-72A6A8FB0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="" xmlns:a16="http://schemas.microsoft.com/office/drawing/2014/main" id="{0510FE17-D12B-4940-A9BA-F5142885E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6767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33FB74CF-2BF5-499E-835A-8CD87C61F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2FA49E46-BCFA-4A8B-A9EC-8431848085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="" xmlns:a16="http://schemas.microsoft.com/office/drawing/2014/main" id="{F973AFB1-BE5F-4F23-82EA-A9E2EDCFC1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="" xmlns:a16="http://schemas.microsoft.com/office/drawing/2014/main" id="{1EA59952-DF38-4E91-AC68-8C3C22117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21.08.2020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="" xmlns:a16="http://schemas.microsoft.com/office/drawing/2014/main" id="{9A2383BB-619B-4187-A5BC-042AE98CE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="" xmlns:a16="http://schemas.microsoft.com/office/drawing/2014/main" id="{2522BE86-61A8-405E-B05C-9ED660BAE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7414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BE85C4CA-FD62-44D2-81B3-AB78C84EB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="" xmlns:a16="http://schemas.microsoft.com/office/drawing/2014/main" id="{564F94F9-A9E5-4C0A-BC98-D38C5AA9AC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="" xmlns:a16="http://schemas.microsoft.com/office/drawing/2014/main" id="{F788FB35-2220-4ACE-970D-43F2556CC6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="" xmlns:a16="http://schemas.microsoft.com/office/drawing/2014/main" id="{8ECB7B7F-DA8E-4AED-B458-D0634CB1B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21.08.2020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="" xmlns:a16="http://schemas.microsoft.com/office/drawing/2014/main" id="{90F43AE8-ADD4-4B08-B8BC-39D66C3AE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="" xmlns:a16="http://schemas.microsoft.com/office/drawing/2014/main" id="{434F0B5B-F0B4-42E7-AEF3-F79F94771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7715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FC3E1944-26C3-41F2-9AC9-82569296A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="" xmlns:a16="http://schemas.microsoft.com/office/drawing/2014/main" id="{AD855009-06D1-457C-AA16-D256E4C895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E2319EE4-DC46-41D9-BA81-50318AE273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7E9FA1-3201-4CFE-B59E-2CC3904A385B}" type="datetimeFigureOut">
              <a:rPr lang="ru-RU" smtClean="0"/>
              <a:t>21.08.2020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0F15DEA4-AA2E-4600-8609-2131E0FB2B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FCE62007-BA97-4721-9442-9F52017CE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920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kaggle.com/currie32/crimes-in-chicago" TargetMode="External"/><Relationship Id="rId4" Type="http://schemas.openxmlformats.org/officeDocument/2006/relationships/hyperlink" Target="https://commons.wikimedia.org/wiki/File:Chicago_skyline,_viewed_from_John_Hancock_Center.jpg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kaggle.com/currie32/crimes-in-chicago" TargetMode="External"/><Relationship Id="rId4" Type="http://schemas.openxmlformats.org/officeDocument/2006/relationships/hyperlink" Target="https://commons.wikimedia.org/wiki/File:Chicago_skyline,_viewed_from_John_Hancock_Center.jpg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kaggle.com/currie32/crimes-in-chicago" TargetMode="External"/><Relationship Id="rId4" Type="http://schemas.openxmlformats.org/officeDocument/2006/relationships/hyperlink" Target="https://commons.wikimedia.org/wiki/File:Chicago_skyline,_viewed_from_John_Hancock_Center.jpg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research.fb.com/prophet-forecasting-at-scale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facebook.github.io/prophet/docs/quick_start.html#python-api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research.fb.com/prophet-forecasting-at-scale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>
            <a:extLst>
              <a:ext uri="{FF2B5EF4-FFF2-40B4-BE49-F238E27FC236}">
                <a16:creationId xmlns:a16="http://schemas.microsoft.com/office/drawing/2014/main" xmlns="" id="{AF9898D4-1FF4-435A-BDEE-4F725B5269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xmlns="" id="{9DD24317-F75C-4AD2-94DC-6670677F75AA}"/>
              </a:ext>
            </a:extLst>
          </p:cNvPr>
          <p:cNvSpPr/>
          <p:nvPr/>
        </p:nvSpPr>
        <p:spPr>
          <a:xfrm>
            <a:off x="464590" y="2351366"/>
            <a:ext cx="9827492" cy="26314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6600"/>
              </a:lnSpc>
            </a:pPr>
            <a:endParaRPr lang="en-US" sz="4900" b="1" dirty="0" smtClean="0">
              <a:solidFill>
                <a:schemeClr val="bg1"/>
              </a:solidFill>
              <a:latin typeface="Montserrat" charset="0"/>
              <a:ea typeface="Montserrat" charset="0"/>
              <a:cs typeface="Montserrat" charset="0"/>
            </a:endParaRPr>
          </a:p>
          <a:p>
            <a:pPr>
              <a:lnSpc>
                <a:spcPts val="6600"/>
              </a:lnSpc>
            </a:pPr>
            <a:endParaRPr lang="en-US" sz="4900" b="1" dirty="0">
              <a:solidFill>
                <a:schemeClr val="bg1"/>
              </a:solidFill>
              <a:latin typeface="Montserrat" charset="0"/>
              <a:ea typeface="Montserrat" charset="0"/>
              <a:cs typeface="Montserrat" charset="0"/>
            </a:endParaRPr>
          </a:p>
          <a:p>
            <a:pPr>
              <a:lnSpc>
                <a:spcPts val="6600"/>
              </a:lnSpc>
            </a:pPr>
            <a:endParaRPr lang="ru-RU" sz="4900" b="1" dirty="0">
              <a:solidFill>
                <a:schemeClr val="bg1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18186" y="476650"/>
            <a:ext cx="4430332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bg1">
                    <a:lumMod val="95000"/>
                  </a:schemeClr>
                </a:solidFill>
              </a:rPr>
              <a:t>EAST WEST UNIVERSITY</a:t>
            </a:r>
          </a:p>
          <a:p>
            <a:r>
              <a:rPr lang="en-US" sz="3200" b="1" dirty="0">
                <a:solidFill>
                  <a:schemeClr val="bg1">
                    <a:lumMod val="95000"/>
                  </a:schemeClr>
                </a:solidFill>
              </a:rPr>
              <a:t>SPRING 2018</a:t>
            </a:r>
          </a:p>
          <a:p>
            <a:r>
              <a:rPr lang="en-US" sz="3200" b="1" dirty="0" smtClean="0">
                <a:solidFill>
                  <a:schemeClr val="bg1">
                    <a:lumMod val="95000"/>
                  </a:schemeClr>
                </a:solidFill>
              </a:rPr>
              <a:t>CSE-475</a:t>
            </a:r>
          </a:p>
          <a:p>
            <a:endParaRPr lang="en-US" sz="3200" b="1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sz="3200" b="1" dirty="0" smtClean="0">
                <a:solidFill>
                  <a:schemeClr val="bg1">
                    <a:lumMod val="95000"/>
                  </a:schemeClr>
                </a:solidFill>
              </a:rPr>
              <a:t>      PRESENTED BY:</a:t>
            </a:r>
          </a:p>
          <a:p>
            <a:r>
              <a:rPr lang="en-US" sz="3200" b="1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3200" b="1" dirty="0" smtClean="0">
                <a:solidFill>
                  <a:schemeClr val="bg1">
                    <a:lumMod val="95000"/>
                  </a:schemeClr>
                </a:solidFill>
              </a:rPr>
              <a:t>MD SHARIFUL ISLAM</a:t>
            </a:r>
          </a:p>
          <a:p>
            <a:endParaRPr lang="en-US" sz="3200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8191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="" xmlns:a16="http://schemas.microsoft.com/office/drawing/2014/main" id="{BAC5093A-C6A1-4ED0-B1E4-51472D48F78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  <p:sp>
        <p:nvSpPr>
          <p:cNvPr id="10" name="Прямоугольник 9">
            <a:extLst>
              <a:ext uri="{FF2B5EF4-FFF2-40B4-BE49-F238E27FC236}">
                <a16:creationId xmlns="" xmlns:a16="http://schemas.microsoft.com/office/drawing/2014/main" id="{5EE88138-48BD-46AA-94F3-3B05DD703F63}"/>
              </a:ext>
            </a:extLst>
          </p:cNvPr>
          <p:cNvSpPr/>
          <p:nvPr/>
        </p:nvSpPr>
        <p:spPr>
          <a:xfrm>
            <a:off x="554183" y="297659"/>
            <a:ext cx="982749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b="1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FACEBOOK PROPHET EXPECTED OUTPUT</a:t>
            </a:r>
            <a:endParaRPr lang="ru-RU" sz="3000" b="1" dirty="0">
              <a:solidFill>
                <a:schemeClr val="bg1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12" name="Прямоугольник 11">
            <a:extLst>
              <a:ext uri="{FF2B5EF4-FFF2-40B4-BE49-F238E27FC236}">
                <a16:creationId xmlns="" xmlns:a16="http://schemas.microsoft.com/office/drawing/2014/main" id="{B4B1F363-5EFE-402E-91B7-C999DD6A5345}"/>
              </a:ext>
            </a:extLst>
          </p:cNvPr>
          <p:cNvSpPr/>
          <p:nvPr/>
        </p:nvSpPr>
        <p:spPr>
          <a:xfrm>
            <a:off x="340738" y="1310843"/>
            <a:ext cx="122449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 smtClean="0">
                <a:latin typeface="Montserrat" charset="0"/>
                <a:ea typeface="Montserrat" charset="0"/>
                <a:cs typeface="Montserrat" charset="0"/>
              </a:rPr>
              <a:t>Expected Outcome:</a:t>
            </a:r>
            <a:endParaRPr lang="en-CA" dirty="0">
              <a:latin typeface="Montserrat" charset="0"/>
              <a:ea typeface="Montserrat" charset="0"/>
              <a:cs typeface="Montserrat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8437" y="2119049"/>
            <a:ext cx="6572250" cy="3686175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7197505" y="1680175"/>
            <a:ext cx="0" cy="4340379"/>
          </a:xfrm>
          <a:prstGeom prst="line">
            <a:avLst/>
          </a:prstGeom>
          <a:ln w="57150">
            <a:solidFill>
              <a:srgbClr val="FF000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ight Arrow 12"/>
          <p:cNvSpPr/>
          <p:nvPr/>
        </p:nvSpPr>
        <p:spPr>
          <a:xfrm>
            <a:off x="7222781" y="1632549"/>
            <a:ext cx="950614" cy="21212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TextBox 13"/>
          <p:cNvSpPr txBox="1"/>
          <p:nvPr/>
        </p:nvSpPr>
        <p:spPr>
          <a:xfrm>
            <a:off x="8163251" y="1553945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>
                <a:solidFill>
                  <a:srgbClr val="FF0000"/>
                </a:solidFill>
              </a:rPr>
              <a:t>FUTURE</a:t>
            </a:r>
            <a:endParaRPr lang="en-CA" b="1" dirty="0">
              <a:solidFill>
                <a:srgbClr val="FF0000"/>
              </a:solidFill>
            </a:endParaRPr>
          </a:p>
        </p:txBody>
      </p:sp>
      <p:sp>
        <p:nvSpPr>
          <p:cNvPr id="9" name="Right Arrow 8"/>
          <p:cNvSpPr/>
          <p:nvPr/>
        </p:nvSpPr>
        <p:spPr>
          <a:xfrm rot="10800000">
            <a:off x="6246891" y="2454102"/>
            <a:ext cx="950614" cy="21212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TextBox 10"/>
          <p:cNvSpPr txBox="1"/>
          <p:nvPr/>
        </p:nvSpPr>
        <p:spPr>
          <a:xfrm>
            <a:off x="6462138" y="2200741"/>
            <a:ext cx="652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>
                <a:solidFill>
                  <a:srgbClr val="FF0000"/>
                </a:solidFill>
              </a:rPr>
              <a:t>PAST</a:t>
            </a:r>
            <a:endParaRPr lang="en-CA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1797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="" xmlns:a16="http://schemas.microsoft.com/office/drawing/2014/main" id="{BAC5093A-C6A1-4ED0-B1E4-51472D48F78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  <p:sp>
        <p:nvSpPr>
          <p:cNvPr id="10" name="Прямоугольник 9">
            <a:extLst>
              <a:ext uri="{FF2B5EF4-FFF2-40B4-BE49-F238E27FC236}">
                <a16:creationId xmlns="" xmlns:a16="http://schemas.microsoft.com/office/drawing/2014/main" id="{5EE88138-48BD-46AA-94F3-3B05DD703F63}"/>
              </a:ext>
            </a:extLst>
          </p:cNvPr>
          <p:cNvSpPr/>
          <p:nvPr/>
        </p:nvSpPr>
        <p:spPr>
          <a:xfrm>
            <a:off x="554183" y="297659"/>
            <a:ext cx="982749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b="1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FACEBOOK PROPHET EXPECTED OUTPUT</a:t>
            </a:r>
            <a:endParaRPr lang="ru-RU" sz="3000" b="1" dirty="0">
              <a:solidFill>
                <a:schemeClr val="bg1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1750" y="1779604"/>
            <a:ext cx="6367462" cy="4202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532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>
            <a:extLst>
              <a:ext uri="{FF2B5EF4-FFF2-40B4-BE49-F238E27FC236}">
                <a16:creationId xmlns:a16="http://schemas.microsoft.com/office/drawing/2014/main" xmlns="" id="{AF9898D4-1FF4-435A-BDEE-4F725B5269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186"/>
            <a:ext cx="12192000" cy="6857143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xmlns="" id="{9DD24317-F75C-4AD2-94DC-6670677F75AA}"/>
              </a:ext>
            </a:extLst>
          </p:cNvPr>
          <p:cNvSpPr/>
          <p:nvPr/>
        </p:nvSpPr>
        <p:spPr>
          <a:xfrm>
            <a:off x="386366" y="978794"/>
            <a:ext cx="9905716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6600"/>
              </a:lnSpc>
            </a:pPr>
            <a:r>
              <a:rPr lang="en-US" sz="4900" b="1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CHICAGO</a:t>
            </a:r>
          </a:p>
          <a:p>
            <a:pPr>
              <a:lnSpc>
                <a:spcPts val="6600"/>
              </a:lnSpc>
            </a:pPr>
            <a:r>
              <a:rPr lang="en-US" sz="4900" b="1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CRIME </a:t>
            </a:r>
            <a:r>
              <a:rPr lang="en-US" sz="4900" b="1" dirty="0" smtClean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RATE</a:t>
            </a:r>
          </a:p>
          <a:p>
            <a:pPr>
              <a:lnSpc>
                <a:spcPts val="6600"/>
              </a:lnSpc>
            </a:pPr>
            <a:r>
              <a:rPr lang="en-US" sz="4900" b="1" dirty="0" smtClean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DATA ANALYSIS</a:t>
            </a:r>
            <a:endParaRPr lang="en-US" sz="4900" b="1" dirty="0">
              <a:solidFill>
                <a:schemeClr val="bg1"/>
              </a:solidFill>
              <a:latin typeface="Montserrat" charset="0"/>
              <a:ea typeface="Montserrat" charset="0"/>
              <a:cs typeface="Montserrat" charset="0"/>
            </a:endParaRPr>
          </a:p>
          <a:p>
            <a:pPr>
              <a:lnSpc>
                <a:spcPts val="6600"/>
              </a:lnSpc>
            </a:pPr>
            <a:endParaRPr lang="ru-RU" sz="4900" b="1" dirty="0">
              <a:solidFill>
                <a:schemeClr val="bg1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5586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="" xmlns:a16="http://schemas.microsoft.com/office/drawing/2014/main" id="{BAC5093A-C6A1-4ED0-B1E4-51472D48F78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143"/>
          </a:xfrm>
          <a:prstGeom prst="rect">
            <a:avLst/>
          </a:prstGeom>
        </p:spPr>
      </p:pic>
      <p:sp>
        <p:nvSpPr>
          <p:cNvPr id="10" name="Прямоугольник 9">
            <a:extLst>
              <a:ext uri="{FF2B5EF4-FFF2-40B4-BE49-F238E27FC236}">
                <a16:creationId xmlns="" xmlns:a16="http://schemas.microsoft.com/office/drawing/2014/main" id="{5EE88138-48BD-46AA-94F3-3B05DD703F63}"/>
              </a:ext>
            </a:extLst>
          </p:cNvPr>
          <p:cNvSpPr/>
          <p:nvPr/>
        </p:nvSpPr>
        <p:spPr>
          <a:xfrm>
            <a:off x="554183" y="297659"/>
            <a:ext cx="982749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b="1" dirty="0" smtClean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PROJECT OVERVIEW</a:t>
            </a:r>
            <a:endParaRPr lang="ru-RU" sz="3000" b="1" dirty="0">
              <a:solidFill>
                <a:schemeClr val="bg1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12" name="Прямоугольник 11">
            <a:extLst>
              <a:ext uri="{FF2B5EF4-FFF2-40B4-BE49-F238E27FC236}">
                <a16:creationId xmlns="" xmlns:a16="http://schemas.microsoft.com/office/drawing/2014/main" id="{B4B1F363-5EFE-402E-91B7-C999DD6A5345}"/>
              </a:ext>
            </a:extLst>
          </p:cNvPr>
          <p:cNvSpPr/>
          <p:nvPr/>
        </p:nvSpPr>
        <p:spPr>
          <a:xfrm>
            <a:off x="575852" y="1533323"/>
            <a:ext cx="6710319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The </a:t>
            </a:r>
            <a:r>
              <a:rPr lang="en-CA" dirty="0"/>
              <a:t>Chicago Crime dataset contains a summary of the reported crimes occurred in the City of Chicago from 2001 to 2017.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Dataset has been obtained from the Chicago Police Department's CLEAR (Citizen Law Enforcement Analysis and Reporting) system.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Dataset contains the following columns: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/>
              <a:t>ID: Unique identifier for the record.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/>
              <a:t>Case Number: The Chicago Police Department RD Number (Records Division Number), which is unique to the incident.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/>
              <a:t>Date: Date when the incident occurred.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/>
              <a:t>Block: address where the incident occurred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/>
              <a:t>IUCR: The Illinois </a:t>
            </a:r>
            <a:r>
              <a:rPr lang="en-CA" dirty="0" smtClean="0"/>
              <a:t>Uniform </a:t>
            </a:r>
            <a:r>
              <a:rPr lang="en-CA" dirty="0"/>
              <a:t>Crime Reporting code.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 smtClean="0"/>
              <a:t>Primary Type: The primary description of the IUCR code.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 smtClean="0"/>
              <a:t>Description: The secondary description of the IUCR code, a subcategory of the primary description.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6294" y="2271194"/>
            <a:ext cx="4293027" cy="285882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486400" y="6177711"/>
            <a:ext cx="6705600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050" dirty="0"/>
              <a:t>Image Source: </a:t>
            </a:r>
            <a:r>
              <a:rPr lang="en-CA" sz="1050" u="sng" dirty="0">
                <a:hlinkClick r:id="rId4"/>
              </a:rPr>
              <a:t>https://commons.wikimedia.org/wiki/File:Chicago_skyline,_</a:t>
            </a:r>
            <a:r>
              <a:rPr lang="en-CA" sz="1050" u="sng" dirty="0" smtClean="0">
                <a:hlinkClick r:id="rId4"/>
              </a:rPr>
              <a:t>viewed_from_John_Hancock_Center.jpg</a:t>
            </a:r>
            <a:endParaRPr lang="en-CA" sz="1050" u="sng" dirty="0" smtClean="0"/>
          </a:p>
          <a:p>
            <a:r>
              <a:rPr lang="en-CA" sz="1050" dirty="0" err="1"/>
              <a:t>Datasource</a:t>
            </a:r>
            <a:r>
              <a:rPr lang="en-CA" sz="1050" dirty="0"/>
              <a:t>: </a:t>
            </a:r>
            <a:r>
              <a:rPr lang="en-CA" sz="1050" u="sng" dirty="0">
                <a:hlinkClick r:id="rId5"/>
              </a:rPr>
              <a:t>https://www.kaggle.com/currie32/crimes-in-chicago</a:t>
            </a:r>
            <a:endParaRPr lang="en-CA" sz="1050" dirty="0"/>
          </a:p>
          <a:p>
            <a:endParaRPr lang="en-CA" sz="1050" dirty="0"/>
          </a:p>
        </p:txBody>
      </p:sp>
    </p:spTree>
    <p:extLst>
      <p:ext uri="{BB962C8B-B14F-4D97-AF65-F5344CB8AC3E}">
        <p14:creationId xmlns:p14="http://schemas.microsoft.com/office/powerpoint/2010/main" val="3043148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="" xmlns:a16="http://schemas.microsoft.com/office/drawing/2014/main" id="{BAC5093A-C6A1-4ED0-B1E4-51472D48F78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  <p:sp>
        <p:nvSpPr>
          <p:cNvPr id="10" name="Прямоугольник 9">
            <a:extLst>
              <a:ext uri="{FF2B5EF4-FFF2-40B4-BE49-F238E27FC236}">
                <a16:creationId xmlns="" xmlns:a16="http://schemas.microsoft.com/office/drawing/2014/main" id="{5EE88138-48BD-46AA-94F3-3B05DD703F63}"/>
              </a:ext>
            </a:extLst>
          </p:cNvPr>
          <p:cNvSpPr/>
          <p:nvPr/>
        </p:nvSpPr>
        <p:spPr>
          <a:xfrm>
            <a:off x="554183" y="297659"/>
            <a:ext cx="982749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b="1" dirty="0" smtClean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PROJECT OVERVIEW</a:t>
            </a:r>
            <a:endParaRPr lang="ru-RU" sz="3000" b="1" dirty="0">
              <a:solidFill>
                <a:schemeClr val="bg1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12" name="Прямоугольник 11">
            <a:extLst>
              <a:ext uri="{FF2B5EF4-FFF2-40B4-BE49-F238E27FC236}">
                <a16:creationId xmlns="" xmlns:a16="http://schemas.microsoft.com/office/drawing/2014/main" id="{B4B1F363-5EFE-402E-91B7-C999DD6A5345}"/>
              </a:ext>
            </a:extLst>
          </p:cNvPr>
          <p:cNvSpPr/>
          <p:nvPr/>
        </p:nvSpPr>
        <p:spPr>
          <a:xfrm>
            <a:off x="231821" y="1434104"/>
            <a:ext cx="682179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 smtClean="0"/>
              <a:t>Location Description: Description of the location where the incident occurred.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 smtClean="0"/>
              <a:t>Arrest: Indicates whether an arrest was made.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 smtClean="0"/>
              <a:t>Domestic: Indicates whether the incident was domestic-related as defined by the Illinois Domestic Violence Act.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 smtClean="0"/>
              <a:t>Beat: Indicates the beat where the incident occurred. A beat is the smallest police geographic area – each beat has a dedicated police beat car.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 smtClean="0"/>
              <a:t>District: Indicates police district where the incident occurred.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 smtClean="0"/>
              <a:t>Ward: The ward (City Council district) where incident occurred.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 smtClean="0"/>
              <a:t>Community Area: Indicates the community area where the incident occurred. Chicago has 77 community areas.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 smtClean="0"/>
              <a:t>FBI Code: Indicates the crime classification as outlined in the FBI's National Incident-Based Reporting System (NIBRS).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6294" y="2271194"/>
            <a:ext cx="4293027" cy="285882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486400" y="6177711"/>
            <a:ext cx="6705600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050" dirty="0"/>
              <a:t>Image Source: </a:t>
            </a:r>
            <a:r>
              <a:rPr lang="en-CA" sz="1050" u="sng" dirty="0">
                <a:hlinkClick r:id="rId4"/>
              </a:rPr>
              <a:t>https://commons.wikimedia.org/wiki/File:Chicago_skyline,_</a:t>
            </a:r>
            <a:r>
              <a:rPr lang="en-CA" sz="1050" u="sng" dirty="0" smtClean="0">
                <a:hlinkClick r:id="rId4"/>
              </a:rPr>
              <a:t>viewed_from_John_Hancock_Center.jpg</a:t>
            </a:r>
            <a:endParaRPr lang="en-CA" sz="1050" u="sng" dirty="0" smtClean="0"/>
          </a:p>
          <a:p>
            <a:r>
              <a:rPr lang="en-CA" sz="1050" dirty="0" err="1"/>
              <a:t>Datasource</a:t>
            </a:r>
            <a:r>
              <a:rPr lang="en-CA" sz="1050" dirty="0"/>
              <a:t>: </a:t>
            </a:r>
            <a:r>
              <a:rPr lang="en-CA" sz="1050" u="sng" dirty="0">
                <a:hlinkClick r:id="rId5"/>
              </a:rPr>
              <a:t>https://www.kaggle.com/currie32/crimes-in-chicago</a:t>
            </a:r>
            <a:endParaRPr lang="en-CA" sz="1050" dirty="0"/>
          </a:p>
          <a:p>
            <a:endParaRPr lang="en-CA" sz="1050" dirty="0"/>
          </a:p>
        </p:txBody>
      </p:sp>
    </p:spTree>
    <p:extLst>
      <p:ext uri="{BB962C8B-B14F-4D97-AF65-F5344CB8AC3E}">
        <p14:creationId xmlns:p14="http://schemas.microsoft.com/office/powerpoint/2010/main" val="1608585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="" xmlns:a16="http://schemas.microsoft.com/office/drawing/2014/main" id="{BAC5093A-C6A1-4ED0-B1E4-51472D48F78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  <p:sp>
        <p:nvSpPr>
          <p:cNvPr id="10" name="Прямоугольник 9">
            <a:extLst>
              <a:ext uri="{FF2B5EF4-FFF2-40B4-BE49-F238E27FC236}">
                <a16:creationId xmlns="" xmlns:a16="http://schemas.microsoft.com/office/drawing/2014/main" id="{5EE88138-48BD-46AA-94F3-3B05DD703F63}"/>
              </a:ext>
            </a:extLst>
          </p:cNvPr>
          <p:cNvSpPr/>
          <p:nvPr/>
        </p:nvSpPr>
        <p:spPr>
          <a:xfrm>
            <a:off x="554183" y="297659"/>
            <a:ext cx="982749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b="1" dirty="0" smtClean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PROJECT OVERVIEW</a:t>
            </a:r>
            <a:endParaRPr lang="ru-RU" sz="3000" b="1" dirty="0">
              <a:solidFill>
                <a:schemeClr val="bg1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12" name="Прямоугольник 11">
            <a:extLst>
              <a:ext uri="{FF2B5EF4-FFF2-40B4-BE49-F238E27FC236}">
                <a16:creationId xmlns="" xmlns:a16="http://schemas.microsoft.com/office/drawing/2014/main" id="{B4B1F363-5EFE-402E-91B7-C999DD6A5345}"/>
              </a:ext>
            </a:extLst>
          </p:cNvPr>
          <p:cNvSpPr/>
          <p:nvPr/>
        </p:nvSpPr>
        <p:spPr>
          <a:xfrm>
            <a:off x="231821" y="1434104"/>
            <a:ext cx="6821794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 smtClean="0"/>
              <a:t>X Coordinate: The x coordinate of the location where the incident occurred in State of Illinois.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 smtClean="0"/>
              <a:t>Y Coordinate: The y coordinate of the location where the incident occurred in State of Illinois.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 smtClean="0"/>
              <a:t>Year: Year the incident occurred.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 smtClean="0"/>
              <a:t>Updated On: Date and time the record was last updated.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 smtClean="0"/>
              <a:t>Latitude: The latitude of the location where the incident occurred. This location is shifted from the actual location for partial redaction but falls on the same block.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 smtClean="0"/>
              <a:t>Longitude: The longitude of the location where the incident occurred. This location is shifted from the actual location for partial redaction but falls on the same block.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 smtClean="0"/>
              <a:t>Location: The location where the incident occurred</a:t>
            </a:r>
            <a:endParaRPr lang="en-CA" dirty="0">
              <a:latin typeface="Montserrat" charset="0"/>
              <a:ea typeface="Montserrat" charset="0"/>
              <a:cs typeface="Montserrat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6294" y="2271194"/>
            <a:ext cx="4293027" cy="285882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486400" y="6177711"/>
            <a:ext cx="6705600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050" dirty="0"/>
              <a:t>Image Source: </a:t>
            </a:r>
            <a:r>
              <a:rPr lang="en-CA" sz="1050" u="sng" dirty="0">
                <a:hlinkClick r:id="rId4"/>
              </a:rPr>
              <a:t>https://commons.wikimedia.org/wiki/File:Chicago_skyline,_</a:t>
            </a:r>
            <a:r>
              <a:rPr lang="en-CA" sz="1050" u="sng" dirty="0" smtClean="0">
                <a:hlinkClick r:id="rId4"/>
              </a:rPr>
              <a:t>viewed_from_John_Hancock_Center.jpg</a:t>
            </a:r>
            <a:endParaRPr lang="en-CA" sz="1050" u="sng" dirty="0" smtClean="0"/>
          </a:p>
          <a:p>
            <a:r>
              <a:rPr lang="en-CA" sz="1050" dirty="0" err="1"/>
              <a:t>Datasource</a:t>
            </a:r>
            <a:r>
              <a:rPr lang="en-CA" sz="1050" dirty="0"/>
              <a:t>: </a:t>
            </a:r>
            <a:r>
              <a:rPr lang="en-CA" sz="1050" u="sng" dirty="0">
                <a:hlinkClick r:id="rId5"/>
              </a:rPr>
              <a:t>https://www.kaggle.com/currie32/crimes-in-chicago</a:t>
            </a:r>
            <a:endParaRPr lang="en-CA" sz="1050" dirty="0"/>
          </a:p>
          <a:p>
            <a:endParaRPr lang="en-CA" sz="1050" dirty="0"/>
          </a:p>
        </p:txBody>
      </p:sp>
    </p:spTree>
    <p:extLst>
      <p:ext uri="{BB962C8B-B14F-4D97-AF65-F5344CB8AC3E}">
        <p14:creationId xmlns:p14="http://schemas.microsoft.com/office/powerpoint/2010/main" val="213116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xmlns="" id="{A6568567-C1B6-488D-8FAE-B64345D20EB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xmlns="" id="{3778AC86-F5A7-47F0-9187-15403F3C516D}"/>
              </a:ext>
            </a:extLst>
          </p:cNvPr>
          <p:cNvSpPr/>
          <p:nvPr/>
        </p:nvSpPr>
        <p:spPr>
          <a:xfrm>
            <a:off x="256361" y="948079"/>
            <a:ext cx="5166665" cy="26314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6600"/>
              </a:lnSpc>
            </a:pPr>
            <a:r>
              <a:rPr lang="en-CA" sz="4900" b="1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WHAT </a:t>
            </a:r>
            <a:r>
              <a:rPr lang="en-CA" sz="4900" b="1" dirty="0" smtClean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IS FACEBOOK PROPHET?</a:t>
            </a:r>
            <a:endParaRPr lang="ru-RU" sz="4900" b="1" dirty="0">
              <a:solidFill>
                <a:schemeClr val="bg1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5981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="" xmlns:a16="http://schemas.microsoft.com/office/drawing/2014/main" id="{BAC5093A-C6A1-4ED0-B1E4-51472D48F78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  <p:sp>
        <p:nvSpPr>
          <p:cNvPr id="10" name="Прямоугольник 9">
            <a:extLst>
              <a:ext uri="{FF2B5EF4-FFF2-40B4-BE49-F238E27FC236}">
                <a16:creationId xmlns="" xmlns:a16="http://schemas.microsoft.com/office/drawing/2014/main" id="{5EE88138-48BD-46AA-94F3-3B05DD703F63}"/>
              </a:ext>
            </a:extLst>
          </p:cNvPr>
          <p:cNvSpPr/>
          <p:nvPr/>
        </p:nvSpPr>
        <p:spPr>
          <a:xfrm>
            <a:off x="554183" y="297659"/>
            <a:ext cx="982749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b="1" dirty="0" smtClean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FACEBOOK PROPHET</a:t>
            </a:r>
            <a:endParaRPr lang="ru-RU" sz="3000" b="1" dirty="0">
              <a:solidFill>
                <a:schemeClr val="bg1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526279" y="1206441"/>
            <a:ext cx="11261333" cy="47869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dirty="0" smtClean="0">
                <a:latin typeface="Montserrat" charset="0"/>
                <a:ea typeface="Montserrat" charset="0"/>
                <a:cs typeface="Montserrat" charset="0"/>
              </a:rPr>
              <a:t>Prophet </a:t>
            </a:r>
            <a:r>
              <a:rPr lang="en-CA" sz="2000" dirty="0">
                <a:latin typeface="Montserrat" charset="0"/>
                <a:ea typeface="Montserrat" charset="0"/>
                <a:cs typeface="Montserrat" charset="0"/>
              </a:rPr>
              <a:t>is open source software released by Facebook’s Core Data Science team.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dirty="0">
                <a:latin typeface="Montserrat" charset="0"/>
                <a:ea typeface="Montserrat" charset="0"/>
                <a:cs typeface="Montserrat" charset="0"/>
              </a:rPr>
              <a:t>Prophet is a procedure for forecasting time series data based on an additive model where non-linear trends are fit with yearly, weekly, and daily seasonality, plus holiday effects.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dirty="0">
                <a:latin typeface="Montserrat" charset="0"/>
                <a:ea typeface="Montserrat" charset="0"/>
                <a:cs typeface="Montserrat" charset="0"/>
              </a:rPr>
              <a:t>Prophet works best with time series that have strong seasonal effects and several seasons of historical data.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dirty="0">
                <a:latin typeface="Montserrat" charset="0"/>
                <a:ea typeface="Montserrat" charset="0"/>
                <a:cs typeface="Montserrat" charset="0"/>
              </a:rPr>
              <a:t>For more information, please check this out: </a:t>
            </a:r>
            <a:endParaRPr lang="en-CA" sz="2000" dirty="0" smtClean="0">
              <a:latin typeface="Montserrat" charset="0"/>
              <a:ea typeface="Montserrat" charset="0"/>
              <a:cs typeface="Montserrat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dirty="0" smtClean="0">
                <a:latin typeface="Montserrat" charset="0"/>
                <a:ea typeface="Montserrat" charset="0"/>
                <a:cs typeface="Montserrat" charset="0"/>
                <a:hlinkClick r:id="rId3"/>
              </a:rPr>
              <a:t>https</a:t>
            </a:r>
            <a:r>
              <a:rPr lang="en-CA" sz="2000" dirty="0">
                <a:latin typeface="Montserrat" charset="0"/>
                <a:ea typeface="Montserrat" charset="0"/>
                <a:cs typeface="Montserrat" charset="0"/>
                <a:hlinkClick r:id="rId3"/>
              </a:rPr>
              <a:t>://research.fb.com/prophet-forecasting-at-scale</a:t>
            </a:r>
            <a:r>
              <a:rPr lang="en-CA" sz="2000" dirty="0" smtClean="0">
                <a:latin typeface="Montserrat" charset="0"/>
                <a:ea typeface="Montserrat" charset="0"/>
                <a:cs typeface="Montserrat" charset="0"/>
                <a:hlinkClick r:id="rId3"/>
              </a:rPr>
              <a:t>/</a:t>
            </a:r>
            <a:endParaRPr lang="en-CA" sz="2000" dirty="0" smtClean="0">
              <a:latin typeface="Montserrat" charset="0"/>
              <a:ea typeface="Montserrat" charset="0"/>
              <a:cs typeface="Montserrat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dirty="0" smtClean="0">
                <a:latin typeface="Montserrat" charset="0"/>
                <a:ea typeface="Montserrat" charset="0"/>
                <a:cs typeface="Montserrat" charset="0"/>
                <a:hlinkClick r:id="rId4"/>
              </a:rPr>
              <a:t>https</a:t>
            </a:r>
            <a:r>
              <a:rPr lang="en-CA" sz="2000" dirty="0">
                <a:latin typeface="Montserrat" charset="0"/>
                <a:ea typeface="Montserrat" charset="0"/>
                <a:cs typeface="Montserrat" charset="0"/>
                <a:hlinkClick r:id="rId4"/>
              </a:rPr>
              <a:t>://</a:t>
            </a:r>
            <a:r>
              <a:rPr lang="en-CA" sz="2000" dirty="0" smtClean="0">
                <a:latin typeface="Montserrat" charset="0"/>
                <a:ea typeface="Montserrat" charset="0"/>
                <a:cs typeface="Montserrat" charset="0"/>
                <a:hlinkClick r:id="rId4"/>
              </a:rPr>
              <a:t>facebook.github.io/prophet/docs/quick_start.html#python-api</a:t>
            </a:r>
            <a:endParaRPr lang="en-CA" sz="2000" dirty="0" smtClean="0">
              <a:latin typeface="Montserrat" charset="0"/>
              <a:ea typeface="Montserrat" charset="0"/>
              <a:cs typeface="Montserrat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sz="2000" dirty="0">
              <a:latin typeface="Montserrat" charset="0"/>
              <a:ea typeface="Montserrat" charset="0"/>
              <a:cs typeface="Montserrat" charset="0"/>
            </a:endParaRPr>
          </a:p>
          <a:p>
            <a:pPr marL="0" indent="0">
              <a:buNone/>
            </a:pPr>
            <a:r>
              <a:rPr lang="en-CA" sz="2000" b="1" u="sng" dirty="0" smtClean="0">
                <a:latin typeface="Montserrat" charset="0"/>
                <a:ea typeface="Montserrat" charset="0"/>
                <a:cs typeface="Montserrat" charset="0"/>
              </a:rPr>
              <a:t>NOTE: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dirty="0">
                <a:latin typeface="Montserrat" charset="0"/>
                <a:ea typeface="Montserrat" charset="0"/>
                <a:cs typeface="Montserrat" charset="0"/>
              </a:rPr>
              <a:t>You must install </a:t>
            </a:r>
            <a:r>
              <a:rPr lang="en-CA" sz="2000" dirty="0" err="1">
                <a:latin typeface="Montserrat" charset="0"/>
                <a:ea typeface="Montserrat" charset="0"/>
                <a:cs typeface="Montserrat" charset="0"/>
              </a:rPr>
              <a:t>fbprophet</a:t>
            </a:r>
            <a:r>
              <a:rPr lang="en-CA" sz="2000" dirty="0">
                <a:latin typeface="Montserrat" charset="0"/>
                <a:ea typeface="Montserrat" charset="0"/>
                <a:cs typeface="Montserrat" charset="0"/>
              </a:rPr>
              <a:t> package as follows: pip install </a:t>
            </a:r>
            <a:r>
              <a:rPr lang="en-CA" sz="2000" dirty="0" err="1">
                <a:latin typeface="Montserrat" charset="0"/>
                <a:ea typeface="Montserrat" charset="0"/>
                <a:cs typeface="Montserrat" charset="0"/>
              </a:rPr>
              <a:t>fbprophet</a:t>
            </a:r>
            <a:endParaRPr lang="en-CA" sz="2000" dirty="0">
              <a:latin typeface="Montserrat" charset="0"/>
              <a:ea typeface="Montserrat" charset="0"/>
              <a:cs typeface="Montserrat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dirty="0">
                <a:latin typeface="Montserrat" charset="0"/>
                <a:ea typeface="Montserrat" charset="0"/>
                <a:cs typeface="Montserrat" charset="0"/>
              </a:rPr>
              <a:t>If you encounter an error, try: </a:t>
            </a:r>
            <a:r>
              <a:rPr lang="en-CA" sz="2000" dirty="0" err="1">
                <a:latin typeface="Montserrat" charset="0"/>
                <a:ea typeface="Montserrat" charset="0"/>
                <a:cs typeface="Montserrat" charset="0"/>
              </a:rPr>
              <a:t>conda</a:t>
            </a:r>
            <a:r>
              <a:rPr lang="en-CA" sz="2000" dirty="0">
                <a:latin typeface="Montserrat" charset="0"/>
                <a:ea typeface="Montserrat" charset="0"/>
                <a:cs typeface="Montserrat" charset="0"/>
              </a:rPr>
              <a:t> install -c </a:t>
            </a:r>
            <a:r>
              <a:rPr lang="en-CA" sz="2000" dirty="0" err="1">
                <a:latin typeface="Montserrat" charset="0"/>
                <a:ea typeface="Montserrat" charset="0"/>
                <a:cs typeface="Montserrat" charset="0"/>
              </a:rPr>
              <a:t>conda</a:t>
            </a:r>
            <a:r>
              <a:rPr lang="en-CA" sz="2000" dirty="0">
                <a:latin typeface="Montserrat" charset="0"/>
                <a:ea typeface="Montserrat" charset="0"/>
                <a:cs typeface="Montserrat" charset="0"/>
              </a:rPr>
              <a:t>-forge </a:t>
            </a:r>
            <a:r>
              <a:rPr lang="en-CA" sz="2000" dirty="0" err="1">
                <a:latin typeface="Montserrat" charset="0"/>
                <a:ea typeface="Montserrat" charset="0"/>
                <a:cs typeface="Montserrat" charset="0"/>
              </a:rPr>
              <a:t>fbprophet</a:t>
            </a:r>
            <a:endParaRPr lang="en-CA" sz="2000" dirty="0">
              <a:latin typeface="Montserrat" charset="0"/>
              <a:ea typeface="Montserrat" charset="0"/>
              <a:cs typeface="Montserrat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sz="2000" dirty="0">
              <a:latin typeface="Montserrat" charset="0"/>
              <a:ea typeface="Montserrat" charset="0"/>
              <a:cs typeface="Montserra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2512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="" xmlns:a16="http://schemas.microsoft.com/office/drawing/2014/main" id="{BAC5093A-C6A1-4ED0-B1E4-51472D48F78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  <p:sp>
        <p:nvSpPr>
          <p:cNvPr id="10" name="Прямоугольник 9">
            <a:extLst>
              <a:ext uri="{FF2B5EF4-FFF2-40B4-BE49-F238E27FC236}">
                <a16:creationId xmlns="" xmlns:a16="http://schemas.microsoft.com/office/drawing/2014/main" id="{5EE88138-48BD-46AA-94F3-3B05DD703F63}"/>
              </a:ext>
            </a:extLst>
          </p:cNvPr>
          <p:cNvSpPr/>
          <p:nvPr/>
        </p:nvSpPr>
        <p:spPr>
          <a:xfrm>
            <a:off x="554183" y="297659"/>
            <a:ext cx="982749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b="1" dirty="0" smtClean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FACEBOOK PROPHET</a:t>
            </a:r>
            <a:endParaRPr lang="ru-RU" sz="3000" b="1" dirty="0">
              <a:solidFill>
                <a:schemeClr val="bg1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ontent Placeholder 2"/>
              <p:cNvSpPr txBox="1">
                <a:spLocks/>
              </p:cNvSpPr>
              <p:nvPr/>
            </p:nvSpPr>
            <p:spPr>
              <a:xfrm>
                <a:off x="526279" y="1206441"/>
                <a:ext cx="11261333" cy="478695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rmAutofit lnSpcReduction="10000"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406400" algn="l" rtl="0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Arial"/>
                  <a:buChar char="•"/>
                  <a:defRPr sz="2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1pPr>
                <a:lvl2pPr marL="914400" marR="0" lvl="1" indent="-381000" algn="l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Char char="•"/>
                  <a:defRPr sz="24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2pPr>
                <a:lvl3pPr marL="1371600" marR="0" lvl="2" indent="-355600" algn="l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Arial"/>
                  <a:buChar char="•"/>
                  <a:defRPr sz="20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3pPr>
                <a:lvl4pPr marL="1828800" marR="0" lvl="3" indent="-342900" algn="l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4pPr>
                <a:lvl5pPr marL="2286000" marR="0" lvl="4" indent="-342900" algn="l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5pPr>
                <a:lvl6pPr marL="2743200" marR="0" lvl="5" indent="-342900" algn="l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6pPr>
                <a:lvl7pPr marL="3200400" marR="0" lvl="6" indent="-342900" algn="l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7pPr>
                <a:lvl8pPr marL="3657600" marR="0" lvl="7" indent="-342900" algn="l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8pPr>
                <a:lvl9pPr marL="4114800" marR="0" lvl="8" indent="-342900" algn="l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9pPr>
              </a:lstStyle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CA" sz="2000" dirty="0" smtClean="0">
                    <a:latin typeface="Montserrat" charset="0"/>
                    <a:ea typeface="Montserrat" charset="0"/>
                    <a:cs typeface="Montserrat" charset="0"/>
                  </a:rPr>
                  <a:t>Prophet implements an </a:t>
                </a:r>
                <a:r>
                  <a:rPr lang="en-CA" sz="2000" dirty="0">
                    <a:latin typeface="Montserrat" charset="0"/>
                    <a:ea typeface="Montserrat" charset="0"/>
                    <a:cs typeface="Montserrat" charset="0"/>
                  </a:rPr>
                  <a:t>additive regression model with four </a:t>
                </a:r>
                <a:r>
                  <a:rPr lang="en-CA" sz="2000" dirty="0" smtClean="0">
                    <a:latin typeface="Montserrat" charset="0"/>
                    <a:ea typeface="Montserrat" charset="0"/>
                    <a:cs typeface="Montserrat" charset="0"/>
                  </a:rPr>
                  <a:t>elements: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CA" sz="2000" dirty="0">
                  <a:latin typeface="Montserrat" charset="0"/>
                  <a:ea typeface="Montserrat" charset="0"/>
                  <a:cs typeface="Montserrat" charset="0"/>
                </a:endParaRPr>
              </a:p>
              <a:p>
                <a:pPr marL="800100" lvl="1" indent="-342900">
                  <a:buFont typeface="Courier New" panose="02070309020205020404" pitchFamily="49" charset="0"/>
                  <a:buChar char="o"/>
                </a:pPr>
                <a:r>
                  <a:rPr lang="en-CA" sz="2000" dirty="0">
                    <a:latin typeface="Montserrat" charset="0"/>
                    <a:ea typeface="Montserrat" charset="0"/>
                    <a:cs typeface="Montserrat" charset="0"/>
                  </a:rPr>
                  <a:t>A piecewise </a:t>
                </a:r>
                <a:r>
                  <a:rPr lang="en-CA" sz="2000" dirty="0" smtClean="0">
                    <a:latin typeface="Montserrat" charset="0"/>
                    <a:ea typeface="Montserrat" charset="0"/>
                    <a:cs typeface="Montserrat" charset="0"/>
                  </a:rPr>
                  <a:t>linear, Prophet </a:t>
                </a:r>
                <a:r>
                  <a:rPr lang="en-CA" sz="2000" dirty="0">
                    <a:latin typeface="Montserrat" charset="0"/>
                    <a:ea typeface="Montserrat" charset="0"/>
                    <a:cs typeface="Montserrat" charset="0"/>
                  </a:rPr>
                  <a:t>automatically </a:t>
                </a:r>
                <a:r>
                  <a:rPr lang="en-CA" sz="2000" dirty="0" smtClean="0">
                    <a:latin typeface="Montserrat" charset="0"/>
                    <a:ea typeface="Montserrat" charset="0"/>
                    <a:cs typeface="Montserrat" charset="0"/>
                  </a:rPr>
                  <a:t>picks up change points in the data and identifies any change in trends.  </a:t>
                </a:r>
              </a:p>
              <a:p>
                <a:pPr marL="800100" lvl="1" indent="-342900">
                  <a:buFont typeface="Courier New" panose="02070309020205020404" pitchFamily="49" charset="0"/>
                  <a:buChar char="o"/>
                </a:pPr>
                <a:r>
                  <a:rPr lang="en-CA" sz="2000" dirty="0" smtClean="0">
                    <a:latin typeface="Montserrat" charset="0"/>
                    <a:ea typeface="Montserrat" charset="0"/>
                    <a:cs typeface="Montserrat" charset="0"/>
                  </a:rPr>
                  <a:t>A </a:t>
                </a:r>
                <a:r>
                  <a:rPr lang="en-CA" sz="2000" dirty="0">
                    <a:latin typeface="Montserrat" charset="0"/>
                    <a:ea typeface="Montserrat" charset="0"/>
                    <a:cs typeface="Montserrat" charset="0"/>
                  </a:rPr>
                  <a:t>yearly seasonal component modeled using Fourier series.</a:t>
                </a:r>
              </a:p>
              <a:p>
                <a:pPr marL="800100" lvl="1" indent="-342900">
                  <a:buFont typeface="Courier New" panose="02070309020205020404" pitchFamily="49" charset="0"/>
                  <a:buChar char="o"/>
                </a:pPr>
                <a:r>
                  <a:rPr lang="en-CA" sz="2000" dirty="0">
                    <a:latin typeface="Montserrat" charset="0"/>
                    <a:ea typeface="Montserrat" charset="0"/>
                    <a:cs typeface="Montserrat" charset="0"/>
                  </a:rPr>
                  <a:t>A weekly seasonal </a:t>
                </a:r>
                <a:r>
                  <a:rPr lang="en-CA" sz="2000" dirty="0" smtClean="0">
                    <a:latin typeface="Montserrat" charset="0"/>
                    <a:ea typeface="Montserrat" charset="0"/>
                    <a:cs typeface="Montserrat" charset="0"/>
                  </a:rPr>
                  <a:t>component.</a:t>
                </a:r>
                <a:endParaRPr lang="en-CA" sz="2000" dirty="0">
                  <a:latin typeface="Montserrat" charset="0"/>
                  <a:ea typeface="Montserrat" charset="0"/>
                  <a:cs typeface="Montserrat" charset="0"/>
                </a:endParaRPr>
              </a:p>
              <a:p>
                <a:pPr marL="800100" lvl="1" indent="-342900">
                  <a:buFont typeface="Courier New" panose="02070309020205020404" pitchFamily="49" charset="0"/>
                  <a:buChar char="o"/>
                </a:pPr>
                <a:r>
                  <a:rPr lang="en-CA" sz="2000" dirty="0">
                    <a:latin typeface="Montserrat" charset="0"/>
                    <a:ea typeface="Montserrat" charset="0"/>
                    <a:cs typeface="Montserrat" charset="0"/>
                  </a:rPr>
                  <a:t>A </a:t>
                </a:r>
                <a:r>
                  <a:rPr lang="en-CA" sz="2000" dirty="0" smtClean="0">
                    <a:latin typeface="Montserrat" charset="0"/>
                    <a:ea typeface="Montserrat" charset="0"/>
                    <a:cs typeface="Montserrat" charset="0"/>
                  </a:rPr>
                  <a:t>holiday list that can be manually provided.</a:t>
                </a:r>
                <a:endParaRPr lang="en-CA" sz="2000" dirty="0">
                  <a:latin typeface="Montserrat" charset="0"/>
                  <a:ea typeface="Montserrat" charset="0"/>
                  <a:cs typeface="Montserrat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CA" sz="2000" dirty="0" smtClean="0">
                  <a:latin typeface="Montserrat" charset="0"/>
                  <a:ea typeface="Montserrat" charset="0"/>
                  <a:cs typeface="Montserrat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CA" sz="2000" dirty="0" smtClean="0">
                    <a:latin typeface="Montserrat" charset="0"/>
                    <a:ea typeface="Montserrat" charset="0"/>
                    <a:cs typeface="Montserrat" charset="0"/>
                  </a:rPr>
                  <a:t>Additive Regression model takes the form: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600" b="0" i="1" smtClean="0">
                          <a:latin typeface="Cambria Math" panose="02040503050406030204" pitchFamily="18" charset="0"/>
                          <a:ea typeface="Montserrat" charset="0"/>
                          <a:cs typeface="Montserrat" charset="0"/>
                        </a:rPr>
                        <m:t>𝑌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  <a:ea typeface="Montserrat" charset="0"/>
                          <a:cs typeface="Montserrat" charset="0"/>
                        </a:rPr>
                        <m:t>=</m:t>
                      </m:r>
                      <m:sSub>
                        <m:sSubPr>
                          <m:ctrlPr>
                            <a:rPr lang="en-CA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Montserrat" charset="0"/>
                            </a:rPr>
                          </m:ctrlPr>
                        </m:sSubPr>
                        <m:e>
                          <m:r>
                            <a:rPr lang="en-CA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Montserrat" charset="0"/>
                            </a:rPr>
                            <m:t>𝛽</m:t>
                          </m:r>
                        </m:e>
                        <m:sub>
                          <m:r>
                            <a:rPr lang="en-CA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Montserrat" charset="0"/>
                            </a:rPr>
                            <m:t>0</m:t>
                          </m:r>
                        </m:sub>
                      </m:sSub>
                      <m:r>
                        <a:rPr lang="en-CA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Montserrat" charset="0"/>
                        </a:rPr>
                        <m:t>+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CA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CA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CA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CA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b>
                            <m:sSubPr>
                              <m:ctrlPr>
                                <a:rPr lang="en-CA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CA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d>
                            <m:dPr>
                              <m:ctrlPr>
                                <a:rPr lang="en-CA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CA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CA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  <m:r>
                            <a:rPr lang="en-CA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CA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</m:e>
                      </m:nary>
                    </m:oMath>
                  </m:oMathPara>
                </a14:m>
                <a:endParaRPr lang="en-CA" sz="1600" dirty="0">
                  <a:latin typeface="Montserrat" charset="0"/>
                  <a:ea typeface="Montserrat" charset="0"/>
                  <a:cs typeface="Montserrat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CA" sz="2000" dirty="0" smtClean="0">
                    <a:latin typeface="Montserrat" charset="0"/>
                    <a:ea typeface="Montserrat" charset="0"/>
                    <a:cs typeface="Montserrat" charset="0"/>
                  </a:rPr>
                  <a:t>The functions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2000" b="0" i="1" smtClean="0">
                            <a:latin typeface="Cambria Math" panose="02040503050406030204" pitchFamily="18" charset="0"/>
                            <a:ea typeface="Montserrat" charset="0"/>
                            <a:cs typeface="Montserrat" charset="0"/>
                          </a:rPr>
                        </m:ctrlPr>
                      </m:sSubPr>
                      <m:e>
                        <m:r>
                          <a:rPr lang="en-CA" sz="2000" b="0" i="1" smtClean="0">
                            <a:latin typeface="Cambria Math" panose="02040503050406030204" pitchFamily="18" charset="0"/>
                            <a:ea typeface="Montserrat" charset="0"/>
                            <a:cs typeface="Montserrat" charset="0"/>
                          </a:rPr>
                          <m:t>𝑓</m:t>
                        </m:r>
                      </m:e>
                      <m:sub>
                        <m:r>
                          <a:rPr lang="en-CA" sz="2000" b="0" i="1" smtClean="0">
                            <a:latin typeface="Cambria Math" panose="02040503050406030204" pitchFamily="18" charset="0"/>
                            <a:ea typeface="Montserrat" charset="0"/>
                            <a:cs typeface="Montserrat" charset="0"/>
                          </a:rPr>
                          <m:t>𝑗</m:t>
                        </m:r>
                      </m:sub>
                    </m:sSub>
                    <m:r>
                      <a:rPr lang="en-CA" sz="2000" b="0" i="1" smtClean="0">
                        <a:latin typeface="Cambria Math" panose="02040503050406030204" pitchFamily="18" charset="0"/>
                        <a:ea typeface="Montserrat" charset="0"/>
                        <a:cs typeface="Montserrat" charset="0"/>
                      </a:rPr>
                      <m:t>(</m:t>
                    </m:r>
                    <m:sSub>
                      <m:sSubPr>
                        <m:ctrlPr>
                          <a:rPr lang="en-CA" sz="2000" b="0" i="1" smtClean="0">
                            <a:latin typeface="Cambria Math" panose="02040503050406030204" pitchFamily="18" charset="0"/>
                            <a:ea typeface="Montserrat" charset="0"/>
                            <a:cs typeface="Montserrat" charset="0"/>
                          </a:rPr>
                        </m:ctrlPr>
                      </m:sSubPr>
                      <m:e>
                        <m:r>
                          <a:rPr lang="en-CA" sz="2000" b="0" i="1" smtClean="0">
                            <a:latin typeface="Cambria Math" panose="02040503050406030204" pitchFamily="18" charset="0"/>
                            <a:ea typeface="Montserrat" charset="0"/>
                            <a:cs typeface="Montserrat" charset="0"/>
                          </a:rPr>
                          <m:t>𝑥</m:t>
                        </m:r>
                      </m:e>
                      <m:sub>
                        <m:r>
                          <a:rPr lang="en-CA" sz="2000" b="0" i="1" smtClean="0">
                            <a:latin typeface="Cambria Math" panose="02040503050406030204" pitchFamily="18" charset="0"/>
                            <a:ea typeface="Montserrat" charset="0"/>
                            <a:cs typeface="Montserrat" charset="0"/>
                          </a:rPr>
                          <m:t>𝑗</m:t>
                        </m:r>
                      </m:sub>
                    </m:sSub>
                    <m:r>
                      <a:rPr lang="en-CA" sz="2000" b="0" i="1" smtClean="0">
                        <a:latin typeface="Cambria Math" panose="02040503050406030204" pitchFamily="18" charset="0"/>
                        <a:ea typeface="Montserrat" charset="0"/>
                        <a:cs typeface="Montserrat" charset="0"/>
                      </a:rPr>
                      <m:t>)</m:t>
                    </m:r>
                  </m:oMath>
                </a14:m>
                <a:r>
                  <a:rPr lang="en-CA" sz="2000" dirty="0" smtClean="0">
                    <a:latin typeface="Montserrat" charset="0"/>
                    <a:ea typeface="Montserrat" charset="0"/>
                    <a:cs typeface="Montserrat" charset="0"/>
                  </a:rPr>
                  <a:t> are unknown smoothing functions fit from the data </a:t>
                </a:r>
                <a:endParaRPr lang="en-CA" sz="2000" dirty="0">
                  <a:latin typeface="Montserrat" charset="0"/>
                  <a:ea typeface="Montserrat" charset="0"/>
                  <a:cs typeface="Montserrat" charset="0"/>
                </a:endParaRPr>
              </a:p>
              <a:p>
                <a:pPr marL="0" indent="0">
                  <a:buNone/>
                </a:pPr>
                <a:endParaRPr lang="en-CA" sz="2000" dirty="0" smtClean="0">
                  <a:latin typeface="Montserrat" charset="0"/>
                  <a:ea typeface="Montserrat" charset="0"/>
                  <a:cs typeface="Montserrat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CA" sz="2000" dirty="0" smtClean="0">
                    <a:latin typeface="Montserrat" charset="0"/>
                    <a:ea typeface="Montserrat" charset="0"/>
                    <a:cs typeface="Montserrat" charset="0"/>
                    <a:hlinkClick r:id="rId3"/>
                  </a:rPr>
                  <a:t>Reference: https</a:t>
                </a:r>
                <a:r>
                  <a:rPr lang="en-CA" sz="2000" dirty="0">
                    <a:latin typeface="Montserrat" charset="0"/>
                    <a:ea typeface="Montserrat" charset="0"/>
                    <a:cs typeface="Montserrat" charset="0"/>
                    <a:hlinkClick r:id="rId3"/>
                  </a:rPr>
                  <a:t>://research.fb.com/prophet-forecasting-at-scale/</a:t>
                </a:r>
                <a:endParaRPr lang="en-CA" sz="2000" dirty="0">
                  <a:latin typeface="Montserrat" charset="0"/>
                  <a:ea typeface="Montserrat" charset="0"/>
                  <a:cs typeface="Montserrat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CA" sz="2000" dirty="0">
                  <a:latin typeface="Montserrat" charset="0"/>
                  <a:ea typeface="Montserrat" charset="0"/>
                  <a:cs typeface="Montserrat" charset="0"/>
                </a:endParaRPr>
              </a:p>
            </p:txBody>
          </p:sp>
        </mc:Choice>
        <mc:Fallback xmlns="">
          <p:sp>
            <p:nvSpPr>
              <p:cNvPr id="19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279" y="1206441"/>
                <a:ext cx="11261333" cy="4786953"/>
              </a:xfrm>
              <a:prstGeom prst="rect">
                <a:avLst/>
              </a:prstGeom>
              <a:blipFill rotWithShape="0">
                <a:blip r:embed="rId4"/>
                <a:stretch>
                  <a:fillRect l="-974" t="-1401" b="-38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9745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="" xmlns:a16="http://schemas.microsoft.com/office/drawing/2014/main" id="{BAC5093A-C6A1-4ED0-B1E4-51472D48F78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  <p:sp>
        <p:nvSpPr>
          <p:cNvPr id="10" name="Прямоугольник 9">
            <a:extLst>
              <a:ext uri="{FF2B5EF4-FFF2-40B4-BE49-F238E27FC236}">
                <a16:creationId xmlns="" xmlns:a16="http://schemas.microsoft.com/office/drawing/2014/main" id="{5EE88138-48BD-46AA-94F3-3B05DD703F63}"/>
              </a:ext>
            </a:extLst>
          </p:cNvPr>
          <p:cNvSpPr/>
          <p:nvPr/>
        </p:nvSpPr>
        <p:spPr>
          <a:xfrm>
            <a:off x="554183" y="297659"/>
            <a:ext cx="982749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b="1" dirty="0" smtClean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FACEBOOK PROPHET EXPECTED OUTPUT</a:t>
            </a:r>
            <a:endParaRPr lang="ru-RU" sz="3000" b="1" dirty="0">
              <a:solidFill>
                <a:schemeClr val="bg1"/>
              </a:solidFill>
              <a:latin typeface="Montserrat" charset="0"/>
              <a:ea typeface="Montserrat" charset="0"/>
              <a:cs typeface="Montserrat" charset="0"/>
            </a:endParaRPr>
          </a:p>
          <a:p>
            <a:endParaRPr lang="ru-RU" sz="3000" b="1" dirty="0">
              <a:solidFill>
                <a:schemeClr val="bg1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380095" y="3114261"/>
            <a:ext cx="3040912" cy="1124422"/>
          </a:xfrm>
          <a:prstGeom prst="roundRect">
            <a:avLst/>
          </a:prstGeom>
          <a:solidFill>
            <a:srgbClr val="E8593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b="1" dirty="0" smtClean="0"/>
              <a:t>FACEBOOK PROPHET</a:t>
            </a:r>
            <a:endParaRPr lang="en-CA" b="1" dirty="0"/>
          </a:p>
        </p:txBody>
      </p:sp>
      <p:sp>
        <p:nvSpPr>
          <p:cNvPr id="11" name="Right Arrow 10"/>
          <p:cNvSpPr/>
          <p:nvPr/>
        </p:nvSpPr>
        <p:spPr>
          <a:xfrm>
            <a:off x="7520269" y="3435514"/>
            <a:ext cx="749417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Right Arrow 15"/>
          <p:cNvSpPr/>
          <p:nvPr/>
        </p:nvSpPr>
        <p:spPr>
          <a:xfrm>
            <a:off x="3630678" y="3409772"/>
            <a:ext cx="749417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9686" y="2768467"/>
            <a:ext cx="3873082" cy="217229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566" y="2867673"/>
            <a:ext cx="3486621" cy="2320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296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  <p:bldP spid="16" grpId="0" animBg="1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395</TotalTime>
  <Words>640</Words>
  <Application>Microsoft Office PowerPoint</Application>
  <PresentationFormat>Widescreen</PresentationFormat>
  <Paragraphs>76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Courier New</vt:lpstr>
      <vt:lpstr>Montserrat</vt:lpstr>
      <vt:lpstr>Тема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Admin</dc:creator>
  <cp:lastModifiedBy>User</cp:lastModifiedBy>
  <cp:revision>79</cp:revision>
  <dcterms:created xsi:type="dcterms:W3CDTF">2019-05-23T09:27:58Z</dcterms:created>
  <dcterms:modified xsi:type="dcterms:W3CDTF">2020-08-20T21:02:19Z</dcterms:modified>
</cp:coreProperties>
</file>