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18C022-E65F-491A-A458-8872D4D17DCA}" v="72" dt="2024-12-09T19:56:49.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84" autoAdjust="0"/>
  </p:normalViewPr>
  <p:slideViewPr>
    <p:cSldViewPr snapToGrid="0">
      <p:cViewPr varScale="1">
        <p:scale>
          <a:sx n="77" d="100"/>
          <a:sy n="77" d="100"/>
        </p:scale>
        <p:origin x="75" y="1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esh, Sharif" userId="383ede86-b9a5-4db4-8fb8-99252f397c40" providerId="ADAL" clId="{9818C022-E65F-491A-A458-8872D4D17DCA}"/>
    <pc:docChg chg="custSel delSld modSld">
      <pc:chgData name="Ayesh, Sharif" userId="383ede86-b9a5-4db4-8fb8-99252f397c40" providerId="ADAL" clId="{9818C022-E65F-491A-A458-8872D4D17DCA}" dt="2024-12-09T19:56:49.434" v="77"/>
      <pc:docMkLst>
        <pc:docMk/>
      </pc:docMkLst>
      <pc:sldChg chg="modAnim">
        <pc:chgData name="Ayesh, Sharif" userId="383ede86-b9a5-4db4-8fb8-99252f397c40" providerId="ADAL" clId="{9818C022-E65F-491A-A458-8872D4D17DCA}" dt="2024-12-09T19:54:58.903" v="59"/>
        <pc:sldMkLst>
          <pc:docMk/>
          <pc:sldMk cId="4279844317" sldId="257"/>
        </pc:sldMkLst>
      </pc:sldChg>
      <pc:sldChg chg="del">
        <pc:chgData name="Ayesh, Sharif" userId="383ede86-b9a5-4db4-8fb8-99252f397c40" providerId="ADAL" clId="{9818C022-E65F-491A-A458-8872D4D17DCA}" dt="2024-11-27T06:40:32.765" v="0" actId="2696"/>
        <pc:sldMkLst>
          <pc:docMk/>
          <pc:sldMk cId="2090359931" sldId="258"/>
        </pc:sldMkLst>
      </pc:sldChg>
      <pc:sldChg chg="modAnim">
        <pc:chgData name="Ayesh, Sharif" userId="383ede86-b9a5-4db4-8fb8-99252f397c40" providerId="ADAL" clId="{9818C022-E65F-491A-A458-8872D4D17DCA}" dt="2024-12-09T19:55:33.238" v="64"/>
        <pc:sldMkLst>
          <pc:docMk/>
          <pc:sldMk cId="3029021117" sldId="259"/>
        </pc:sldMkLst>
      </pc:sldChg>
      <pc:sldChg chg="modSp mod modAnim">
        <pc:chgData name="Ayesh, Sharif" userId="383ede86-b9a5-4db4-8fb8-99252f397c40" providerId="ADAL" clId="{9818C022-E65F-491A-A458-8872D4D17DCA}" dt="2024-12-09T19:55:59.633" v="65"/>
        <pc:sldMkLst>
          <pc:docMk/>
          <pc:sldMk cId="985019758" sldId="260"/>
        </pc:sldMkLst>
        <pc:spChg chg="mod">
          <ac:chgData name="Ayesh, Sharif" userId="383ede86-b9a5-4db4-8fb8-99252f397c40" providerId="ADAL" clId="{9818C022-E65F-491A-A458-8872D4D17DCA}" dt="2024-11-27T06:43:24.148" v="30" actId="20577"/>
          <ac:spMkLst>
            <pc:docMk/>
            <pc:sldMk cId="985019758" sldId="260"/>
            <ac:spMk id="2" creationId="{DA0A08D6-E5FB-4664-E959-594A36FD6563}"/>
          </ac:spMkLst>
        </pc:spChg>
      </pc:sldChg>
      <pc:sldChg chg="modSp mod modAnim">
        <pc:chgData name="Ayesh, Sharif" userId="383ede86-b9a5-4db4-8fb8-99252f397c40" providerId="ADAL" clId="{9818C022-E65F-491A-A458-8872D4D17DCA}" dt="2024-12-09T19:56:07.164" v="66"/>
        <pc:sldMkLst>
          <pc:docMk/>
          <pc:sldMk cId="2108716352" sldId="261"/>
        </pc:sldMkLst>
        <pc:spChg chg="mod">
          <ac:chgData name="Ayesh, Sharif" userId="383ede86-b9a5-4db4-8fb8-99252f397c40" providerId="ADAL" clId="{9818C022-E65F-491A-A458-8872D4D17DCA}" dt="2024-11-27T06:44:14.045" v="37" actId="14100"/>
          <ac:spMkLst>
            <pc:docMk/>
            <pc:sldMk cId="2108716352" sldId="261"/>
            <ac:spMk id="2" creationId="{177AF7B8-70DF-3207-99A3-259F5CCA1A5E}"/>
          </ac:spMkLst>
        </pc:spChg>
      </pc:sldChg>
      <pc:sldChg chg="modAnim">
        <pc:chgData name="Ayesh, Sharif" userId="383ede86-b9a5-4db4-8fb8-99252f397c40" providerId="ADAL" clId="{9818C022-E65F-491A-A458-8872D4D17DCA}" dt="2024-12-09T19:56:37.352" v="75"/>
        <pc:sldMkLst>
          <pc:docMk/>
          <pc:sldMk cId="3849525191" sldId="263"/>
        </pc:sldMkLst>
      </pc:sldChg>
      <pc:sldChg chg="modSp modAnim">
        <pc:chgData name="Ayesh, Sharif" userId="383ede86-b9a5-4db4-8fb8-99252f397c40" providerId="ADAL" clId="{9818C022-E65F-491A-A458-8872D4D17DCA}" dt="2024-12-09T19:56:43.581" v="76"/>
        <pc:sldMkLst>
          <pc:docMk/>
          <pc:sldMk cId="27412829" sldId="264"/>
        </pc:sldMkLst>
        <pc:spChg chg="mod">
          <ac:chgData name="Ayesh, Sharif" userId="383ede86-b9a5-4db4-8fb8-99252f397c40" providerId="ADAL" clId="{9818C022-E65F-491A-A458-8872D4D17DCA}" dt="2024-11-27T06:45:58.927" v="54" actId="20577"/>
          <ac:spMkLst>
            <pc:docMk/>
            <pc:sldMk cId="27412829" sldId="264"/>
            <ac:spMk id="2" creationId="{BFFC7857-C617-0000-21A2-7287DFBA5422}"/>
          </ac:spMkLst>
        </pc:spChg>
      </pc:sldChg>
      <pc:sldChg chg="modAnim">
        <pc:chgData name="Ayesh, Sharif" userId="383ede86-b9a5-4db4-8fb8-99252f397c40" providerId="ADAL" clId="{9818C022-E65F-491A-A458-8872D4D17DCA}" dt="2024-12-09T19:56:49.434" v="77"/>
        <pc:sldMkLst>
          <pc:docMk/>
          <pc:sldMk cId="1457665795" sldId="26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A79FAA-7496-4F5E-BC56-11551999FB3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F9C2800-035A-40B4-8492-6CD656F5F8E0}">
      <dgm:prSet/>
      <dgm:spPr/>
      <dgm:t>
        <a:bodyPr/>
        <a:lstStyle/>
        <a:p>
          <a:r>
            <a:rPr lang="en-US"/>
            <a:t>Rigid, follows a fixed sequence.</a:t>
          </a:r>
        </a:p>
      </dgm:t>
    </dgm:pt>
    <dgm:pt modelId="{3CA52091-6F32-4A54-8EDC-8061C72845A7}" type="parTrans" cxnId="{57CAB6A3-3E37-45BE-B45C-B2006D977BED}">
      <dgm:prSet/>
      <dgm:spPr/>
      <dgm:t>
        <a:bodyPr/>
        <a:lstStyle/>
        <a:p>
          <a:endParaRPr lang="en-US"/>
        </a:p>
      </dgm:t>
    </dgm:pt>
    <dgm:pt modelId="{FC54EDA3-2192-4120-B080-B9E0BCEEF33C}" type="sibTrans" cxnId="{57CAB6A3-3E37-45BE-B45C-B2006D977BED}">
      <dgm:prSet/>
      <dgm:spPr/>
      <dgm:t>
        <a:bodyPr/>
        <a:lstStyle/>
        <a:p>
          <a:endParaRPr lang="en-US"/>
        </a:p>
      </dgm:t>
    </dgm:pt>
    <dgm:pt modelId="{25A062C9-BDF2-4CF3-8CCE-5E6A3C67A2B0}">
      <dgm:prSet/>
      <dgm:spPr/>
      <dgm:t>
        <a:bodyPr/>
        <a:lstStyle/>
        <a:p>
          <a:r>
            <a:rPr lang="en-US"/>
            <a:t>Final product delivered at the end of the project</a:t>
          </a:r>
        </a:p>
      </dgm:t>
    </dgm:pt>
    <dgm:pt modelId="{CE66D5AD-EDF6-483A-8F87-8C6AFC60EE2F}" type="parTrans" cxnId="{03E6C0AF-36D4-4F72-BEAF-33CD018C484D}">
      <dgm:prSet/>
      <dgm:spPr/>
      <dgm:t>
        <a:bodyPr/>
        <a:lstStyle/>
        <a:p>
          <a:endParaRPr lang="en-US"/>
        </a:p>
      </dgm:t>
    </dgm:pt>
    <dgm:pt modelId="{3FFF4147-3F05-4FF8-B381-55D4ED9A728F}" type="sibTrans" cxnId="{03E6C0AF-36D4-4F72-BEAF-33CD018C484D}">
      <dgm:prSet/>
      <dgm:spPr/>
      <dgm:t>
        <a:bodyPr/>
        <a:lstStyle/>
        <a:p>
          <a:endParaRPr lang="en-US"/>
        </a:p>
      </dgm:t>
    </dgm:pt>
    <dgm:pt modelId="{EEC8CF24-13FD-447D-9128-2D647119C0DD}">
      <dgm:prSet/>
      <dgm:spPr/>
      <dgm:t>
        <a:bodyPr/>
        <a:lstStyle/>
        <a:p>
          <a:r>
            <a:rPr lang="en-US"/>
            <a:t>Feedback is collected late, usually after testing.</a:t>
          </a:r>
        </a:p>
      </dgm:t>
    </dgm:pt>
    <dgm:pt modelId="{DF432517-86C3-4E77-AE15-4D551DFA770E}" type="parTrans" cxnId="{BFF7E28D-0CF1-4065-8732-30A171886449}">
      <dgm:prSet/>
      <dgm:spPr/>
      <dgm:t>
        <a:bodyPr/>
        <a:lstStyle/>
        <a:p>
          <a:endParaRPr lang="en-US"/>
        </a:p>
      </dgm:t>
    </dgm:pt>
    <dgm:pt modelId="{8EBB45D9-0B83-48B3-9B2C-744B58CC8C9E}" type="sibTrans" cxnId="{BFF7E28D-0CF1-4065-8732-30A171886449}">
      <dgm:prSet/>
      <dgm:spPr/>
      <dgm:t>
        <a:bodyPr/>
        <a:lstStyle/>
        <a:p>
          <a:endParaRPr lang="en-US"/>
        </a:p>
      </dgm:t>
    </dgm:pt>
    <dgm:pt modelId="{21EE1658-214D-4384-BF58-92E2238C5AF3}">
      <dgm:prSet/>
      <dgm:spPr/>
      <dgm:t>
        <a:bodyPr/>
        <a:lstStyle/>
        <a:p>
          <a:r>
            <a:rPr lang="en-US"/>
            <a:t>High risk due to limited room for corrections.</a:t>
          </a:r>
        </a:p>
      </dgm:t>
    </dgm:pt>
    <dgm:pt modelId="{4B3E4D96-26B7-4656-A6E6-C04B89754370}" type="parTrans" cxnId="{697F00DF-1A2B-489D-9E5B-C4D09E48B248}">
      <dgm:prSet/>
      <dgm:spPr/>
      <dgm:t>
        <a:bodyPr/>
        <a:lstStyle/>
        <a:p>
          <a:endParaRPr lang="en-US"/>
        </a:p>
      </dgm:t>
    </dgm:pt>
    <dgm:pt modelId="{28249506-BEDA-48FA-80CF-C6B564DBED90}" type="sibTrans" cxnId="{697F00DF-1A2B-489D-9E5B-C4D09E48B248}">
      <dgm:prSet/>
      <dgm:spPr/>
      <dgm:t>
        <a:bodyPr/>
        <a:lstStyle/>
        <a:p>
          <a:endParaRPr lang="en-US"/>
        </a:p>
      </dgm:t>
    </dgm:pt>
    <dgm:pt modelId="{42966A45-69E9-4ABB-A106-9B98ABDCB802}">
      <dgm:prSet/>
      <dgm:spPr/>
      <dgm:t>
        <a:bodyPr/>
        <a:lstStyle/>
        <a:p>
          <a:r>
            <a:rPr lang="en-US"/>
            <a:t>Sequential handoffs between isolated teams or departments.</a:t>
          </a:r>
        </a:p>
      </dgm:t>
    </dgm:pt>
    <dgm:pt modelId="{CECB32D1-57D5-44C8-844D-706CCEF1BF7A}" type="parTrans" cxnId="{4FB09EA9-65F2-443C-8C35-5511F3A3415A}">
      <dgm:prSet/>
      <dgm:spPr/>
      <dgm:t>
        <a:bodyPr/>
        <a:lstStyle/>
        <a:p>
          <a:endParaRPr lang="en-US"/>
        </a:p>
      </dgm:t>
    </dgm:pt>
    <dgm:pt modelId="{70D86B33-CB8B-4139-9426-8BA6F61A5365}" type="sibTrans" cxnId="{4FB09EA9-65F2-443C-8C35-5511F3A3415A}">
      <dgm:prSet/>
      <dgm:spPr/>
      <dgm:t>
        <a:bodyPr/>
        <a:lstStyle/>
        <a:p>
          <a:endParaRPr lang="en-US"/>
        </a:p>
      </dgm:t>
    </dgm:pt>
    <dgm:pt modelId="{45DC5413-982B-48F1-B4C1-11D498FB731A}">
      <dgm:prSet/>
      <dgm:spPr/>
      <dgm:t>
        <a:bodyPr/>
        <a:lstStyle/>
        <a:p>
          <a:r>
            <a:rPr lang="en-US"/>
            <a:t>Process-driven, focused on completing each phase in order.</a:t>
          </a:r>
        </a:p>
      </dgm:t>
    </dgm:pt>
    <dgm:pt modelId="{CB3B1E54-52DF-4A57-9845-8D32927525CA}" type="parTrans" cxnId="{127E6559-B708-4F05-892F-8D63597374D2}">
      <dgm:prSet/>
      <dgm:spPr/>
      <dgm:t>
        <a:bodyPr/>
        <a:lstStyle/>
        <a:p>
          <a:endParaRPr lang="en-US"/>
        </a:p>
      </dgm:t>
    </dgm:pt>
    <dgm:pt modelId="{F61EC4E6-506F-4B20-9ED9-3B4275ED1C56}" type="sibTrans" cxnId="{127E6559-B708-4F05-892F-8D63597374D2}">
      <dgm:prSet/>
      <dgm:spPr/>
      <dgm:t>
        <a:bodyPr/>
        <a:lstStyle/>
        <a:p>
          <a:endParaRPr lang="en-US"/>
        </a:p>
      </dgm:t>
    </dgm:pt>
    <dgm:pt modelId="{19CF016B-2602-4B9A-8D9A-6F58536A318E}">
      <dgm:prSet/>
      <dgm:spPr/>
      <dgm:t>
        <a:bodyPr/>
        <a:lstStyle/>
        <a:p>
          <a:r>
            <a:rPr lang="en-US"/>
            <a:t>Changes are expensive and difficult to implement.</a:t>
          </a:r>
        </a:p>
      </dgm:t>
    </dgm:pt>
    <dgm:pt modelId="{31AFFE42-AE6C-4D19-8D4E-2F0073128114}" type="parTrans" cxnId="{199E3FEC-0381-4126-90C1-38231EFBE148}">
      <dgm:prSet/>
      <dgm:spPr/>
      <dgm:t>
        <a:bodyPr/>
        <a:lstStyle/>
        <a:p>
          <a:endParaRPr lang="en-US"/>
        </a:p>
      </dgm:t>
    </dgm:pt>
    <dgm:pt modelId="{5DD09234-F6C5-45B9-800F-0FD06BE6754D}" type="sibTrans" cxnId="{199E3FEC-0381-4126-90C1-38231EFBE148}">
      <dgm:prSet/>
      <dgm:spPr/>
      <dgm:t>
        <a:bodyPr/>
        <a:lstStyle/>
        <a:p>
          <a:endParaRPr lang="en-US"/>
        </a:p>
      </dgm:t>
    </dgm:pt>
    <dgm:pt modelId="{7F5C0F03-A88A-43E0-AFC9-39A0B362D914}">
      <dgm:prSet/>
      <dgm:spPr/>
      <dgm:t>
        <a:bodyPr/>
        <a:lstStyle/>
        <a:p>
          <a:r>
            <a:rPr lang="en-US"/>
            <a:t>Ideal for projects with clear, unchanging requirements</a:t>
          </a:r>
        </a:p>
      </dgm:t>
    </dgm:pt>
    <dgm:pt modelId="{635D0D46-A599-400B-91D9-AB2F09132F70}" type="parTrans" cxnId="{32BF14B6-F05D-4D9E-8561-080F99506C52}">
      <dgm:prSet/>
      <dgm:spPr/>
      <dgm:t>
        <a:bodyPr/>
        <a:lstStyle/>
        <a:p>
          <a:endParaRPr lang="en-US"/>
        </a:p>
      </dgm:t>
    </dgm:pt>
    <dgm:pt modelId="{7E568807-EB69-40F0-932F-5A770A60C943}" type="sibTrans" cxnId="{32BF14B6-F05D-4D9E-8561-080F99506C52}">
      <dgm:prSet/>
      <dgm:spPr/>
      <dgm:t>
        <a:bodyPr/>
        <a:lstStyle/>
        <a:p>
          <a:endParaRPr lang="en-US"/>
        </a:p>
      </dgm:t>
    </dgm:pt>
    <dgm:pt modelId="{278D63D5-65B3-440C-B759-DA549B232E19}" type="pres">
      <dgm:prSet presAssocID="{1DA79FAA-7496-4F5E-BC56-11551999FB31}" presName="vert0" presStyleCnt="0">
        <dgm:presLayoutVars>
          <dgm:dir/>
          <dgm:animOne val="branch"/>
          <dgm:animLvl val="lvl"/>
        </dgm:presLayoutVars>
      </dgm:prSet>
      <dgm:spPr/>
    </dgm:pt>
    <dgm:pt modelId="{40E7EB64-A9D7-40EC-8E9F-C68FD9526535}" type="pres">
      <dgm:prSet presAssocID="{0F9C2800-035A-40B4-8492-6CD656F5F8E0}" presName="thickLine" presStyleLbl="alignNode1" presStyleIdx="0" presStyleCnt="8"/>
      <dgm:spPr/>
    </dgm:pt>
    <dgm:pt modelId="{601B9BEF-4E50-4226-B8A1-6239EDD96700}" type="pres">
      <dgm:prSet presAssocID="{0F9C2800-035A-40B4-8492-6CD656F5F8E0}" presName="horz1" presStyleCnt="0"/>
      <dgm:spPr/>
    </dgm:pt>
    <dgm:pt modelId="{CD96C868-F179-46D7-98CA-5480E33A741F}" type="pres">
      <dgm:prSet presAssocID="{0F9C2800-035A-40B4-8492-6CD656F5F8E0}" presName="tx1" presStyleLbl="revTx" presStyleIdx="0" presStyleCnt="8"/>
      <dgm:spPr/>
    </dgm:pt>
    <dgm:pt modelId="{256CC77B-2088-4C0A-AF84-39C2767892D7}" type="pres">
      <dgm:prSet presAssocID="{0F9C2800-035A-40B4-8492-6CD656F5F8E0}" presName="vert1" presStyleCnt="0"/>
      <dgm:spPr/>
    </dgm:pt>
    <dgm:pt modelId="{6866C565-212D-44BC-9B50-4D0DE5A65F92}" type="pres">
      <dgm:prSet presAssocID="{25A062C9-BDF2-4CF3-8CCE-5E6A3C67A2B0}" presName="thickLine" presStyleLbl="alignNode1" presStyleIdx="1" presStyleCnt="8"/>
      <dgm:spPr/>
    </dgm:pt>
    <dgm:pt modelId="{D04D2F94-E246-4128-86D5-05A2F72D3A1E}" type="pres">
      <dgm:prSet presAssocID="{25A062C9-BDF2-4CF3-8CCE-5E6A3C67A2B0}" presName="horz1" presStyleCnt="0"/>
      <dgm:spPr/>
    </dgm:pt>
    <dgm:pt modelId="{146C9D3F-4E9F-4151-BBB3-44A97BC95A50}" type="pres">
      <dgm:prSet presAssocID="{25A062C9-BDF2-4CF3-8CCE-5E6A3C67A2B0}" presName="tx1" presStyleLbl="revTx" presStyleIdx="1" presStyleCnt="8"/>
      <dgm:spPr/>
    </dgm:pt>
    <dgm:pt modelId="{213A037B-61ED-4397-94B5-89A004C4A350}" type="pres">
      <dgm:prSet presAssocID="{25A062C9-BDF2-4CF3-8CCE-5E6A3C67A2B0}" presName="vert1" presStyleCnt="0"/>
      <dgm:spPr/>
    </dgm:pt>
    <dgm:pt modelId="{266C1418-0A55-4B93-88DB-F52061032CAE}" type="pres">
      <dgm:prSet presAssocID="{EEC8CF24-13FD-447D-9128-2D647119C0DD}" presName="thickLine" presStyleLbl="alignNode1" presStyleIdx="2" presStyleCnt="8"/>
      <dgm:spPr/>
    </dgm:pt>
    <dgm:pt modelId="{34D9AD40-A7FA-481A-B8DA-3673AF3BBEA4}" type="pres">
      <dgm:prSet presAssocID="{EEC8CF24-13FD-447D-9128-2D647119C0DD}" presName="horz1" presStyleCnt="0"/>
      <dgm:spPr/>
    </dgm:pt>
    <dgm:pt modelId="{10C1C9A3-047E-4A78-8703-C1A8C169CD2E}" type="pres">
      <dgm:prSet presAssocID="{EEC8CF24-13FD-447D-9128-2D647119C0DD}" presName="tx1" presStyleLbl="revTx" presStyleIdx="2" presStyleCnt="8"/>
      <dgm:spPr/>
    </dgm:pt>
    <dgm:pt modelId="{DE97B797-28B1-44F7-BE67-B3C2C0342572}" type="pres">
      <dgm:prSet presAssocID="{EEC8CF24-13FD-447D-9128-2D647119C0DD}" presName="vert1" presStyleCnt="0"/>
      <dgm:spPr/>
    </dgm:pt>
    <dgm:pt modelId="{5484EAAA-92D4-4EEC-B0E0-F815775CD242}" type="pres">
      <dgm:prSet presAssocID="{21EE1658-214D-4384-BF58-92E2238C5AF3}" presName="thickLine" presStyleLbl="alignNode1" presStyleIdx="3" presStyleCnt="8"/>
      <dgm:spPr/>
    </dgm:pt>
    <dgm:pt modelId="{368DCA9F-31CC-47C3-9276-E80B30C6D76C}" type="pres">
      <dgm:prSet presAssocID="{21EE1658-214D-4384-BF58-92E2238C5AF3}" presName="horz1" presStyleCnt="0"/>
      <dgm:spPr/>
    </dgm:pt>
    <dgm:pt modelId="{4EDFCC03-424D-4766-B93A-9CD2B01991D2}" type="pres">
      <dgm:prSet presAssocID="{21EE1658-214D-4384-BF58-92E2238C5AF3}" presName="tx1" presStyleLbl="revTx" presStyleIdx="3" presStyleCnt="8"/>
      <dgm:spPr/>
    </dgm:pt>
    <dgm:pt modelId="{98A60119-5E71-4428-88AD-989A8E3E98B2}" type="pres">
      <dgm:prSet presAssocID="{21EE1658-214D-4384-BF58-92E2238C5AF3}" presName="vert1" presStyleCnt="0"/>
      <dgm:spPr/>
    </dgm:pt>
    <dgm:pt modelId="{7F993819-AE5E-4127-942E-ACEBCAFD109F}" type="pres">
      <dgm:prSet presAssocID="{42966A45-69E9-4ABB-A106-9B98ABDCB802}" presName="thickLine" presStyleLbl="alignNode1" presStyleIdx="4" presStyleCnt="8"/>
      <dgm:spPr/>
    </dgm:pt>
    <dgm:pt modelId="{ACA83AE5-1F8D-4CB6-95EF-9E683785B5C7}" type="pres">
      <dgm:prSet presAssocID="{42966A45-69E9-4ABB-A106-9B98ABDCB802}" presName="horz1" presStyleCnt="0"/>
      <dgm:spPr/>
    </dgm:pt>
    <dgm:pt modelId="{E49022BB-428A-4C10-8FC8-B26CC4CEB3C3}" type="pres">
      <dgm:prSet presAssocID="{42966A45-69E9-4ABB-A106-9B98ABDCB802}" presName="tx1" presStyleLbl="revTx" presStyleIdx="4" presStyleCnt="8"/>
      <dgm:spPr/>
    </dgm:pt>
    <dgm:pt modelId="{51E4AF3A-0ECD-4BB8-86DF-903C6A61EEFC}" type="pres">
      <dgm:prSet presAssocID="{42966A45-69E9-4ABB-A106-9B98ABDCB802}" presName="vert1" presStyleCnt="0"/>
      <dgm:spPr/>
    </dgm:pt>
    <dgm:pt modelId="{153A7BE3-6307-4EFB-8C39-FA0AE416B7C1}" type="pres">
      <dgm:prSet presAssocID="{45DC5413-982B-48F1-B4C1-11D498FB731A}" presName="thickLine" presStyleLbl="alignNode1" presStyleIdx="5" presStyleCnt="8"/>
      <dgm:spPr/>
    </dgm:pt>
    <dgm:pt modelId="{49A56ED7-B8EB-4C61-874A-F08802361C1B}" type="pres">
      <dgm:prSet presAssocID="{45DC5413-982B-48F1-B4C1-11D498FB731A}" presName="horz1" presStyleCnt="0"/>
      <dgm:spPr/>
    </dgm:pt>
    <dgm:pt modelId="{46001EC9-4884-46D0-A42B-721E335E61B0}" type="pres">
      <dgm:prSet presAssocID="{45DC5413-982B-48F1-B4C1-11D498FB731A}" presName="tx1" presStyleLbl="revTx" presStyleIdx="5" presStyleCnt="8"/>
      <dgm:spPr/>
    </dgm:pt>
    <dgm:pt modelId="{E32A2C6C-81CA-43D2-95F8-D2581C671A0A}" type="pres">
      <dgm:prSet presAssocID="{45DC5413-982B-48F1-B4C1-11D498FB731A}" presName="vert1" presStyleCnt="0"/>
      <dgm:spPr/>
    </dgm:pt>
    <dgm:pt modelId="{54827229-830F-4754-A960-C8FD712FD923}" type="pres">
      <dgm:prSet presAssocID="{19CF016B-2602-4B9A-8D9A-6F58536A318E}" presName="thickLine" presStyleLbl="alignNode1" presStyleIdx="6" presStyleCnt="8"/>
      <dgm:spPr/>
    </dgm:pt>
    <dgm:pt modelId="{29C6E76D-BD8C-48FA-BED4-4CE7DB75D687}" type="pres">
      <dgm:prSet presAssocID="{19CF016B-2602-4B9A-8D9A-6F58536A318E}" presName="horz1" presStyleCnt="0"/>
      <dgm:spPr/>
    </dgm:pt>
    <dgm:pt modelId="{CAFD35FB-1593-4252-AE63-64E9417DAAED}" type="pres">
      <dgm:prSet presAssocID="{19CF016B-2602-4B9A-8D9A-6F58536A318E}" presName="tx1" presStyleLbl="revTx" presStyleIdx="6" presStyleCnt="8"/>
      <dgm:spPr/>
    </dgm:pt>
    <dgm:pt modelId="{7ECDCD67-CAFF-4CB6-9B36-F4B8262C484B}" type="pres">
      <dgm:prSet presAssocID="{19CF016B-2602-4B9A-8D9A-6F58536A318E}" presName="vert1" presStyleCnt="0"/>
      <dgm:spPr/>
    </dgm:pt>
    <dgm:pt modelId="{978F8A06-96EB-48D4-AA75-E741B0E943B3}" type="pres">
      <dgm:prSet presAssocID="{7F5C0F03-A88A-43E0-AFC9-39A0B362D914}" presName="thickLine" presStyleLbl="alignNode1" presStyleIdx="7" presStyleCnt="8"/>
      <dgm:spPr/>
    </dgm:pt>
    <dgm:pt modelId="{ACF3BF66-DEC5-4C13-A802-BC4336872EDD}" type="pres">
      <dgm:prSet presAssocID="{7F5C0F03-A88A-43E0-AFC9-39A0B362D914}" presName="horz1" presStyleCnt="0"/>
      <dgm:spPr/>
    </dgm:pt>
    <dgm:pt modelId="{04223D4A-4ED6-4081-8D35-864593CBC6C2}" type="pres">
      <dgm:prSet presAssocID="{7F5C0F03-A88A-43E0-AFC9-39A0B362D914}" presName="tx1" presStyleLbl="revTx" presStyleIdx="7" presStyleCnt="8"/>
      <dgm:spPr/>
    </dgm:pt>
    <dgm:pt modelId="{97BB3184-8F35-45B8-B95E-494CF590FEA2}" type="pres">
      <dgm:prSet presAssocID="{7F5C0F03-A88A-43E0-AFC9-39A0B362D914}" presName="vert1" presStyleCnt="0"/>
      <dgm:spPr/>
    </dgm:pt>
  </dgm:ptLst>
  <dgm:cxnLst>
    <dgm:cxn modelId="{F8A0C807-211E-46E1-A9BF-B7CD28A22597}" type="presOf" srcId="{21EE1658-214D-4384-BF58-92E2238C5AF3}" destId="{4EDFCC03-424D-4766-B93A-9CD2B01991D2}" srcOrd="0" destOrd="0" presId="urn:microsoft.com/office/officeart/2008/layout/LinedList"/>
    <dgm:cxn modelId="{45AF9310-0F18-4638-92A1-E0283F733058}" type="presOf" srcId="{EEC8CF24-13FD-447D-9128-2D647119C0DD}" destId="{10C1C9A3-047E-4A78-8703-C1A8C169CD2E}" srcOrd="0" destOrd="0" presId="urn:microsoft.com/office/officeart/2008/layout/LinedList"/>
    <dgm:cxn modelId="{C9514517-B774-40D5-A350-D54692D7A048}" type="presOf" srcId="{19CF016B-2602-4B9A-8D9A-6F58536A318E}" destId="{CAFD35FB-1593-4252-AE63-64E9417DAAED}" srcOrd="0" destOrd="0" presId="urn:microsoft.com/office/officeart/2008/layout/LinedList"/>
    <dgm:cxn modelId="{D9AB0352-B795-4076-B840-924F002C70B8}" type="presOf" srcId="{1DA79FAA-7496-4F5E-BC56-11551999FB31}" destId="{278D63D5-65B3-440C-B759-DA549B232E19}" srcOrd="0" destOrd="0" presId="urn:microsoft.com/office/officeart/2008/layout/LinedList"/>
    <dgm:cxn modelId="{127E6559-B708-4F05-892F-8D63597374D2}" srcId="{1DA79FAA-7496-4F5E-BC56-11551999FB31}" destId="{45DC5413-982B-48F1-B4C1-11D498FB731A}" srcOrd="5" destOrd="0" parTransId="{CB3B1E54-52DF-4A57-9845-8D32927525CA}" sibTransId="{F61EC4E6-506F-4B20-9ED9-3B4275ED1C56}"/>
    <dgm:cxn modelId="{5E392882-4F1C-489A-91FE-DB1A944ECF43}" type="presOf" srcId="{45DC5413-982B-48F1-B4C1-11D498FB731A}" destId="{46001EC9-4884-46D0-A42B-721E335E61B0}" srcOrd="0" destOrd="0" presId="urn:microsoft.com/office/officeart/2008/layout/LinedList"/>
    <dgm:cxn modelId="{BFF7E28D-0CF1-4065-8732-30A171886449}" srcId="{1DA79FAA-7496-4F5E-BC56-11551999FB31}" destId="{EEC8CF24-13FD-447D-9128-2D647119C0DD}" srcOrd="2" destOrd="0" parTransId="{DF432517-86C3-4E77-AE15-4D551DFA770E}" sibTransId="{8EBB45D9-0B83-48B3-9B2C-744B58CC8C9E}"/>
    <dgm:cxn modelId="{57CAB6A3-3E37-45BE-B45C-B2006D977BED}" srcId="{1DA79FAA-7496-4F5E-BC56-11551999FB31}" destId="{0F9C2800-035A-40B4-8492-6CD656F5F8E0}" srcOrd="0" destOrd="0" parTransId="{3CA52091-6F32-4A54-8EDC-8061C72845A7}" sibTransId="{FC54EDA3-2192-4120-B080-B9E0BCEEF33C}"/>
    <dgm:cxn modelId="{4FB09EA9-65F2-443C-8C35-5511F3A3415A}" srcId="{1DA79FAA-7496-4F5E-BC56-11551999FB31}" destId="{42966A45-69E9-4ABB-A106-9B98ABDCB802}" srcOrd="4" destOrd="0" parTransId="{CECB32D1-57D5-44C8-844D-706CCEF1BF7A}" sibTransId="{70D86B33-CB8B-4139-9426-8BA6F61A5365}"/>
    <dgm:cxn modelId="{03E6C0AF-36D4-4F72-BEAF-33CD018C484D}" srcId="{1DA79FAA-7496-4F5E-BC56-11551999FB31}" destId="{25A062C9-BDF2-4CF3-8CCE-5E6A3C67A2B0}" srcOrd="1" destOrd="0" parTransId="{CE66D5AD-EDF6-483A-8F87-8C6AFC60EE2F}" sibTransId="{3FFF4147-3F05-4FF8-B381-55D4ED9A728F}"/>
    <dgm:cxn modelId="{32BF14B6-F05D-4D9E-8561-080F99506C52}" srcId="{1DA79FAA-7496-4F5E-BC56-11551999FB31}" destId="{7F5C0F03-A88A-43E0-AFC9-39A0B362D914}" srcOrd="7" destOrd="0" parTransId="{635D0D46-A599-400B-91D9-AB2F09132F70}" sibTransId="{7E568807-EB69-40F0-932F-5A770A60C943}"/>
    <dgm:cxn modelId="{28BE47BD-031D-484A-B3F5-9EAB520FD7B9}" type="presOf" srcId="{7F5C0F03-A88A-43E0-AFC9-39A0B362D914}" destId="{04223D4A-4ED6-4081-8D35-864593CBC6C2}" srcOrd="0" destOrd="0" presId="urn:microsoft.com/office/officeart/2008/layout/LinedList"/>
    <dgm:cxn modelId="{86145EBE-9C7A-442C-BA44-2A8D498F97A5}" type="presOf" srcId="{0F9C2800-035A-40B4-8492-6CD656F5F8E0}" destId="{CD96C868-F179-46D7-98CA-5480E33A741F}" srcOrd="0" destOrd="0" presId="urn:microsoft.com/office/officeart/2008/layout/LinedList"/>
    <dgm:cxn modelId="{697F00DF-1A2B-489D-9E5B-C4D09E48B248}" srcId="{1DA79FAA-7496-4F5E-BC56-11551999FB31}" destId="{21EE1658-214D-4384-BF58-92E2238C5AF3}" srcOrd="3" destOrd="0" parTransId="{4B3E4D96-26B7-4656-A6E6-C04B89754370}" sibTransId="{28249506-BEDA-48FA-80CF-C6B564DBED90}"/>
    <dgm:cxn modelId="{37B378E5-69B4-4478-833C-CBD7DC472D18}" type="presOf" srcId="{42966A45-69E9-4ABB-A106-9B98ABDCB802}" destId="{E49022BB-428A-4C10-8FC8-B26CC4CEB3C3}" srcOrd="0" destOrd="0" presId="urn:microsoft.com/office/officeart/2008/layout/LinedList"/>
    <dgm:cxn modelId="{199E3FEC-0381-4126-90C1-38231EFBE148}" srcId="{1DA79FAA-7496-4F5E-BC56-11551999FB31}" destId="{19CF016B-2602-4B9A-8D9A-6F58536A318E}" srcOrd="6" destOrd="0" parTransId="{31AFFE42-AE6C-4D19-8D4E-2F0073128114}" sibTransId="{5DD09234-F6C5-45B9-800F-0FD06BE6754D}"/>
    <dgm:cxn modelId="{23170FFE-3789-4D99-9510-329937C92100}" type="presOf" srcId="{25A062C9-BDF2-4CF3-8CCE-5E6A3C67A2B0}" destId="{146C9D3F-4E9F-4151-BBB3-44A97BC95A50}" srcOrd="0" destOrd="0" presId="urn:microsoft.com/office/officeart/2008/layout/LinedList"/>
    <dgm:cxn modelId="{88D4C89B-18F1-4E5E-8155-529BB23FCF7C}" type="presParOf" srcId="{278D63D5-65B3-440C-B759-DA549B232E19}" destId="{40E7EB64-A9D7-40EC-8E9F-C68FD9526535}" srcOrd="0" destOrd="0" presId="urn:microsoft.com/office/officeart/2008/layout/LinedList"/>
    <dgm:cxn modelId="{57DCD6D5-663E-4AAE-A5CA-0071DFD0CC53}" type="presParOf" srcId="{278D63D5-65B3-440C-B759-DA549B232E19}" destId="{601B9BEF-4E50-4226-B8A1-6239EDD96700}" srcOrd="1" destOrd="0" presId="urn:microsoft.com/office/officeart/2008/layout/LinedList"/>
    <dgm:cxn modelId="{4797EF14-3EFE-43C3-B1A4-DD27E047B784}" type="presParOf" srcId="{601B9BEF-4E50-4226-B8A1-6239EDD96700}" destId="{CD96C868-F179-46D7-98CA-5480E33A741F}" srcOrd="0" destOrd="0" presId="urn:microsoft.com/office/officeart/2008/layout/LinedList"/>
    <dgm:cxn modelId="{D39F06EF-6FEE-4F0D-AEAD-B60B1CD5E083}" type="presParOf" srcId="{601B9BEF-4E50-4226-B8A1-6239EDD96700}" destId="{256CC77B-2088-4C0A-AF84-39C2767892D7}" srcOrd="1" destOrd="0" presId="urn:microsoft.com/office/officeart/2008/layout/LinedList"/>
    <dgm:cxn modelId="{33C7ACB3-A6C7-44A6-80BB-A0D586A07C2A}" type="presParOf" srcId="{278D63D5-65B3-440C-B759-DA549B232E19}" destId="{6866C565-212D-44BC-9B50-4D0DE5A65F92}" srcOrd="2" destOrd="0" presId="urn:microsoft.com/office/officeart/2008/layout/LinedList"/>
    <dgm:cxn modelId="{8A3C3489-F221-4708-9E50-1CA34EF4E467}" type="presParOf" srcId="{278D63D5-65B3-440C-B759-DA549B232E19}" destId="{D04D2F94-E246-4128-86D5-05A2F72D3A1E}" srcOrd="3" destOrd="0" presId="urn:microsoft.com/office/officeart/2008/layout/LinedList"/>
    <dgm:cxn modelId="{15312FF1-6964-4A0A-B305-B8F5040FD9EA}" type="presParOf" srcId="{D04D2F94-E246-4128-86D5-05A2F72D3A1E}" destId="{146C9D3F-4E9F-4151-BBB3-44A97BC95A50}" srcOrd="0" destOrd="0" presId="urn:microsoft.com/office/officeart/2008/layout/LinedList"/>
    <dgm:cxn modelId="{4C961083-B980-4DA5-912A-5DF3F69B2178}" type="presParOf" srcId="{D04D2F94-E246-4128-86D5-05A2F72D3A1E}" destId="{213A037B-61ED-4397-94B5-89A004C4A350}" srcOrd="1" destOrd="0" presId="urn:microsoft.com/office/officeart/2008/layout/LinedList"/>
    <dgm:cxn modelId="{0BD57EA5-3B95-49DE-B17C-77B88700A003}" type="presParOf" srcId="{278D63D5-65B3-440C-B759-DA549B232E19}" destId="{266C1418-0A55-4B93-88DB-F52061032CAE}" srcOrd="4" destOrd="0" presId="urn:microsoft.com/office/officeart/2008/layout/LinedList"/>
    <dgm:cxn modelId="{A5B88453-047B-493E-B906-51AAC0132543}" type="presParOf" srcId="{278D63D5-65B3-440C-B759-DA549B232E19}" destId="{34D9AD40-A7FA-481A-B8DA-3673AF3BBEA4}" srcOrd="5" destOrd="0" presId="urn:microsoft.com/office/officeart/2008/layout/LinedList"/>
    <dgm:cxn modelId="{CC43B241-C0BA-4628-A009-5D44ED17D1B4}" type="presParOf" srcId="{34D9AD40-A7FA-481A-B8DA-3673AF3BBEA4}" destId="{10C1C9A3-047E-4A78-8703-C1A8C169CD2E}" srcOrd="0" destOrd="0" presId="urn:microsoft.com/office/officeart/2008/layout/LinedList"/>
    <dgm:cxn modelId="{92AE5B6D-69EE-49CD-9DE4-C85E6BC708C3}" type="presParOf" srcId="{34D9AD40-A7FA-481A-B8DA-3673AF3BBEA4}" destId="{DE97B797-28B1-44F7-BE67-B3C2C0342572}" srcOrd="1" destOrd="0" presId="urn:microsoft.com/office/officeart/2008/layout/LinedList"/>
    <dgm:cxn modelId="{75A81E68-88D4-4F9D-BD49-E3C5DAFA04FD}" type="presParOf" srcId="{278D63D5-65B3-440C-B759-DA549B232E19}" destId="{5484EAAA-92D4-4EEC-B0E0-F815775CD242}" srcOrd="6" destOrd="0" presId="urn:microsoft.com/office/officeart/2008/layout/LinedList"/>
    <dgm:cxn modelId="{6CB22572-1124-43FE-BFCF-EAA5A4807301}" type="presParOf" srcId="{278D63D5-65B3-440C-B759-DA549B232E19}" destId="{368DCA9F-31CC-47C3-9276-E80B30C6D76C}" srcOrd="7" destOrd="0" presId="urn:microsoft.com/office/officeart/2008/layout/LinedList"/>
    <dgm:cxn modelId="{5891F1E7-14D8-463A-94E6-91D0B28713D0}" type="presParOf" srcId="{368DCA9F-31CC-47C3-9276-E80B30C6D76C}" destId="{4EDFCC03-424D-4766-B93A-9CD2B01991D2}" srcOrd="0" destOrd="0" presId="urn:microsoft.com/office/officeart/2008/layout/LinedList"/>
    <dgm:cxn modelId="{7E6C5576-5815-45BC-A314-0EC882759309}" type="presParOf" srcId="{368DCA9F-31CC-47C3-9276-E80B30C6D76C}" destId="{98A60119-5E71-4428-88AD-989A8E3E98B2}" srcOrd="1" destOrd="0" presId="urn:microsoft.com/office/officeart/2008/layout/LinedList"/>
    <dgm:cxn modelId="{6D8C6888-7397-492C-80E7-4BE6FF789E70}" type="presParOf" srcId="{278D63D5-65B3-440C-B759-DA549B232E19}" destId="{7F993819-AE5E-4127-942E-ACEBCAFD109F}" srcOrd="8" destOrd="0" presId="urn:microsoft.com/office/officeart/2008/layout/LinedList"/>
    <dgm:cxn modelId="{5CA74459-92FD-4FEE-9029-4702454585BE}" type="presParOf" srcId="{278D63D5-65B3-440C-B759-DA549B232E19}" destId="{ACA83AE5-1F8D-4CB6-95EF-9E683785B5C7}" srcOrd="9" destOrd="0" presId="urn:microsoft.com/office/officeart/2008/layout/LinedList"/>
    <dgm:cxn modelId="{F3D897A6-4E99-47B0-8FA5-752E251872B0}" type="presParOf" srcId="{ACA83AE5-1F8D-4CB6-95EF-9E683785B5C7}" destId="{E49022BB-428A-4C10-8FC8-B26CC4CEB3C3}" srcOrd="0" destOrd="0" presId="urn:microsoft.com/office/officeart/2008/layout/LinedList"/>
    <dgm:cxn modelId="{17F47720-125A-406A-8079-DF52F1DA4126}" type="presParOf" srcId="{ACA83AE5-1F8D-4CB6-95EF-9E683785B5C7}" destId="{51E4AF3A-0ECD-4BB8-86DF-903C6A61EEFC}" srcOrd="1" destOrd="0" presId="urn:microsoft.com/office/officeart/2008/layout/LinedList"/>
    <dgm:cxn modelId="{604F2369-AF8D-4701-B9B9-34107C408EE7}" type="presParOf" srcId="{278D63D5-65B3-440C-B759-DA549B232E19}" destId="{153A7BE3-6307-4EFB-8C39-FA0AE416B7C1}" srcOrd="10" destOrd="0" presId="urn:microsoft.com/office/officeart/2008/layout/LinedList"/>
    <dgm:cxn modelId="{7922E44D-E851-45D5-825A-705B8C7FCFA0}" type="presParOf" srcId="{278D63D5-65B3-440C-B759-DA549B232E19}" destId="{49A56ED7-B8EB-4C61-874A-F08802361C1B}" srcOrd="11" destOrd="0" presId="urn:microsoft.com/office/officeart/2008/layout/LinedList"/>
    <dgm:cxn modelId="{F42E4FA9-597B-405F-B7D4-383664E3BE90}" type="presParOf" srcId="{49A56ED7-B8EB-4C61-874A-F08802361C1B}" destId="{46001EC9-4884-46D0-A42B-721E335E61B0}" srcOrd="0" destOrd="0" presId="urn:microsoft.com/office/officeart/2008/layout/LinedList"/>
    <dgm:cxn modelId="{A52D5020-FB2A-4D2C-A627-5F70DABE41EB}" type="presParOf" srcId="{49A56ED7-B8EB-4C61-874A-F08802361C1B}" destId="{E32A2C6C-81CA-43D2-95F8-D2581C671A0A}" srcOrd="1" destOrd="0" presId="urn:microsoft.com/office/officeart/2008/layout/LinedList"/>
    <dgm:cxn modelId="{B7F52558-9EFC-4CEC-B6B5-0C5DBF25EFE6}" type="presParOf" srcId="{278D63D5-65B3-440C-B759-DA549B232E19}" destId="{54827229-830F-4754-A960-C8FD712FD923}" srcOrd="12" destOrd="0" presId="urn:microsoft.com/office/officeart/2008/layout/LinedList"/>
    <dgm:cxn modelId="{8DE0FE5B-39EB-43A4-980E-4129C48DB2B5}" type="presParOf" srcId="{278D63D5-65B3-440C-B759-DA549B232E19}" destId="{29C6E76D-BD8C-48FA-BED4-4CE7DB75D687}" srcOrd="13" destOrd="0" presId="urn:microsoft.com/office/officeart/2008/layout/LinedList"/>
    <dgm:cxn modelId="{0642D4C8-6B74-478C-945E-20A245C7D798}" type="presParOf" srcId="{29C6E76D-BD8C-48FA-BED4-4CE7DB75D687}" destId="{CAFD35FB-1593-4252-AE63-64E9417DAAED}" srcOrd="0" destOrd="0" presId="urn:microsoft.com/office/officeart/2008/layout/LinedList"/>
    <dgm:cxn modelId="{55AF2AC1-EB53-49E8-A716-90AB5ED2B9E0}" type="presParOf" srcId="{29C6E76D-BD8C-48FA-BED4-4CE7DB75D687}" destId="{7ECDCD67-CAFF-4CB6-9B36-F4B8262C484B}" srcOrd="1" destOrd="0" presId="urn:microsoft.com/office/officeart/2008/layout/LinedList"/>
    <dgm:cxn modelId="{918F1E8E-E32D-4CF7-9E7A-7A8EE03A21F5}" type="presParOf" srcId="{278D63D5-65B3-440C-B759-DA549B232E19}" destId="{978F8A06-96EB-48D4-AA75-E741B0E943B3}" srcOrd="14" destOrd="0" presId="urn:microsoft.com/office/officeart/2008/layout/LinedList"/>
    <dgm:cxn modelId="{E2812F75-AE36-4647-8B5A-584640C9FBC1}" type="presParOf" srcId="{278D63D5-65B3-440C-B759-DA549B232E19}" destId="{ACF3BF66-DEC5-4C13-A802-BC4336872EDD}" srcOrd="15" destOrd="0" presId="urn:microsoft.com/office/officeart/2008/layout/LinedList"/>
    <dgm:cxn modelId="{F231059F-BDF0-4B69-8EA1-F6952AA2AB1F}" type="presParOf" srcId="{ACF3BF66-DEC5-4C13-A802-BC4336872EDD}" destId="{04223D4A-4ED6-4081-8D35-864593CBC6C2}" srcOrd="0" destOrd="0" presId="urn:microsoft.com/office/officeart/2008/layout/LinedList"/>
    <dgm:cxn modelId="{2ECB420B-71AB-44B6-8410-AF82FDCB2E01}" type="presParOf" srcId="{ACF3BF66-DEC5-4C13-A802-BC4336872EDD}" destId="{97BB3184-8F35-45B8-B95E-494CF590FEA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7EB64-A9D7-40EC-8E9F-C68FD9526535}">
      <dsp:nvSpPr>
        <dsp:cNvPr id="0" name=""/>
        <dsp:cNvSpPr/>
      </dsp:nvSpPr>
      <dsp:spPr>
        <a:xfrm>
          <a:off x="0" y="0"/>
          <a:ext cx="51577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96C868-F179-46D7-98CA-5480E33A741F}">
      <dsp:nvSpPr>
        <dsp:cNvPr id="0" name=""/>
        <dsp:cNvSpPr/>
      </dsp:nvSpPr>
      <dsp:spPr>
        <a:xfrm>
          <a:off x="0" y="0"/>
          <a:ext cx="5157787" cy="46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Rigid, follows a fixed sequence.</a:t>
          </a:r>
        </a:p>
      </dsp:txBody>
      <dsp:txXfrm>
        <a:off x="0" y="0"/>
        <a:ext cx="5157787" cy="460573"/>
      </dsp:txXfrm>
    </dsp:sp>
    <dsp:sp modelId="{6866C565-212D-44BC-9B50-4D0DE5A65F92}">
      <dsp:nvSpPr>
        <dsp:cNvPr id="0" name=""/>
        <dsp:cNvSpPr/>
      </dsp:nvSpPr>
      <dsp:spPr>
        <a:xfrm>
          <a:off x="0" y="460573"/>
          <a:ext cx="51577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6C9D3F-4E9F-4151-BBB3-44A97BC95A50}">
      <dsp:nvSpPr>
        <dsp:cNvPr id="0" name=""/>
        <dsp:cNvSpPr/>
      </dsp:nvSpPr>
      <dsp:spPr>
        <a:xfrm>
          <a:off x="0" y="460573"/>
          <a:ext cx="5157787" cy="46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Final product delivered at the end of the project</a:t>
          </a:r>
        </a:p>
      </dsp:txBody>
      <dsp:txXfrm>
        <a:off x="0" y="460573"/>
        <a:ext cx="5157787" cy="460573"/>
      </dsp:txXfrm>
    </dsp:sp>
    <dsp:sp modelId="{266C1418-0A55-4B93-88DB-F52061032CAE}">
      <dsp:nvSpPr>
        <dsp:cNvPr id="0" name=""/>
        <dsp:cNvSpPr/>
      </dsp:nvSpPr>
      <dsp:spPr>
        <a:xfrm>
          <a:off x="0" y="921146"/>
          <a:ext cx="51577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C1C9A3-047E-4A78-8703-C1A8C169CD2E}">
      <dsp:nvSpPr>
        <dsp:cNvPr id="0" name=""/>
        <dsp:cNvSpPr/>
      </dsp:nvSpPr>
      <dsp:spPr>
        <a:xfrm>
          <a:off x="0" y="921146"/>
          <a:ext cx="5157787" cy="46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Feedback is collected late, usually after testing.</a:t>
          </a:r>
        </a:p>
      </dsp:txBody>
      <dsp:txXfrm>
        <a:off x="0" y="921146"/>
        <a:ext cx="5157787" cy="460573"/>
      </dsp:txXfrm>
    </dsp:sp>
    <dsp:sp modelId="{5484EAAA-92D4-4EEC-B0E0-F815775CD242}">
      <dsp:nvSpPr>
        <dsp:cNvPr id="0" name=""/>
        <dsp:cNvSpPr/>
      </dsp:nvSpPr>
      <dsp:spPr>
        <a:xfrm>
          <a:off x="0" y="1381720"/>
          <a:ext cx="51577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DFCC03-424D-4766-B93A-9CD2B01991D2}">
      <dsp:nvSpPr>
        <dsp:cNvPr id="0" name=""/>
        <dsp:cNvSpPr/>
      </dsp:nvSpPr>
      <dsp:spPr>
        <a:xfrm>
          <a:off x="0" y="1381720"/>
          <a:ext cx="5157787" cy="46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High risk due to limited room for corrections.</a:t>
          </a:r>
        </a:p>
      </dsp:txBody>
      <dsp:txXfrm>
        <a:off x="0" y="1381720"/>
        <a:ext cx="5157787" cy="460573"/>
      </dsp:txXfrm>
    </dsp:sp>
    <dsp:sp modelId="{7F993819-AE5E-4127-942E-ACEBCAFD109F}">
      <dsp:nvSpPr>
        <dsp:cNvPr id="0" name=""/>
        <dsp:cNvSpPr/>
      </dsp:nvSpPr>
      <dsp:spPr>
        <a:xfrm>
          <a:off x="0" y="1842293"/>
          <a:ext cx="51577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022BB-428A-4C10-8FC8-B26CC4CEB3C3}">
      <dsp:nvSpPr>
        <dsp:cNvPr id="0" name=""/>
        <dsp:cNvSpPr/>
      </dsp:nvSpPr>
      <dsp:spPr>
        <a:xfrm>
          <a:off x="0" y="1842293"/>
          <a:ext cx="5157787" cy="46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Sequential handoffs between isolated teams or departments.</a:t>
          </a:r>
        </a:p>
      </dsp:txBody>
      <dsp:txXfrm>
        <a:off x="0" y="1842293"/>
        <a:ext cx="5157787" cy="460573"/>
      </dsp:txXfrm>
    </dsp:sp>
    <dsp:sp modelId="{153A7BE3-6307-4EFB-8C39-FA0AE416B7C1}">
      <dsp:nvSpPr>
        <dsp:cNvPr id="0" name=""/>
        <dsp:cNvSpPr/>
      </dsp:nvSpPr>
      <dsp:spPr>
        <a:xfrm>
          <a:off x="0" y="2302867"/>
          <a:ext cx="51577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001EC9-4884-46D0-A42B-721E335E61B0}">
      <dsp:nvSpPr>
        <dsp:cNvPr id="0" name=""/>
        <dsp:cNvSpPr/>
      </dsp:nvSpPr>
      <dsp:spPr>
        <a:xfrm>
          <a:off x="0" y="2302867"/>
          <a:ext cx="5157787" cy="46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Process-driven, focused on completing each phase in order.</a:t>
          </a:r>
        </a:p>
      </dsp:txBody>
      <dsp:txXfrm>
        <a:off x="0" y="2302867"/>
        <a:ext cx="5157787" cy="460573"/>
      </dsp:txXfrm>
    </dsp:sp>
    <dsp:sp modelId="{54827229-830F-4754-A960-C8FD712FD923}">
      <dsp:nvSpPr>
        <dsp:cNvPr id="0" name=""/>
        <dsp:cNvSpPr/>
      </dsp:nvSpPr>
      <dsp:spPr>
        <a:xfrm>
          <a:off x="0" y="2763440"/>
          <a:ext cx="51577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FD35FB-1593-4252-AE63-64E9417DAAED}">
      <dsp:nvSpPr>
        <dsp:cNvPr id="0" name=""/>
        <dsp:cNvSpPr/>
      </dsp:nvSpPr>
      <dsp:spPr>
        <a:xfrm>
          <a:off x="0" y="2763440"/>
          <a:ext cx="5157787" cy="46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Changes are expensive and difficult to implement.</a:t>
          </a:r>
        </a:p>
      </dsp:txBody>
      <dsp:txXfrm>
        <a:off x="0" y="2763440"/>
        <a:ext cx="5157787" cy="460573"/>
      </dsp:txXfrm>
    </dsp:sp>
    <dsp:sp modelId="{978F8A06-96EB-48D4-AA75-E741B0E943B3}">
      <dsp:nvSpPr>
        <dsp:cNvPr id="0" name=""/>
        <dsp:cNvSpPr/>
      </dsp:nvSpPr>
      <dsp:spPr>
        <a:xfrm>
          <a:off x="0" y="3224014"/>
          <a:ext cx="51577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23D4A-4ED6-4081-8D35-864593CBC6C2}">
      <dsp:nvSpPr>
        <dsp:cNvPr id="0" name=""/>
        <dsp:cNvSpPr/>
      </dsp:nvSpPr>
      <dsp:spPr>
        <a:xfrm>
          <a:off x="0" y="3224014"/>
          <a:ext cx="5157787" cy="46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Ideal for projects with clear, unchanging requirements</a:t>
          </a:r>
        </a:p>
      </dsp:txBody>
      <dsp:txXfrm>
        <a:off x="0" y="3224014"/>
        <a:ext cx="5157787" cy="4605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624DF-0D48-4107-8228-85C7AC1F3B64}"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E66E0-F458-4AB5-BEEA-7EF77426D6E3}" type="slidenum">
              <a:rPr lang="en-US" smtClean="0"/>
              <a:t>‹#›</a:t>
            </a:fld>
            <a:endParaRPr lang="en-US"/>
          </a:p>
        </p:txBody>
      </p:sp>
    </p:spTree>
    <p:extLst>
      <p:ext uri="{BB962C8B-B14F-4D97-AF65-F5344CB8AC3E}">
        <p14:creationId xmlns:p14="http://schemas.microsoft.com/office/powerpoint/2010/main" val="1661035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AE66E0-F458-4AB5-BEEA-7EF77426D6E3}" type="slidenum">
              <a:rPr lang="en-US" smtClean="0"/>
              <a:t>3</a:t>
            </a:fld>
            <a:endParaRPr lang="en-US"/>
          </a:p>
        </p:txBody>
      </p:sp>
    </p:spTree>
    <p:extLst>
      <p:ext uri="{BB962C8B-B14F-4D97-AF65-F5344CB8AC3E}">
        <p14:creationId xmlns:p14="http://schemas.microsoft.com/office/powerpoint/2010/main" val="3435955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22D0-F443-6011-99A6-DAB6B4D7B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4545A-C076-E0CF-F6D0-E74909BA7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C25C3-DDBA-CAC6-1D69-327E1F2CD64E}"/>
              </a:ext>
            </a:extLst>
          </p:cNvPr>
          <p:cNvSpPr>
            <a:spLocks noGrp="1"/>
          </p:cNvSpPr>
          <p:nvPr>
            <p:ph type="dt" sz="half" idx="10"/>
          </p:nvPr>
        </p:nvSpPr>
        <p:spPr/>
        <p:txBody>
          <a:bodyPr/>
          <a:lstStyle/>
          <a:p>
            <a:fld id="{65E40E17-D16A-4401-B132-FD8C43158685}" type="datetimeFigureOut">
              <a:rPr lang="en-US" smtClean="0"/>
              <a:t>12/9/2024</a:t>
            </a:fld>
            <a:endParaRPr lang="en-US"/>
          </a:p>
        </p:txBody>
      </p:sp>
      <p:sp>
        <p:nvSpPr>
          <p:cNvPr id="5" name="Footer Placeholder 4">
            <a:extLst>
              <a:ext uri="{FF2B5EF4-FFF2-40B4-BE49-F238E27FC236}">
                <a16:creationId xmlns:a16="http://schemas.microsoft.com/office/drawing/2014/main" id="{49885038-FA9C-A378-F35B-47D5962BA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F2531-57CD-97F8-48B0-629F53740A71}"/>
              </a:ext>
            </a:extLst>
          </p:cNvPr>
          <p:cNvSpPr>
            <a:spLocks noGrp="1"/>
          </p:cNvSpPr>
          <p:nvPr>
            <p:ph type="sldNum" sz="quarter" idx="12"/>
          </p:nvPr>
        </p:nvSpPr>
        <p:spPr/>
        <p:txBody>
          <a:bodyPr/>
          <a:lstStyle/>
          <a:p>
            <a:fld id="{F4BE57AE-4270-47A2-B557-F43793D16544}" type="slidenum">
              <a:rPr lang="en-US" smtClean="0"/>
              <a:t>‹#›</a:t>
            </a:fld>
            <a:endParaRPr lang="en-US"/>
          </a:p>
        </p:txBody>
      </p:sp>
    </p:spTree>
    <p:extLst>
      <p:ext uri="{BB962C8B-B14F-4D97-AF65-F5344CB8AC3E}">
        <p14:creationId xmlns:p14="http://schemas.microsoft.com/office/powerpoint/2010/main" val="368701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42F7-6401-F7A6-542C-1D5CD1B84C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0378A2-F1A8-8B71-99AF-AD0E87C22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4CCE4-8104-4681-F6C7-2302EE0553D4}"/>
              </a:ext>
            </a:extLst>
          </p:cNvPr>
          <p:cNvSpPr>
            <a:spLocks noGrp="1"/>
          </p:cNvSpPr>
          <p:nvPr>
            <p:ph type="dt" sz="half" idx="10"/>
          </p:nvPr>
        </p:nvSpPr>
        <p:spPr/>
        <p:txBody>
          <a:bodyPr/>
          <a:lstStyle/>
          <a:p>
            <a:fld id="{65E40E17-D16A-4401-B132-FD8C43158685}" type="datetimeFigureOut">
              <a:rPr lang="en-US" smtClean="0"/>
              <a:t>12/9/2024</a:t>
            </a:fld>
            <a:endParaRPr lang="en-US"/>
          </a:p>
        </p:txBody>
      </p:sp>
      <p:sp>
        <p:nvSpPr>
          <p:cNvPr id="5" name="Footer Placeholder 4">
            <a:extLst>
              <a:ext uri="{FF2B5EF4-FFF2-40B4-BE49-F238E27FC236}">
                <a16:creationId xmlns:a16="http://schemas.microsoft.com/office/drawing/2014/main" id="{19B76FA5-5255-885D-CBBC-7C35D860E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5E714-D8F9-6385-7CA4-469AF9BC9440}"/>
              </a:ext>
            </a:extLst>
          </p:cNvPr>
          <p:cNvSpPr>
            <a:spLocks noGrp="1"/>
          </p:cNvSpPr>
          <p:nvPr>
            <p:ph type="sldNum" sz="quarter" idx="12"/>
          </p:nvPr>
        </p:nvSpPr>
        <p:spPr/>
        <p:txBody>
          <a:bodyPr/>
          <a:lstStyle/>
          <a:p>
            <a:fld id="{F4BE57AE-4270-47A2-B557-F43793D16544}" type="slidenum">
              <a:rPr lang="en-US" smtClean="0"/>
              <a:t>‹#›</a:t>
            </a:fld>
            <a:endParaRPr lang="en-US"/>
          </a:p>
        </p:txBody>
      </p:sp>
    </p:spTree>
    <p:extLst>
      <p:ext uri="{BB962C8B-B14F-4D97-AF65-F5344CB8AC3E}">
        <p14:creationId xmlns:p14="http://schemas.microsoft.com/office/powerpoint/2010/main" val="246758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7AB88-1C39-C2F6-F6A1-43F808DAEF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741103-8A3F-2EB0-8CEA-3A9047B8F4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C6AA0-99C7-AFD6-0671-0E1478DA8DF3}"/>
              </a:ext>
            </a:extLst>
          </p:cNvPr>
          <p:cNvSpPr>
            <a:spLocks noGrp="1"/>
          </p:cNvSpPr>
          <p:nvPr>
            <p:ph type="dt" sz="half" idx="10"/>
          </p:nvPr>
        </p:nvSpPr>
        <p:spPr/>
        <p:txBody>
          <a:bodyPr/>
          <a:lstStyle/>
          <a:p>
            <a:fld id="{65E40E17-D16A-4401-B132-FD8C43158685}" type="datetimeFigureOut">
              <a:rPr lang="en-US" smtClean="0"/>
              <a:t>12/9/2024</a:t>
            </a:fld>
            <a:endParaRPr lang="en-US"/>
          </a:p>
        </p:txBody>
      </p:sp>
      <p:sp>
        <p:nvSpPr>
          <p:cNvPr id="5" name="Footer Placeholder 4">
            <a:extLst>
              <a:ext uri="{FF2B5EF4-FFF2-40B4-BE49-F238E27FC236}">
                <a16:creationId xmlns:a16="http://schemas.microsoft.com/office/drawing/2014/main" id="{9DA14B1B-3B89-E600-D110-C1BC72AD4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9487B-B593-138A-8499-30CB775E3874}"/>
              </a:ext>
            </a:extLst>
          </p:cNvPr>
          <p:cNvSpPr>
            <a:spLocks noGrp="1"/>
          </p:cNvSpPr>
          <p:nvPr>
            <p:ph type="sldNum" sz="quarter" idx="12"/>
          </p:nvPr>
        </p:nvSpPr>
        <p:spPr/>
        <p:txBody>
          <a:bodyPr/>
          <a:lstStyle/>
          <a:p>
            <a:fld id="{F4BE57AE-4270-47A2-B557-F43793D16544}" type="slidenum">
              <a:rPr lang="en-US" smtClean="0"/>
              <a:t>‹#›</a:t>
            </a:fld>
            <a:endParaRPr lang="en-US"/>
          </a:p>
        </p:txBody>
      </p:sp>
    </p:spTree>
    <p:extLst>
      <p:ext uri="{BB962C8B-B14F-4D97-AF65-F5344CB8AC3E}">
        <p14:creationId xmlns:p14="http://schemas.microsoft.com/office/powerpoint/2010/main" val="337338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AFDA-6EF6-FB5B-6046-99942E7C7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A1B92F-6F35-9025-9852-F414A141D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51046-B164-96F9-4830-A37048BB283F}"/>
              </a:ext>
            </a:extLst>
          </p:cNvPr>
          <p:cNvSpPr>
            <a:spLocks noGrp="1"/>
          </p:cNvSpPr>
          <p:nvPr>
            <p:ph type="dt" sz="half" idx="10"/>
          </p:nvPr>
        </p:nvSpPr>
        <p:spPr/>
        <p:txBody>
          <a:bodyPr/>
          <a:lstStyle/>
          <a:p>
            <a:fld id="{65E40E17-D16A-4401-B132-FD8C43158685}" type="datetimeFigureOut">
              <a:rPr lang="en-US" smtClean="0"/>
              <a:t>12/9/2024</a:t>
            </a:fld>
            <a:endParaRPr lang="en-US"/>
          </a:p>
        </p:txBody>
      </p:sp>
      <p:sp>
        <p:nvSpPr>
          <p:cNvPr id="5" name="Footer Placeholder 4">
            <a:extLst>
              <a:ext uri="{FF2B5EF4-FFF2-40B4-BE49-F238E27FC236}">
                <a16:creationId xmlns:a16="http://schemas.microsoft.com/office/drawing/2014/main" id="{DECCF2FD-0FD3-C0FC-1855-BBE1F645F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D5D27-AACC-8678-FC83-A66EB3A27EE3}"/>
              </a:ext>
            </a:extLst>
          </p:cNvPr>
          <p:cNvSpPr>
            <a:spLocks noGrp="1"/>
          </p:cNvSpPr>
          <p:nvPr>
            <p:ph type="sldNum" sz="quarter" idx="12"/>
          </p:nvPr>
        </p:nvSpPr>
        <p:spPr/>
        <p:txBody>
          <a:bodyPr/>
          <a:lstStyle/>
          <a:p>
            <a:fld id="{F4BE57AE-4270-47A2-B557-F43793D16544}" type="slidenum">
              <a:rPr lang="en-US" smtClean="0"/>
              <a:t>‹#›</a:t>
            </a:fld>
            <a:endParaRPr lang="en-US"/>
          </a:p>
        </p:txBody>
      </p:sp>
    </p:spTree>
    <p:extLst>
      <p:ext uri="{BB962C8B-B14F-4D97-AF65-F5344CB8AC3E}">
        <p14:creationId xmlns:p14="http://schemas.microsoft.com/office/powerpoint/2010/main" val="270852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F616-8ED5-1318-5152-453C5FF71D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E9EC50-BF1E-DDDC-75A2-9E2E6961C6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613446-34FF-CE6D-A72D-E6DADA4C7C96}"/>
              </a:ext>
            </a:extLst>
          </p:cNvPr>
          <p:cNvSpPr>
            <a:spLocks noGrp="1"/>
          </p:cNvSpPr>
          <p:nvPr>
            <p:ph type="dt" sz="half" idx="10"/>
          </p:nvPr>
        </p:nvSpPr>
        <p:spPr/>
        <p:txBody>
          <a:bodyPr/>
          <a:lstStyle/>
          <a:p>
            <a:fld id="{65E40E17-D16A-4401-B132-FD8C43158685}" type="datetimeFigureOut">
              <a:rPr lang="en-US" smtClean="0"/>
              <a:t>12/9/2024</a:t>
            </a:fld>
            <a:endParaRPr lang="en-US"/>
          </a:p>
        </p:txBody>
      </p:sp>
      <p:sp>
        <p:nvSpPr>
          <p:cNvPr id="5" name="Footer Placeholder 4">
            <a:extLst>
              <a:ext uri="{FF2B5EF4-FFF2-40B4-BE49-F238E27FC236}">
                <a16:creationId xmlns:a16="http://schemas.microsoft.com/office/drawing/2014/main" id="{13BD5ED4-866B-C281-EDF7-591445B43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53A93-279A-EE74-AA29-00648A564C97}"/>
              </a:ext>
            </a:extLst>
          </p:cNvPr>
          <p:cNvSpPr>
            <a:spLocks noGrp="1"/>
          </p:cNvSpPr>
          <p:nvPr>
            <p:ph type="sldNum" sz="quarter" idx="12"/>
          </p:nvPr>
        </p:nvSpPr>
        <p:spPr/>
        <p:txBody>
          <a:bodyPr/>
          <a:lstStyle/>
          <a:p>
            <a:fld id="{F4BE57AE-4270-47A2-B557-F43793D16544}" type="slidenum">
              <a:rPr lang="en-US" smtClean="0"/>
              <a:t>‹#›</a:t>
            </a:fld>
            <a:endParaRPr lang="en-US"/>
          </a:p>
        </p:txBody>
      </p:sp>
    </p:spTree>
    <p:extLst>
      <p:ext uri="{BB962C8B-B14F-4D97-AF65-F5344CB8AC3E}">
        <p14:creationId xmlns:p14="http://schemas.microsoft.com/office/powerpoint/2010/main" val="40309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5D44-9CBF-3382-DC29-80D848D7A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9F933B-8262-DBB3-4FD5-4876482ACC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96E65A-6F29-BF6C-905D-F6CFAE5333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B3442C-F4B9-85DE-B13B-08972CF9D1A0}"/>
              </a:ext>
            </a:extLst>
          </p:cNvPr>
          <p:cNvSpPr>
            <a:spLocks noGrp="1"/>
          </p:cNvSpPr>
          <p:nvPr>
            <p:ph type="dt" sz="half" idx="10"/>
          </p:nvPr>
        </p:nvSpPr>
        <p:spPr/>
        <p:txBody>
          <a:bodyPr/>
          <a:lstStyle/>
          <a:p>
            <a:fld id="{65E40E17-D16A-4401-B132-FD8C43158685}" type="datetimeFigureOut">
              <a:rPr lang="en-US" smtClean="0"/>
              <a:t>12/9/2024</a:t>
            </a:fld>
            <a:endParaRPr lang="en-US"/>
          </a:p>
        </p:txBody>
      </p:sp>
      <p:sp>
        <p:nvSpPr>
          <p:cNvPr id="6" name="Footer Placeholder 5">
            <a:extLst>
              <a:ext uri="{FF2B5EF4-FFF2-40B4-BE49-F238E27FC236}">
                <a16:creationId xmlns:a16="http://schemas.microsoft.com/office/drawing/2014/main" id="{5E0190E6-8029-3AAD-78B1-251EE1B05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B9DF22-8A16-FAE4-957D-6ABD9B161855}"/>
              </a:ext>
            </a:extLst>
          </p:cNvPr>
          <p:cNvSpPr>
            <a:spLocks noGrp="1"/>
          </p:cNvSpPr>
          <p:nvPr>
            <p:ph type="sldNum" sz="quarter" idx="12"/>
          </p:nvPr>
        </p:nvSpPr>
        <p:spPr/>
        <p:txBody>
          <a:bodyPr/>
          <a:lstStyle/>
          <a:p>
            <a:fld id="{F4BE57AE-4270-47A2-B557-F43793D16544}" type="slidenum">
              <a:rPr lang="en-US" smtClean="0"/>
              <a:t>‹#›</a:t>
            </a:fld>
            <a:endParaRPr lang="en-US"/>
          </a:p>
        </p:txBody>
      </p:sp>
    </p:spTree>
    <p:extLst>
      <p:ext uri="{BB962C8B-B14F-4D97-AF65-F5344CB8AC3E}">
        <p14:creationId xmlns:p14="http://schemas.microsoft.com/office/powerpoint/2010/main" val="2338460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64BE-59D5-2F7E-892C-7439955DF1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1B1A61-A911-4DDC-2F61-B55C4B9B76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FF149-0F2A-D2C3-811A-B41C58C94E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0735B8-9A2B-74C9-1EA1-FDBE853AA2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BBD6C0-8576-D486-DA8F-4DE3BB0634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76F93E-C98E-1F9B-D407-C628B480C2F5}"/>
              </a:ext>
            </a:extLst>
          </p:cNvPr>
          <p:cNvSpPr>
            <a:spLocks noGrp="1"/>
          </p:cNvSpPr>
          <p:nvPr>
            <p:ph type="dt" sz="half" idx="10"/>
          </p:nvPr>
        </p:nvSpPr>
        <p:spPr/>
        <p:txBody>
          <a:bodyPr/>
          <a:lstStyle/>
          <a:p>
            <a:fld id="{65E40E17-D16A-4401-B132-FD8C43158685}" type="datetimeFigureOut">
              <a:rPr lang="en-US" smtClean="0"/>
              <a:t>12/9/2024</a:t>
            </a:fld>
            <a:endParaRPr lang="en-US"/>
          </a:p>
        </p:txBody>
      </p:sp>
      <p:sp>
        <p:nvSpPr>
          <p:cNvPr id="8" name="Footer Placeholder 7">
            <a:extLst>
              <a:ext uri="{FF2B5EF4-FFF2-40B4-BE49-F238E27FC236}">
                <a16:creationId xmlns:a16="http://schemas.microsoft.com/office/drawing/2014/main" id="{D3EE492C-A064-0708-9939-1C7A1DEF51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C1FF24-57B8-2033-49E9-4EC2D1436870}"/>
              </a:ext>
            </a:extLst>
          </p:cNvPr>
          <p:cNvSpPr>
            <a:spLocks noGrp="1"/>
          </p:cNvSpPr>
          <p:nvPr>
            <p:ph type="sldNum" sz="quarter" idx="12"/>
          </p:nvPr>
        </p:nvSpPr>
        <p:spPr/>
        <p:txBody>
          <a:bodyPr/>
          <a:lstStyle/>
          <a:p>
            <a:fld id="{F4BE57AE-4270-47A2-B557-F43793D16544}" type="slidenum">
              <a:rPr lang="en-US" smtClean="0"/>
              <a:t>‹#›</a:t>
            </a:fld>
            <a:endParaRPr lang="en-US"/>
          </a:p>
        </p:txBody>
      </p:sp>
    </p:spTree>
    <p:extLst>
      <p:ext uri="{BB962C8B-B14F-4D97-AF65-F5344CB8AC3E}">
        <p14:creationId xmlns:p14="http://schemas.microsoft.com/office/powerpoint/2010/main" val="283946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5701-072B-1ADA-E682-4F885FFFF1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598AD0-B42F-01AD-087F-1A019A6E5829}"/>
              </a:ext>
            </a:extLst>
          </p:cNvPr>
          <p:cNvSpPr>
            <a:spLocks noGrp="1"/>
          </p:cNvSpPr>
          <p:nvPr>
            <p:ph type="dt" sz="half" idx="10"/>
          </p:nvPr>
        </p:nvSpPr>
        <p:spPr/>
        <p:txBody>
          <a:bodyPr/>
          <a:lstStyle/>
          <a:p>
            <a:fld id="{65E40E17-D16A-4401-B132-FD8C43158685}" type="datetimeFigureOut">
              <a:rPr lang="en-US" smtClean="0"/>
              <a:t>12/9/2024</a:t>
            </a:fld>
            <a:endParaRPr lang="en-US"/>
          </a:p>
        </p:txBody>
      </p:sp>
      <p:sp>
        <p:nvSpPr>
          <p:cNvPr id="4" name="Footer Placeholder 3">
            <a:extLst>
              <a:ext uri="{FF2B5EF4-FFF2-40B4-BE49-F238E27FC236}">
                <a16:creationId xmlns:a16="http://schemas.microsoft.com/office/drawing/2014/main" id="{1B307914-B2A0-08AD-B46F-A693209057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AAEB70-4729-2869-27A5-D66FE2E3821D}"/>
              </a:ext>
            </a:extLst>
          </p:cNvPr>
          <p:cNvSpPr>
            <a:spLocks noGrp="1"/>
          </p:cNvSpPr>
          <p:nvPr>
            <p:ph type="sldNum" sz="quarter" idx="12"/>
          </p:nvPr>
        </p:nvSpPr>
        <p:spPr/>
        <p:txBody>
          <a:bodyPr/>
          <a:lstStyle/>
          <a:p>
            <a:fld id="{F4BE57AE-4270-47A2-B557-F43793D16544}" type="slidenum">
              <a:rPr lang="en-US" smtClean="0"/>
              <a:t>‹#›</a:t>
            </a:fld>
            <a:endParaRPr lang="en-US"/>
          </a:p>
        </p:txBody>
      </p:sp>
    </p:spTree>
    <p:extLst>
      <p:ext uri="{BB962C8B-B14F-4D97-AF65-F5344CB8AC3E}">
        <p14:creationId xmlns:p14="http://schemas.microsoft.com/office/powerpoint/2010/main" val="404415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A6CAC4-539F-8007-A11E-FA23CEAEC7F4}"/>
              </a:ext>
            </a:extLst>
          </p:cNvPr>
          <p:cNvSpPr>
            <a:spLocks noGrp="1"/>
          </p:cNvSpPr>
          <p:nvPr>
            <p:ph type="dt" sz="half" idx="10"/>
          </p:nvPr>
        </p:nvSpPr>
        <p:spPr/>
        <p:txBody>
          <a:bodyPr/>
          <a:lstStyle/>
          <a:p>
            <a:fld id="{65E40E17-D16A-4401-B132-FD8C43158685}" type="datetimeFigureOut">
              <a:rPr lang="en-US" smtClean="0"/>
              <a:t>12/9/2024</a:t>
            </a:fld>
            <a:endParaRPr lang="en-US"/>
          </a:p>
        </p:txBody>
      </p:sp>
      <p:sp>
        <p:nvSpPr>
          <p:cNvPr id="3" name="Footer Placeholder 2">
            <a:extLst>
              <a:ext uri="{FF2B5EF4-FFF2-40B4-BE49-F238E27FC236}">
                <a16:creationId xmlns:a16="http://schemas.microsoft.com/office/drawing/2014/main" id="{92A780F1-12B9-7A03-A478-3B3B7AF9A1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0F78F4-877C-3527-2444-C84D9A8745F1}"/>
              </a:ext>
            </a:extLst>
          </p:cNvPr>
          <p:cNvSpPr>
            <a:spLocks noGrp="1"/>
          </p:cNvSpPr>
          <p:nvPr>
            <p:ph type="sldNum" sz="quarter" idx="12"/>
          </p:nvPr>
        </p:nvSpPr>
        <p:spPr/>
        <p:txBody>
          <a:bodyPr/>
          <a:lstStyle/>
          <a:p>
            <a:fld id="{F4BE57AE-4270-47A2-B557-F43793D16544}" type="slidenum">
              <a:rPr lang="en-US" smtClean="0"/>
              <a:t>‹#›</a:t>
            </a:fld>
            <a:endParaRPr lang="en-US"/>
          </a:p>
        </p:txBody>
      </p:sp>
    </p:spTree>
    <p:extLst>
      <p:ext uri="{BB962C8B-B14F-4D97-AF65-F5344CB8AC3E}">
        <p14:creationId xmlns:p14="http://schemas.microsoft.com/office/powerpoint/2010/main" val="4118467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AC6F-CCF1-8A4A-8AB3-E9B581052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C96B5C-A0A8-7492-39F3-BEF36A2ED0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3ACF7F-3AB8-B8DD-F796-42C604BCB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D4EA3-6399-E263-48D2-D203345EEEAA}"/>
              </a:ext>
            </a:extLst>
          </p:cNvPr>
          <p:cNvSpPr>
            <a:spLocks noGrp="1"/>
          </p:cNvSpPr>
          <p:nvPr>
            <p:ph type="dt" sz="half" idx="10"/>
          </p:nvPr>
        </p:nvSpPr>
        <p:spPr/>
        <p:txBody>
          <a:bodyPr/>
          <a:lstStyle/>
          <a:p>
            <a:fld id="{65E40E17-D16A-4401-B132-FD8C43158685}" type="datetimeFigureOut">
              <a:rPr lang="en-US" smtClean="0"/>
              <a:t>12/9/2024</a:t>
            </a:fld>
            <a:endParaRPr lang="en-US"/>
          </a:p>
        </p:txBody>
      </p:sp>
      <p:sp>
        <p:nvSpPr>
          <p:cNvPr id="6" name="Footer Placeholder 5">
            <a:extLst>
              <a:ext uri="{FF2B5EF4-FFF2-40B4-BE49-F238E27FC236}">
                <a16:creationId xmlns:a16="http://schemas.microsoft.com/office/drawing/2014/main" id="{89755E1D-3C70-8528-7144-18902D1419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36912-B4CD-8056-4201-2EC24F8F416E}"/>
              </a:ext>
            </a:extLst>
          </p:cNvPr>
          <p:cNvSpPr>
            <a:spLocks noGrp="1"/>
          </p:cNvSpPr>
          <p:nvPr>
            <p:ph type="sldNum" sz="quarter" idx="12"/>
          </p:nvPr>
        </p:nvSpPr>
        <p:spPr/>
        <p:txBody>
          <a:bodyPr/>
          <a:lstStyle/>
          <a:p>
            <a:fld id="{F4BE57AE-4270-47A2-B557-F43793D16544}" type="slidenum">
              <a:rPr lang="en-US" smtClean="0"/>
              <a:t>‹#›</a:t>
            </a:fld>
            <a:endParaRPr lang="en-US"/>
          </a:p>
        </p:txBody>
      </p:sp>
    </p:spTree>
    <p:extLst>
      <p:ext uri="{BB962C8B-B14F-4D97-AF65-F5344CB8AC3E}">
        <p14:creationId xmlns:p14="http://schemas.microsoft.com/office/powerpoint/2010/main" val="67826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7318-8B27-11D7-EE63-25FD72572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691B16-9887-55C6-EFA3-78D197522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8BF03A-5AC5-1B97-1AF9-D739112F3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8AA2D-6978-7769-A853-C7E8CC456843}"/>
              </a:ext>
            </a:extLst>
          </p:cNvPr>
          <p:cNvSpPr>
            <a:spLocks noGrp="1"/>
          </p:cNvSpPr>
          <p:nvPr>
            <p:ph type="dt" sz="half" idx="10"/>
          </p:nvPr>
        </p:nvSpPr>
        <p:spPr/>
        <p:txBody>
          <a:bodyPr/>
          <a:lstStyle/>
          <a:p>
            <a:fld id="{65E40E17-D16A-4401-B132-FD8C43158685}" type="datetimeFigureOut">
              <a:rPr lang="en-US" smtClean="0"/>
              <a:t>12/9/2024</a:t>
            </a:fld>
            <a:endParaRPr lang="en-US"/>
          </a:p>
        </p:txBody>
      </p:sp>
      <p:sp>
        <p:nvSpPr>
          <p:cNvPr id="6" name="Footer Placeholder 5">
            <a:extLst>
              <a:ext uri="{FF2B5EF4-FFF2-40B4-BE49-F238E27FC236}">
                <a16:creationId xmlns:a16="http://schemas.microsoft.com/office/drawing/2014/main" id="{B4024C78-2C0E-9D5C-2E10-AC6D5EB1E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E7C3E-3ED4-563E-C130-CC22DCA221D1}"/>
              </a:ext>
            </a:extLst>
          </p:cNvPr>
          <p:cNvSpPr>
            <a:spLocks noGrp="1"/>
          </p:cNvSpPr>
          <p:nvPr>
            <p:ph type="sldNum" sz="quarter" idx="12"/>
          </p:nvPr>
        </p:nvSpPr>
        <p:spPr/>
        <p:txBody>
          <a:bodyPr/>
          <a:lstStyle/>
          <a:p>
            <a:fld id="{F4BE57AE-4270-47A2-B557-F43793D16544}" type="slidenum">
              <a:rPr lang="en-US" smtClean="0"/>
              <a:t>‹#›</a:t>
            </a:fld>
            <a:endParaRPr lang="en-US"/>
          </a:p>
        </p:txBody>
      </p:sp>
    </p:spTree>
    <p:extLst>
      <p:ext uri="{BB962C8B-B14F-4D97-AF65-F5344CB8AC3E}">
        <p14:creationId xmlns:p14="http://schemas.microsoft.com/office/powerpoint/2010/main" val="406923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2DD485-1A44-A812-6D0A-378D06EA21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17210-2FA1-31D2-1D16-E894CC2AE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FFE78-7CC6-5A01-586B-BBBB658CF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E40E17-D16A-4401-B132-FD8C43158685}" type="datetimeFigureOut">
              <a:rPr lang="en-US" smtClean="0"/>
              <a:t>12/9/2024</a:t>
            </a:fld>
            <a:endParaRPr lang="en-US"/>
          </a:p>
        </p:txBody>
      </p:sp>
      <p:sp>
        <p:nvSpPr>
          <p:cNvPr id="5" name="Footer Placeholder 4">
            <a:extLst>
              <a:ext uri="{FF2B5EF4-FFF2-40B4-BE49-F238E27FC236}">
                <a16:creationId xmlns:a16="http://schemas.microsoft.com/office/drawing/2014/main" id="{5DCCAEAB-11CA-60B0-C842-5C02D46E5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71ABD7-E7AC-11A4-B2DB-D92C3CF49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BE57AE-4270-47A2-B557-F43793D16544}" type="slidenum">
              <a:rPr lang="en-US" smtClean="0"/>
              <a:t>‹#›</a:t>
            </a:fld>
            <a:endParaRPr lang="en-US"/>
          </a:p>
        </p:txBody>
      </p:sp>
    </p:spTree>
    <p:extLst>
      <p:ext uri="{BB962C8B-B14F-4D97-AF65-F5344CB8AC3E}">
        <p14:creationId xmlns:p14="http://schemas.microsoft.com/office/powerpoint/2010/main" val="228885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scrumguides.org/"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3777A-F3F1-E7CE-0CD5-AB6206C3B9A5}"/>
              </a:ext>
            </a:extLst>
          </p:cNvPr>
          <p:cNvSpPr>
            <a:spLocks noGrp="1"/>
          </p:cNvSpPr>
          <p:nvPr>
            <p:ph type="ctrTitle"/>
          </p:nvPr>
        </p:nvSpPr>
        <p:spPr>
          <a:xfrm>
            <a:off x="638882" y="639193"/>
            <a:ext cx="3571810" cy="3573516"/>
          </a:xfrm>
        </p:spPr>
        <p:txBody>
          <a:bodyPr>
            <a:normAutofit/>
          </a:bodyPr>
          <a:lstStyle/>
          <a:p>
            <a:pPr algn="l"/>
            <a:r>
              <a:rPr lang="en-US" sz="4600" i="1"/>
              <a:t>Agile vs. Waterfall: A Comparative Analysis for ChadaTech</a:t>
            </a:r>
            <a:endParaRPr lang="en-US" sz="4600"/>
          </a:p>
        </p:txBody>
      </p:sp>
      <p:sp>
        <p:nvSpPr>
          <p:cNvPr id="3" name="Subtitle 2">
            <a:extLst>
              <a:ext uri="{FF2B5EF4-FFF2-40B4-BE49-F238E27FC236}">
                <a16:creationId xmlns:a16="http://schemas.microsoft.com/office/drawing/2014/main" id="{5DA53063-157B-DBF6-E44D-A59465964794}"/>
              </a:ext>
            </a:extLst>
          </p:cNvPr>
          <p:cNvSpPr>
            <a:spLocks noGrp="1"/>
          </p:cNvSpPr>
          <p:nvPr>
            <p:ph type="subTitle" idx="1"/>
          </p:nvPr>
        </p:nvSpPr>
        <p:spPr>
          <a:xfrm>
            <a:off x="638882" y="4631161"/>
            <a:ext cx="3571810" cy="1559327"/>
          </a:xfrm>
        </p:spPr>
        <p:txBody>
          <a:bodyPr>
            <a:normAutofit/>
          </a:bodyPr>
          <a:lstStyle/>
          <a:p>
            <a:pPr algn="l"/>
            <a:r>
              <a:rPr lang="fr-FR" sz="2000"/>
              <a:t>Scrum-Agile </a:t>
            </a:r>
            <a:r>
              <a:rPr lang="fr-FR" sz="2000" err="1"/>
              <a:t>Implementation</a:t>
            </a:r>
            <a:r>
              <a:rPr lang="fr-FR" sz="2000"/>
              <a:t> for SNHU </a:t>
            </a:r>
            <a:r>
              <a:rPr lang="fr-FR" sz="2000" err="1"/>
              <a:t>Travel</a:t>
            </a:r>
            <a:r>
              <a:rPr lang="fr-FR" sz="2000"/>
              <a:t> Project</a:t>
            </a:r>
          </a:p>
          <a:p>
            <a:pPr algn="l"/>
            <a:r>
              <a:rPr lang="fr-FR" sz="2000" err="1"/>
              <a:t>Prepared</a:t>
            </a:r>
            <a:r>
              <a:rPr lang="fr-FR" sz="2000"/>
              <a:t> By: Sharif Ayesh</a:t>
            </a:r>
          </a:p>
          <a:p>
            <a:pPr algn="l"/>
            <a:r>
              <a:rPr lang="fr-FR" sz="2000"/>
              <a:t>12/05/2024</a:t>
            </a:r>
            <a:endParaRPr lang="en-US" sz="2000"/>
          </a:p>
        </p:txBody>
      </p:sp>
      <p:sp>
        <p:nvSpPr>
          <p:cNvPr id="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for a computer">
            <a:extLst>
              <a:ext uri="{FF2B5EF4-FFF2-40B4-BE49-F238E27FC236}">
                <a16:creationId xmlns:a16="http://schemas.microsoft.com/office/drawing/2014/main" id="{C6E865E7-85E4-98B2-20C8-154D6447D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45876"/>
            <a:ext cx="7214616" cy="5338816"/>
          </a:xfrm>
          <a:prstGeom prst="rect">
            <a:avLst/>
          </a:prstGeom>
        </p:spPr>
      </p:pic>
    </p:spTree>
    <p:extLst>
      <p:ext uri="{BB962C8B-B14F-4D97-AF65-F5344CB8AC3E}">
        <p14:creationId xmlns:p14="http://schemas.microsoft.com/office/powerpoint/2010/main" val="239695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ople at the meeting desk">
            <a:extLst>
              <a:ext uri="{FF2B5EF4-FFF2-40B4-BE49-F238E27FC236}">
                <a16:creationId xmlns:a16="http://schemas.microsoft.com/office/drawing/2014/main" id="{76BB293E-4BD9-877B-8C5A-48D1733049C4}"/>
              </a:ext>
            </a:extLst>
          </p:cNvPr>
          <p:cNvPicPr>
            <a:picLocks noChangeAspect="1"/>
          </p:cNvPicPr>
          <p:nvPr/>
        </p:nvPicPr>
        <p:blipFill>
          <a:blip r:embed="rId2">
            <a:alphaModFix amt="50000"/>
          </a:blip>
          <a:srcRect/>
          <a:stretch/>
        </p:blipFill>
        <p:spPr>
          <a:xfrm>
            <a:off x="0" y="10"/>
            <a:ext cx="12191979" cy="6857990"/>
          </a:xfrm>
          <a:prstGeom prst="rect">
            <a:avLst/>
          </a:prstGeom>
        </p:spPr>
      </p:pic>
      <p:sp>
        <p:nvSpPr>
          <p:cNvPr id="2" name="Title 1">
            <a:extLst>
              <a:ext uri="{FF2B5EF4-FFF2-40B4-BE49-F238E27FC236}">
                <a16:creationId xmlns:a16="http://schemas.microsoft.com/office/drawing/2014/main" id="{8AC0BF2D-20BA-47C2-6A6C-C7ED24A6A16D}"/>
              </a:ext>
            </a:extLst>
          </p:cNvPr>
          <p:cNvSpPr>
            <a:spLocks noGrp="1"/>
          </p:cNvSpPr>
          <p:nvPr>
            <p:ph type="title"/>
          </p:nvPr>
        </p:nvSpPr>
        <p:spPr>
          <a:xfrm>
            <a:off x="762000" y="1137434"/>
            <a:ext cx="7848600" cy="3204429"/>
          </a:xfrm>
        </p:spPr>
        <p:txBody>
          <a:bodyPr vert="horz" lIns="91440" tIns="45720" rIns="91440" bIns="45720" rtlCol="0" anchor="t">
            <a:normAutofit fontScale="90000"/>
          </a:bodyPr>
          <a:lstStyle/>
          <a:p>
            <a:pPr lvl="0" fontAlgn="base">
              <a:spcAft>
                <a:spcPct val="0"/>
              </a:spcAft>
            </a:pPr>
            <a:br>
              <a:rPr lang="en-US" sz="1000" dirty="0">
                <a:solidFill>
                  <a:srgbClr val="FFFFFF"/>
                </a:solidFill>
              </a:rPr>
            </a:br>
            <a:r>
              <a:rPr lang="en-US" sz="3100" dirty="0">
                <a:solidFill>
                  <a:srgbClr val="FFFFFF"/>
                </a:solidFill>
              </a:rPr>
              <a:t>Explaining Agile Roles</a:t>
            </a:r>
            <a:br>
              <a:rPr lang="en-US" sz="1000" dirty="0">
                <a:solidFill>
                  <a:srgbClr val="FFFFFF"/>
                </a:solidFill>
              </a:rPr>
            </a:br>
            <a:br>
              <a:rPr lang="en-US" sz="1000" dirty="0">
                <a:solidFill>
                  <a:srgbClr val="FFFFFF"/>
                </a:solidFill>
              </a:rPr>
            </a:br>
            <a:r>
              <a:rPr lang="en-US" sz="2200" b="1" dirty="0">
                <a:solidFill>
                  <a:srgbClr val="FFFFFF"/>
                </a:solidFill>
              </a:rPr>
              <a:t>Product Owner</a:t>
            </a:r>
            <a:r>
              <a:rPr lang="en-US" sz="2200" dirty="0">
                <a:solidFill>
                  <a:srgbClr val="FFFFFF"/>
                </a:solidFill>
              </a:rPr>
              <a:t>:</a:t>
            </a:r>
            <a:br>
              <a:rPr lang="en-US" sz="2200" dirty="0">
                <a:solidFill>
                  <a:srgbClr val="FFFFFF"/>
                </a:solidFill>
              </a:rPr>
            </a:br>
            <a:r>
              <a:rPr lang="en-US" sz="2200" dirty="0">
                <a:solidFill>
                  <a:srgbClr val="FFFFFF"/>
                </a:solidFill>
              </a:rPr>
              <a:t>Manages the product backlog and prioritizes features.</a:t>
            </a:r>
            <a:br>
              <a:rPr lang="en-US" sz="2200" dirty="0">
                <a:solidFill>
                  <a:srgbClr val="FFFFFF"/>
                </a:solidFill>
              </a:rPr>
            </a:br>
            <a:r>
              <a:rPr lang="en-US" sz="2200" dirty="0">
                <a:solidFill>
                  <a:srgbClr val="FFFFFF"/>
                </a:solidFill>
              </a:rPr>
              <a:t>Importance: Aligns development with business goals and customer needs.</a:t>
            </a:r>
            <a:br>
              <a:rPr lang="en-US" sz="2200" dirty="0">
                <a:solidFill>
                  <a:srgbClr val="FFFFFF"/>
                </a:solidFill>
              </a:rPr>
            </a:br>
            <a:br>
              <a:rPr lang="en-US" sz="2200" dirty="0">
                <a:solidFill>
                  <a:srgbClr val="FFFFFF"/>
                </a:solidFill>
              </a:rPr>
            </a:br>
            <a:r>
              <a:rPr lang="en-US" sz="2200" b="1" dirty="0">
                <a:solidFill>
                  <a:srgbClr val="FFFFFF"/>
                </a:solidFill>
              </a:rPr>
              <a:t>Scrum Master</a:t>
            </a:r>
            <a:r>
              <a:rPr lang="en-US" sz="2200" dirty="0">
                <a:solidFill>
                  <a:srgbClr val="FFFFFF"/>
                </a:solidFill>
              </a:rPr>
              <a:t>:</a:t>
            </a:r>
            <a:br>
              <a:rPr lang="en-US" sz="2200" dirty="0">
                <a:solidFill>
                  <a:srgbClr val="FFFFFF"/>
                </a:solidFill>
              </a:rPr>
            </a:br>
            <a:r>
              <a:rPr lang="en-US" sz="2200" dirty="0">
                <a:solidFill>
                  <a:srgbClr val="FFFFFF"/>
                </a:solidFill>
              </a:rPr>
              <a:t>Facilitates team collaboration and removes blockers.</a:t>
            </a:r>
            <a:br>
              <a:rPr lang="en-US" sz="2200" dirty="0">
                <a:solidFill>
                  <a:srgbClr val="FFFFFF"/>
                </a:solidFill>
              </a:rPr>
            </a:br>
            <a:r>
              <a:rPr lang="en-US" sz="2200" dirty="0">
                <a:solidFill>
                  <a:srgbClr val="FFFFFF"/>
                </a:solidFill>
              </a:rPr>
              <a:t>Importance: Ensures the team adheres to Scrum principles and stays productive.</a:t>
            </a:r>
            <a:br>
              <a:rPr lang="en-US" sz="2200" dirty="0">
                <a:solidFill>
                  <a:srgbClr val="FFFFFF"/>
                </a:solidFill>
              </a:rPr>
            </a:br>
            <a:br>
              <a:rPr lang="en-US" sz="2200" dirty="0">
                <a:solidFill>
                  <a:srgbClr val="FFFFFF"/>
                </a:solidFill>
              </a:rPr>
            </a:br>
            <a:r>
              <a:rPr lang="en-US" sz="2200" b="1" dirty="0">
                <a:solidFill>
                  <a:srgbClr val="FFFFFF"/>
                </a:solidFill>
              </a:rPr>
              <a:t>Development Team:</a:t>
            </a:r>
            <a:br>
              <a:rPr lang="en-US" sz="2200" b="1" dirty="0">
                <a:solidFill>
                  <a:srgbClr val="FFFFFF"/>
                </a:solidFill>
              </a:rPr>
            </a:br>
            <a:r>
              <a:rPr kumimoji="0" lang="en-US" altLang="en-US" sz="2200" b="0" i="0" u="none" strike="noStrike" cap="none" normalizeH="0" baseline="0" dirty="0">
                <a:ln>
                  <a:noFill/>
                </a:ln>
                <a:solidFill>
                  <a:srgbClr val="FFFFFF"/>
                </a:solidFill>
                <a:effectLst/>
              </a:rPr>
              <a:t>Builds the product increment.</a:t>
            </a:r>
            <a:br>
              <a:rPr kumimoji="0" lang="en-US" altLang="en-US" sz="2200" b="0" i="0" u="none" strike="noStrike" cap="none" normalizeH="0" baseline="0" dirty="0">
                <a:ln>
                  <a:noFill/>
                </a:ln>
                <a:solidFill>
                  <a:srgbClr val="FFFFFF"/>
                </a:solidFill>
                <a:effectLst/>
              </a:rPr>
            </a:br>
            <a:r>
              <a:rPr kumimoji="0" lang="en-US" altLang="en-US" sz="2200" b="0" i="0" u="none" strike="noStrike" cap="none" normalizeH="0" baseline="0" dirty="0">
                <a:ln>
                  <a:noFill/>
                </a:ln>
                <a:solidFill>
                  <a:srgbClr val="FFFFFF"/>
                </a:solidFill>
                <a:effectLst/>
              </a:rPr>
              <a:t>Importance: Delivers working software in each sprint. </a:t>
            </a:r>
            <a:br>
              <a:rPr kumimoji="0" lang="en-US" altLang="en-US" sz="2200" b="0" i="0" u="none" strike="noStrike" cap="none" normalizeH="0" baseline="0" dirty="0">
                <a:ln>
                  <a:noFill/>
                </a:ln>
                <a:solidFill>
                  <a:srgbClr val="FFFFFF"/>
                </a:solidFill>
                <a:effectLst/>
              </a:rPr>
            </a:br>
            <a:br>
              <a:rPr lang="en-US" sz="1000" b="1" dirty="0">
                <a:solidFill>
                  <a:srgbClr val="FFFFFF"/>
                </a:solidFill>
              </a:rPr>
            </a:br>
            <a:br>
              <a:rPr lang="en-US" sz="1000" b="1" dirty="0">
                <a:solidFill>
                  <a:srgbClr val="FFFFFF"/>
                </a:solidFill>
              </a:rPr>
            </a:br>
            <a:br>
              <a:rPr lang="en-US" sz="1000" dirty="0">
                <a:solidFill>
                  <a:srgbClr val="FFFFFF"/>
                </a:solidFill>
              </a:rPr>
            </a:br>
            <a:br>
              <a:rPr lang="en-US" sz="1000" dirty="0">
                <a:solidFill>
                  <a:srgbClr val="FFFFFF"/>
                </a:solidFill>
              </a:rPr>
            </a:br>
            <a:endParaRPr lang="en-US" sz="1000" dirty="0">
              <a:solidFill>
                <a:srgbClr val="FFFFFF"/>
              </a:solidFill>
            </a:endParaRPr>
          </a:p>
        </p:txBody>
      </p:sp>
      <p:cxnSp>
        <p:nvCxnSpPr>
          <p:cNvPr id="10" name="Straight Connector 9">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84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3248F5E6-4377-481A-9615-8B26AF96A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61" name="Color">
              <a:extLst>
                <a:ext uri="{FF2B5EF4-FFF2-40B4-BE49-F238E27FC236}">
                  <a16:creationId xmlns:a16="http://schemas.microsoft.com/office/drawing/2014/main" id="{D8552057-9E04-4499-916A-649BB6B5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olor">
              <a:extLst>
                <a:ext uri="{FF2B5EF4-FFF2-40B4-BE49-F238E27FC236}">
                  <a16:creationId xmlns:a16="http://schemas.microsoft.com/office/drawing/2014/main" id="{D1194A2F-4E63-4228-A833-4D86528EA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Content Placeholder 16" descr="A diagram of scrum process&#10;&#10;Description automatically generated">
            <a:extLst>
              <a:ext uri="{FF2B5EF4-FFF2-40B4-BE49-F238E27FC236}">
                <a16:creationId xmlns:a16="http://schemas.microsoft.com/office/drawing/2014/main" id="{5DFA6019-6420-338E-D0E9-7FE18811EB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6385" y="2429622"/>
            <a:ext cx="5270026" cy="3438691"/>
          </a:xfrm>
          <a:prstGeom prst="rect">
            <a:avLst/>
          </a:prstGeom>
        </p:spPr>
      </p:pic>
      <p:grpSp>
        <p:nvGrpSpPr>
          <p:cNvPr id="64" name="Group 63">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5" name="Freeform: Shape 64">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65">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7" name="Freeform: Shape 66">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8" name="Freeform: Shape 67">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9" name="Freeform: Shape 68">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0" name="Freeform: Shape 69">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D60C556-7917-7B7A-A212-E88BBB2E5F94}"/>
              </a:ext>
            </a:extLst>
          </p:cNvPr>
          <p:cNvSpPr>
            <a:spLocks noGrp="1"/>
          </p:cNvSpPr>
          <p:nvPr>
            <p:ph type="title"/>
          </p:nvPr>
        </p:nvSpPr>
        <p:spPr>
          <a:xfrm>
            <a:off x="786384" y="576072"/>
            <a:ext cx="10377484" cy="1546533"/>
          </a:xfrm>
        </p:spPr>
        <p:txBody>
          <a:bodyPr vert="horz" lIns="91440" tIns="45720" rIns="91440" bIns="45720" rtlCol="0" anchor="t">
            <a:normAutofit/>
          </a:bodyPr>
          <a:lstStyle/>
          <a:p>
            <a:r>
              <a:rPr lang="en-US" sz="4800" kern="1200">
                <a:solidFill>
                  <a:schemeClr val="bg1"/>
                </a:solidFill>
                <a:latin typeface="+mj-lt"/>
                <a:ea typeface="+mj-ea"/>
                <a:cs typeface="+mj-cs"/>
              </a:rPr>
              <a:t>Agile Phases Importance</a:t>
            </a:r>
          </a:p>
        </p:txBody>
      </p:sp>
      <p:sp>
        <p:nvSpPr>
          <p:cNvPr id="19" name="Text Placeholder 18">
            <a:extLst>
              <a:ext uri="{FF2B5EF4-FFF2-40B4-BE49-F238E27FC236}">
                <a16:creationId xmlns:a16="http://schemas.microsoft.com/office/drawing/2014/main" id="{334E32F6-18EB-46C1-8017-2978C91E689B}"/>
              </a:ext>
            </a:extLst>
          </p:cNvPr>
          <p:cNvSpPr>
            <a:spLocks noGrp="1"/>
          </p:cNvSpPr>
          <p:nvPr>
            <p:ph type="body" sz="half" idx="2"/>
          </p:nvPr>
        </p:nvSpPr>
        <p:spPr>
          <a:xfrm>
            <a:off x="6464409" y="2197386"/>
            <a:ext cx="4699459" cy="3903163"/>
          </a:xfrm>
        </p:spPr>
        <p:txBody>
          <a:bodyPr vert="horz" lIns="91440" tIns="45720" rIns="91440" bIns="45720" rtlCol="0" anchor="ctr">
            <a:normAutofit/>
          </a:bodyPr>
          <a:lstStyle/>
          <a:p>
            <a:pPr indent="-228600">
              <a:buFont typeface="Arial" panose="020B0604020202020204" pitchFamily="34" charset="0"/>
              <a:buChar char="•"/>
            </a:pPr>
            <a:endParaRPr lang="en-US" sz="1500" b="1" dirty="0">
              <a:solidFill>
                <a:schemeClr val="bg1"/>
              </a:solidFill>
            </a:endParaRPr>
          </a:p>
          <a:p>
            <a:pPr indent="-228600">
              <a:buFont typeface="Arial" panose="020B0604020202020204" pitchFamily="34" charset="0"/>
              <a:buChar char="•"/>
            </a:pPr>
            <a:endParaRPr lang="en-US" sz="1500" b="1" dirty="0">
              <a:solidFill>
                <a:schemeClr val="bg1"/>
              </a:solidFill>
            </a:endParaRPr>
          </a:p>
          <a:p>
            <a:pPr marL="342900" indent="-228600">
              <a:buFont typeface="Arial" panose="020B0604020202020204" pitchFamily="34" charset="0"/>
              <a:buChar char="•"/>
            </a:pPr>
            <a:r>
              <a:rPr lang="en-US" sz="1500" b="1" dirty="0">
                <a:solidFill>
                  <a:schemeClr val="bg1"/>
                </a:solidFill>
              </a:rPr>
              <a:t>Planning</a:t>
            </a:r>
            <a:r>
              <a:rPr lang="en-US" sz="1500" dirty="0">
                <a:solidFill>
                  <a:schemeClr val="bg1"/>
                </a:solidFill>
              </a:rPr>
              <a:t>: Collaborate with team members. Gather Requirements.</a:t>
            </a:r>
          </a:p>
          <a:p>
            <a:pPr marL="342900" indent="-228600">
              <a:buFont typeface="Arial" panose="020B0604020202020204" pitchFamily="34" charset="0"/>
              <a:buChar char="•"/>
            </a:pPr>
            <a:r>
              <a:rPr lang="en-US" sz="1500" b="1" dirty="0">
                <a:solidFill>
                  <a:schemeClr val="bg1"/>
                </a:solidFill>
              </a:rPr>
              <a:t>Sprint Planning</a:t>
            </a:r>
            <a:r>
              <a:rPr lang="en-US" sz="1500" dirty="0">
                <a:solidFill>
                  <a:schemeClr val="bg1"/>
                </a:solidFill>
              </a:rPr>
              <a:t>: Provides precise, actionable tasks for the development team to execute within a sprint.</a:t>
            </a:r>
          </a:p>
          <a:p>
            <a:pPr marL="342900" indent="-228600">
              <a:buFont typeface="Arial" panose="020B0604020202020204" pitchFamily="34" charset="0"/>
              <a:buChar char="•"/>
            </a:pPr>
            <a:r>
              <a:rPr lang="en-US" sz="1500" b="1" dirty="0">
                <a:solidFill>
                  <a:schemeClr val="bg1"/>
                </a:solidFill>
              </a:rPr>
              <a:t>Development</a:t>
            </a:r>
            <a:r>
              <a:rPr lang="en-US" sz="1500" dirty="0">
                <a:solidFill>
                  <a:schemeClr val="bg1"/>
                </a:solidFill>
              </a:rPr>
              <a:t>: Delivers working software frequently, enabling quicker feedback from stakeholders.</a:t>
            </a:r>
          </a:p>
          <a:p>
            <a:pPr marL="342900" indent="-228600">
              <a:buFont typeface="Arial" panose="020B0604020202020204" pitchFamily="34" charset="0"/>
              <a:buChar char="•"/>
            </a:pPr>
            <a:r>
              <a:rPr lang="en-US" sz="1500" b="1" dirty="0">
                <a:solidFill>
                  <a:schemeClr val="bg1"/>
                </a:solidFill>
              </a:rPr>
              <a:t>Review</a:t>
            </a:r>
            <a:r>
              <a:rPr lang="en-US" sz="1500" dirty="0">
                <a:solidFill>
                  <a:schemeClr val="bg1"/>
                </a:solidFill>
              </a:rPr>
              <a:t>: Encourages iterative improvements and ensures the product meets user needs.</a:t>
            </a:r>
          </a:p>
          <a:p>
            <a:pPr marL="342900" indent="-228600">
              <a:buFont typeface="Arial" panose="020B0604020202020204" pitchFamily="34" charset="0"/>
              <a:buChar char="•"/>
            </a:pPr>
            <a:r>
              <a:rPr lang="en-US" sz="1500" b="1" dirty="0">
                <a:solidFill>
                  <a:schemeClr val="bg1"/>
                </a:solidFill>
              </a:rPr>
              <a:t>Retrospective</a:t>
            </a:r>
            <a:r>
              <a:rPr lang="en-US" sz="1500" dirty="0">
                <a:solidFill>
                  <a:schemeClr val="bg1"/>
                </a:solidFill>
              </a:rPr>
              <a:t>: Promotes continuous improvement in team processes and performance.</a:t>
            </a:r>
          </a:p>
          <a:p>
            <a:pPr marL="285750" indent="-228600">
              <a:buFont typeface="Arial" panose="020B0604020202020204" pitchFamily="34" charset="0"/>
              <a:buChar char="•"/>
            </a:pPr>
            <a:endParaRPr lang="en-US" sz="1500" dirty="0">
              <a:solidFill>
                <a:schemeClr val="bg1"/>
              </a:solidFill>
            </a:endParaRPr>
          </a:p>
        </p:txBody>
      </p:sp>
    </p:spTree>
    <p:extLst>
      <p:ext uri="{BB962C8B-B14F-4D97-AF65-F5344CB8AC3E}">
        <p14:creationId xmlns:p14="http://schemas.microsoft.com/office/powerpoint/2010/main" val="302902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fade">
                                      <p:cBhvr>
                                        <p:cTn id="7" dur="1000"/>
                                        <p:tgtEl>
                                          <p:spTgt spid="19">
                                            <p:txEl>
                                              <p:pRg st="2" end="2"/>
                                            </p:txEl>
                                          </p:spTgt>
                                        </p:tgtEl>
                                      </p:cBhvr>
                                    </p:animEffect>
                                    <p:anim calcmode="lin" valueType="num">
                                      <p:cBhvr>
                                        <p:cTn id="8"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9">
                                            <p:txEl>
                                              <p:pRg st="3" end="3"/>
                                            </p:txEl>
                                          </p:spTgt>
                                        </p:tgtEl>
                                        <p:attrNameLst>
                                          <p:attrName>style.visibility</p:attrName>
                                        </p:attrNameLst>
                                      </p:cBhvr>
                                      <p:to>
                                        <p:strVal val="visible"/>
                                      </p:to>
                                    </p:set>
                                    <p:animEffect transition="in" filter="fade">
                                      <p:cBhvr>
                                        <p:cTn id="13" dur="1000"/>
                                        <p:tgtEl>
                                          <p:spTgt spid="19">
                                            <p:txEl>
                                              <p:pRg st="3" end="3"/>
                                            </p:txEl>
                                          </p:spTgt>
                                        </p:tgtEl>
                                      </p:cBhvr>
                                    </p:animEffect>
                                    <p:anim calcmode="lin" valueType="num">
                                      <p:cBhvr>
                                        <p:cTn id="14" dur="10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19">
                                            <p:txEl>
                                              <p:pRg st="3" end="3"/>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animEffect transition="in" filter="fade">
                                      <p:cBhvr>
                                        <p:cTn id="19" dur="1000"/>
                                        <p:tgtEl>
                                          <p:spTgt spid="19">
                                            <p:txEl>
                                              <p:pRg st="4" end="4"/>
                                            </p:txEl>
                                          </p:spTgt>
                                        </p:tgtEl>
                                      </p:cBhvr>
                                    </p:animEffect>
                                    <p:anim calcmode="lin" valueType="num">
                                      <p:cBhvr>
                                        <p:cTn id="20" dur="10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9">
                                            <p:txEl>
                                              <p:pRg st="5" end="5"/>
                                            </p:txEl>
                                          </p:spTgt>
                                        </p:tgtEl>
                                        <p:attrNameLst>
                                          <p:attrName>style.visibility</p:attrName>
                                        </p:attrNameLst>
                                      </p:cBhvr>
                                      <p:to>
                                        <p:strVal val="visible"/>
                                      </p:to>
                                    </p:set>
                                    <p:animEffect transition="in" filter="fade">
                                      <p:cBhvr>
                                        <p:cTn id="25" dur="1000"/>
                                        <p:tgtEl>
                                          <p:spTgt spid="19">
                                            <p:txEl>
                                              <p:pRg st="5" end="5"/>
                                            </p:txEl>
                                          </p:spTgt>
                                        </p:tgtEl>
                                      </p:cBhvr>
                                    </p:animEffect>
                                    <p:anim calcmode="lin" valueType="num">
                                      <p:cBhvr>
                                        <p:cTn id="26" dur="1000" fill="hold"/>
                                        <p:tgtEl>
                                          <p:spTgt spid="19">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19">
                                            <p:txEl>
                                              <p:pRg st="5" end="5"/>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animEffect transition="in" filter="fade">
                                      <p:cBhvr>
                                        <p:cTn id="31" dur="1000"/>
                                        <p:tgtEl>
                                          <p:spTgt spid="19">
                                            <p:txEl>
                                              <p:pRg st="6" end="6"/>
                                            </p:txEl>
                                          </p:spTgt>
                                        </p:tgtEl>
                                      </p:cBhvr>
                                    </p:animEffect>
                                    <p:anim calcmode="lin" valueType="num">
                                      <p:cBhvr>
                                        <p:cTn id="32" dur="1000" fill="hold"/>
                                        <p:tgtEl>
                                          <p:spTgt spid="19">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oup of people on a staircase">
            <a:extLst>
              <a:ext uri="{FF2B5EF4-FFF2-40B4-BE49-F238E27FC236}">
                <a16:creationId xmlns:a16="http://schemas.microsoft.com/office/drawing/2014/main" id="{A798DAA5-E74D-0234-9740-7262EB9174D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5059"/>
          <a:stretch/>
        </p:blipFill>
        <p:spPr>
          <a:xfrm>
            <a:off x="4038599" y="10"/>
            <a:ext cx="8160026" cy="6875809"/>
          </a:xfrm>
          <a:prstGeom prst="rect">
            <a:avLst/>
          </a:prstGeom>
        </p:spPr>
      </p:pic>
      <p:sp>
        <p:nvSpPr>
          <p:cNvPr id="27" name="Freeform: Shape 26">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A0A08D6-E5FB-4664-E959-594A36FD6563}"/>
              </a:ext>
            </a:extLst>
          </p:cNvPr>
          <p:cNvSpPr>
            <a:spLocks noGrp="1"/>
          </p:cNvSpPr>
          <p:nvPr>
            <p:ph type="title"/>
          </p:nvPr>
        </p:nvSpPr>
        <p:spPr>
          <a:xfrm>
            <a:off x="534473" y="1026367"/>
            <a:ext cx="3052293" cy="5455423"/>
          </a:xfrm>
        </p:spPr>
        <p:txBody>
          <a:bodyPr vert="horz" lIns="91440" tIns="45720" rIns="91440" bIns="45720" rtlCol="0" anchor="t">
            <a:normAutofit/>
          </a:bodyPr>
          <a:lstStyle/>
          <a:p>
            <a:pPr algn="ctr"/>
            <a:r>
              <a:rPr lang="en-US" sz="3400" b="1" dirty="0">
                <a:solidFill>
                  <a:srgbClr val="FFFFFF"/>
                </a:solidFill>
              </a:rPr>
              <a:t>Water Fall Model </a:t>
            </a:r>
            <a:br>
              <a:rPr lang="en-US" sz="3400" b="1" dirty="0">
                <a:solidFill>
                  <a:srgbClr val="FFFFFF"/>
                </a:solidFill>
              </a:rPr>
            </a:br>
            <a:br>
              <a:rPr lang="en-US" sz="3400" dirty="0">
                <a:solidFill>
                  <a:srgbClr val="FFFFFF"/>
                </a:solidFill>
              </a:rPr>
            </a:br>
            <a:r>
              <a:rPr lang="en-US" sz="3400" dirty="0">
                <a:solidFill>
                  <a:srgbClr val="FFFFFF"/>
                </a:solidFill>
              </a:rPr>
              <a:t>1. Requirements</a:t>
            </a:r>
            <a:br>
              <a:rPr lang="en-US" sz="3400" dirty="0">
                <a:solidFill>
                  <a:srgbClr val="FFFFFF"/>
                </a:solidFill>
              </a:rPr>
            </a:br>
            <a:r>
              <a:rPr lang="en-US" sz="3400" dirty="0">
                <a:solidFill>
                  <a:srgbClr val="FFFFFF"/>
                </a:solidFill>
              </a:rPr>
              <a:t>2. Analysis</a:t>
            </a:r>
            <a:br>
              <a:rPr lang="en-US" sz="3400" dirty="0">
                <a:solidFill>
                  <a:srgbClr val="FFFFFF"/>
                </a:solidFill>
              </a:rPr>
            </a:br>
            <a:r>
              <a:rPr lang="en-US" sz="3400" dirty="0">
                <a:solidFill>
                  <a:srgbClr val="FFFFFF"/>
                </a:solidFill>
              </a:rPr>
              <a:t>3. Design</a:t>
            </a:r>
            <a:br>
              <a:rPr lang="en-US" sz="3400" dirty="0">
                <a:solidFill>
                  <a:srgbClr val="FFFFFF"/>
                </a:solidFill>
              </a:rPr>
            </a:br>
            <a:r>
              <a:rPr lang="en-US" sz="3400" dirty="0">
                <a:solidFill>
                  <a:srgbClr val="FFFFFF"/>
                </a:solidFill>
              </a:rPr>
              <a:t>4. Code</a:t>
            </a:r>
            <a:br>
              <a:rPr lang="en-US" sz="3400" dirty="0">
                <a:solidFill>
                  <a:srgbClr val="FFFFFF"/>
                </a:solidFill>
              </a:rPr>
            </a:br>
            <a:r>
              <a:rPr lang="en-US" sz="3400" dirty="0">
                <a:solidFill>
                  <a:srgbClr val="FFFFFF"/>
                </a:solidFill>
              </a:rPr>
              <a:t>5. Test</a:t>
            </a:r>
            <a:br>
              <a:rPr lang="en-US" sz="3400" dirty="0">
                <a:solidFill>
                  <a:srgbClr val="FFFFFF"/>
                </a:solidFill>
              </a:rPr>
            </a:br>
            <a:r>
              <a:rPr lang="en-US" sz="3400" dirty="0">
                <a:solidFill>
                  <a:srgbClr val="FFFFFF"/>
                </a:solidFill>
              </a:rPr>
              <a:t>6. Maintenance</a:t>
            </a:r>
          </a:p>
        </p:txBody>
      </p:sp>
    </p:spTree>
    <p:extLst>
      <p:ext uri="{BB962C8B-B14F-4D97-AF65-F5344CB8AC3E}">
        <p14:creationId xmlns:p14="http://schemas.microsoft.com/office/powerpoint/2010/main" val="98501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AF7B8-70DF-3207-99A3-259F5CCA1A5E}"/>
              </a:ext>
            </a:extLst>
          </p:cNvPr>
          <p:cNvSpPr>
            <a:spLocks noGrp="1"/>
          </p:cNvSpPr>
          <p:nvPr>
            <p:ph type="title"/>
          </p:nvPr>
        </p:nvSpPr>
        <p:spPr>
          <a:xfrm>
            <a:off x="5297761" y="640079"/>
            <a:ext cx="6617147" cy="4180737"/>
          </a:xfrm>
        </p:spPr>
        <p:txBody>
          <a:bodyPr vert="horz" lIns="91440" tIns="45720" rIns="91440" bIns="45720" rtlCol="0" anchor="b">
            <a:normAutofit fontScale="90000"/>
          </a:bodyPr>
          <a:lstStyle/>
          <a:p>
            <a:pPr lvl="0" fontAlgn="base">
              <a:spcAft>
                <a:spcPct val="0"/>
              </a:spcAft>
            </a:pPr>
            <a:br>
              <a:rPr lang="en-US" sz="2200" b="1" dirty="0"/>
            </a:br>
            <a:br>
              <a:rPr lang="en-US" sz="2200" b="1" dirty="0"/>
            </a:br>
            <a:r>
              <a:rPr lang="en-US" sz="2200" b="1" dirty="0"/>
              <a:t>Overview of the Waterfall Model</a:t>
            </a:r>
            <a:br>
              <a:rPr lang="en-US" sz="1400" dirty="0"/>
            </a:br>
            <a:br>
              <a:rPr lang="en-US" sz="1400" dirty="0"/>
            </a:br>
            <a:r>
              <a:rPr lang="en-US" altLang="en-US" sz="2000" b="1" dirty="0"/>
              <a:t>Definition: </a:t>
            </a:r>
            <a:r>
              <a:rPr lang="en-US" altLang="en-US" sz="2000" dirty="0"/>
              <a:t>A traditional, linear approach to software development where each phase must be completed before moving to the next.</a:t>
            </a:r>
            <a:br>
              <a:rPr lang="en-US" altLang="en-US" sz="2000" dirty="0"/>
            </a:br>
            <a:r>
              <a:rPr lang="en-US" altLang="en-US" sz="2000" b="1" dirty="0"/>
              <a:t>Phases</a:t>
            </a:r>
            <a:r>
              <a:rPr lang="en-US" altLang="en-US" sz="2000" dirty="0"/>
              <a:t>:</a:t>
            </a:r>
            <a:br>
              <a:rPr lang="en-US" altLang="en-US" sz="2000" dirty="0"/>
            </a:br>
            <a:r>
              <a:rPr lang="en-US" altLang="en-US" sz="2000" dirty="0"/>
              <a:t>Requirements Gathering</a:t>
            </a:r>
            <a:br>
              <a:rPr lang="en-US" altLang="en-US" sz="2000" dirty="0"/>
            </a:br>
            <a:r>
              <a:rPr lang="en-US" altLang="en-US" sz="2000" dirty="0"/>
              <a:t>Design</a:t>
            </a:r>
            <a:br>
              <a:rPr lang="en-US" altLang="en-US" sz="2000" dirty="0"/>
            </a:br>
            <a:r>
              <a:rPr lang="en-US" altLang="en-US" sz="2000" dirty="0"/>
              <a:t>Development</a:t>
            </a:r>
            <a:br>
              <a:rPr lang="en-US" altLang="en-US" sz="2000" dirty="0"/>
            </a:br>
            <a:r>
              <a:rPr lang="en-US" altLang="en-US" sz="2000" dirty="0"/>
              <a:t>Testing</a:t>
            </a:r>
            <a:br>
              <a:rPr lang="en-US" altLang="en-US" sz="2000" dirty="0"/>
            </a:br>
            <a:r>
              <a:rPr lang="en-US" altLang="en-US" sz="2000" dirty="0"/>
              <a:t>Deployment</a:t>
            </a:r>
            <a:br>
              <a:rPr lang="en-US" altLang="en-US" sz="2000" dirty="0"/>
            </a:br>
            <a:r>
              <a:rPr lang="en-US" altLang="en-US" sz="2000" dirty="0"/>
              <a:t>Maintenance</a:t>
            </a:r>
            <a:br>
              <a:rPr lang="en-US" altLang="en-US" sz="2000" dirty="0"/>
            </a:br>
            <a:r>
              <a:rPr lang="en-US" altLang="en-US" sz="2000" b="1" dirty="0"/>
              <a:t>Key Characteristics</a:t>
            </a:r>
            <a:r>
              <a:rPr lang="en-US" altLang="en-US" sz="2000" dirty="0"/>
              <a:t>:</a:t>
            </a:r>
            <a:br>
              <a:rPr lang="en-US" altLang="en-US" sz="2000" dirty="0"/>
            </a:br>
            <a:r>
              <a:rPr lang="en-US" altLang="en-US" sz="2000" dirty="0"/>
              <a:t>Sequential and rigid.</a:t>
            </a:r>
            <a:br>
              <a:rPr lang="en-US" altLang="en-US" sz="2000" dirty="0"/>
            </a:br>
            <a:r>
              <a:rPr lang="en-US" altLang="en-US" sz="2000" dirty="0"/>
              <a:t>Minimal room for flexibility.</a:t>
            </a:r>
            <a:br>
              <a:rPr lang="en-US" altLang="en-US" sz="2000" dirty="0"/>
            </a:br>
            <a:r>
              <a:rPr lang="en-US" altLang="en-US" sz="2000" dirty="0"/>
              <a:t>Changes are costly and difficult to implement once a phase is completed.</a:t>
            </a:r>
            <a:br>
              <a:rPr lang="en-US" altLang="en-US" sz="1400" dirty="0"/>
            </a:br>
            <a:br>
              <a:rPr lang="en-US" sz="1400" dirty="0"/>
            </a:br>
            <a:endParaRPr lang="en-US" sz="1400" dirty="0"/>
          </a:p>
        </p:txBody>
      </p:sp>
      <p:pic>
        <p:nvPicPr>
          <p:cNvPr id="4" name="Picture 3" descr="Cubes connected with a red line">
            <a:extLst>
              <a:ext uri="{FF2B5EF4-FFF2-40B4-BE49-F238E27FC236}">
                <a16:creationId xmlns:a16="http://schemas.microsoft.com/office/drawing/2014/main" id="{9B55DAA3-401D-6F05-6B43-B3A4A53E06C0}"/>
              </a:ext>
            </a:extLst>
          </p:cNvPr>
          <p:cNvPicPr>
            <a:picLocks noChangeAspect="1"/>
          </p:cNvPicPr>
          <p:nvPr/>
        </p:nvPicPr>
        <p:blipFill>
          <a:blip r:embed="rId2"/>
          <a:srcRect l="29569" r="1813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871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D42C-A86B-ECA3-BC75-32AC3180425A}"/>
              </a:ext>
            </a:extLst>
          </p:cNvPr>
          <p:cNvSpPr>
            <a:spLocks noGrp="1"/>
          </p:cNvSpPr>
          <p:nvPr>
            <p:ph type="title"/>
          </p:nvPr>
        </p:nvSpPr>
        <p:spPr/>
        <p:txBody>
          <a:bodyPr/>
          <a:lstStyle/>
          <a:p>
            <a:pPr algn="ctr"/>
            <a:r>
              <a:rPr lang="en-US" dirty="0"/>
              <a:t>Waterfall vs. Agile Approach</a:t>
            </a:r>
          </a:p>
        </p:txBody>
      </p:sp>
      <p:sp>
        <p:nvSpPr>
          <p:cNvPr id="3" name="Text Placeholder 2">
            <a:extLst>
              <a:ext uri="{FF2B5EF4-FFF2-40B4-BE49-F238E27FC236}">
                <a16:creationId xmlns:a16="http://schemas.microsoft.com/office/drawing/2014/main" id="{809E5A76-4430-57C4-DA6B-205417836145}"/>
              </a:ext>
            </a:extLst>
          </p:cNvPr>
          <p:cNvSpPr>
            <a:spLocks noGrp="1"/>
          </p:cNvSpPr>
          <p:nvPr>
            <p:ph type="body" idx="1"/>
          </p:nvPr>
        </p:nvSpPr>
        <p:spPr/>
        <p:txBody>
          <a:bodyPr/>
          <a:lstStyle/>
          <a:p>
            <a:pPr algn="ctr"/>
            <a:r>
              <a:rPr lang="en-US" dirty="0"/>
              <a:t>Waterfall</a:t>
            </a:r>
          </a:p>
        </p:txBody>
      </p:sp>
      <p:graphicFrame>
        <p:nvGraphicFramePr>
          <p:cNvPr id="8" name="Content Placeholder 3">
            <a:extLst>
              <a:ext uri="{FF2B5EF4-FFF2-40B4-BE49-F238E27FC236}">
                <a16:creationId xmlns:a16="http://schemas.microsoft.com/office/drawing/2014/main" id="{1A2B3AA4-9A88-313D-84A1-AA9C3598DED7}"/>
              </a:ext>
            </a:extLst>
          </p:cNvPr>
          <p:cNvGraphicFramePr>
            <a:graphicFrameLocks noGrp="1"/>
          </p:cNvGraphicFramePr>
          <p:nvPr>
            <p:ph sz="half" idx="2"/>
            <p:extLst>
              <p:ext uri="{D42A27DB-BD31-4B8C-83A1-F6EECF244321}">
                <p14:modId xmlns:p14="http://schemas.microsoft.com/office/powerpoint/2010/main" val="2820524911"/>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319F8B95-B70C-A7A0-F619-E95D94857E6A}"/>
              </a:ext>
            </a:extLst>
          </p:cNvPr>
          <p:cNvSpPr>
            <a:spLocks noGrp="1"/>
          </p:cNvSpPr>
          <p:nvPr>
            <p:ph type="body" sz="quarter" idx="3"/>
          </p:nvPr>
        </p:nvSpPr>
        <p:spPr/>
        <p:txBody>
          <a:bodyPr/>
          <a:lstStyle/>
          <a:p>
            <a:pPr algn="ctr"/>
            <a:r>
              <a:rPr lang="en-US" dirty="0"/>
              <a:t>Agile</a:t>
            </a:r>
          </a:p>
        </p:txBody>
      </p:sp>
      <p:sp>
        <p:nvSpPr>
          <p:cNvPr id="6" name="Content Placeholder 5">
            <a:extLst>
              <a:ext uri="{FF2B5EF4-FFF2-40B4-BE49-F238E27FC236}">
                <a16:creationId xmlns:a16="http://schemas.microsoft.com/office/drawing/2014/main" id="{494FAC5A-27CC-BE59-95C0-9ECD0B2A8E79}"/>
              </a:ext>
            </a:extLst>
          </p:cNvPr>
          <p:cNvSpPr>
            <a:spLocks noGrp="1"/>
          </p:cNvSpPr>
          <p:nvPr>
            <p:ph sz="quarter" idx="4"/>
          </p:nvPr>
        </p:nvSpPr>
        <p:spPr/>
        <p:txBody>
          <a:bodyPr>
            <a:normAutofit fontScale="62500" lnSpcReduction="20000"/>
          </a:bodyPr>
          <a:lstStyle/>
          <a:p>
            <a:r>
              <a:rPr lang="en-US" dirty="0"/>
              <a:t>Highly adaptable to changing requirements.</a:t>
            </a:r>
          </a:p>
          <a:p>
            <a:r>
              <a:rPr lang="en-US" dirty="0"/>
              <a:t>Incremental deliverables provided after each sprint.</a:t>
            </a:r>
          </a:p>
          <a:p>
            <a:r>
              <a:rPr lang="en-US" dirty="0"/>
              <a:t>Continuous feedback after each iteration.</a:t>
            </a:r>
          </a:p>
          <a:p>
            <a:r>
              <a:rPr lang="en-US" dirty="0"/>
              <a:t>Low risk, issues are identified and resolved early.</a:t>
            </a:r>
          </a:p>
          <a:p>
            <a:r>
              <a:rPr lang="en-US" dirty="0"/>
              <a:t>Cross-functional teams working collaboratively.</a:t>
            </a:r>
          </a:p>
          <a:p>
            <a:r>
              <a:rPr lang="en-US" dirty="0"/>
              <a:t>Customer-driven, focused on delivering value early.</a:t>
            </a:r>
          </a:p>
          <a:p>
            <a:r>
              <a:rPr lang="en-US" dirty="0"/>
              <a:t>Changes are integrated seamlessly during iterations.</a:t>
            </a:r>
          </a:p>
          <a:p>
            <a:r>
              <a:rPr lang="en-US" dirty="0"/>
              <a:t>Ideal for projects with dynamic or evolving requirements.</a:t>
            </a:r>
          </a:p>
        </p:txBody>
      </p:sp>
    </p:spTree>
    <p:extLst>
      <p:ext uri="{BB962C8B-B14F-4D97-AF65-F5344CB8AC3E}">
        <p14:creationId xmlns:p14="http://schemas.microsoft.com/office/powerpoint/2010/main" val="384952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500"/>
                                        <p:tgtEl>
                                          <p:spTgt spid="6">
                                            <p:txEl>
                                              <p:pRg st="7" end="7"/>
                                            </p:txEl>
                                          </p:spTgt>
                                        </p:tgtEl>
                                      </p:cBhvr>
                                    </p:animEffect>
                                  </p:childTnLst>
                                </p:cTn>
                              </p:par>
                            </p:childTnLst>
                          </p:cTn>
                        </p:par>
                        <p:par>
                          <p:cTn id="36" fill="hold">
                            <p:stCondLst>
                              <p:cond delay="4000"/>
                            </p:stCondLst>
                            <p:childTnLst>
                              <p:par>
                                <p:cTn id="37" presetID="42"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C7857-C617-0000-21A2-7287DFBA5422}"/>
              </a:ext>
            </a:extLst>
          </p:cNvPr>
          <p:cNvSpPr>
            <a:spLocks noGrp="1"/>
          </p:cNvSpPr>
          <p:nvPr>
            <p:ph type="title"/>
          </p:nvPr>
        </p:nvSpPr>
        <p:spPr>
          <a:xfrm>
            <a:off x="6590662" y="1260764"/>
            <a:ext cx="4805996" cy="4304183"/>
          </a:xfrm>
        </p:spPr>
        <p:txBody>
          <a:bodyPr vert="horz" lIns="91440" tIns="45720" rIns="91440" bIns="45720" rtlCol="0" anchor="t">
            <a:normAutofit fontScale="90000"/>
          </a:bodyPr>
          <a:lstStyle/>
          <a:p>
            <a:pPr lvl="0" fontAlgn="base">
              <a:spcAft>
                <a:spcPct val="0"/>
              </a:spcAft>
            </a:pPr>
            <a:br>
              <a:rPr lang="en-US" sz="1600" kern="1200" dirty="0">
                <a:solidFill>
                  <a:schemeClr val="tx2"/>
                </a:solidFill>
                <a:latin typeface="+mj-lt"/>
                <a:ea typeface="+mj-ea"/>
                <a:cs typeface="+mj-cs"/>
              </a:rPr>
            </a:br>
            <a:r>
              <a:rPr lang="en-US" sz="1800" b="1" kern="1200" dirty="0">
                <a:solidFill>
                  <a:schemeClr val="tx2"/>
                </a:solidFill>
                <a:latin typeface="+mj-lt"/>
                <a:ea typeface="+mj-ea"/>
                <a:cs typeface="+mj-cs"/>
              </a:rPr>
              <a:t>Conclusion: </a:t>
            </a:r>
            <a:br>
              <a:rPr lang="en-US" sz="1800" b="1" kern="1200" dirty="0">
                <a:solidFill>
                  <a:schemeClr val="tx2"/>
                </a:solidFill>
                <a:latin typeface="+mj-lt"/>
                <a:ea typeface="+mj-ea"/>
                <a:cs typeface="+mj-cs"/>
              </a:rPr>
            </a:br>
            <a:br>
              <a:rPr lang="en-US" sz="1800" b="1" dirty="0">
                <a:solidFill>
                  <a:schemeClr val="tx2"/>
                </a:solidFill>
              </a:rPr>
            </a:br>
            <a:r>
              <a:rPr lang="en-US" sz="1800" kern="1200" dirty="0">
                <a:solidFill>
                  <a:schemeClr val="tx2"/>
                </a:solidFill>
                <a:latin typeface="+mj-lt"/>
                <a:ea typeface="+mj-ea"/>
                <a:cs typeface="+mj-cs"/>
              </a:rPr>
              <a:t>Agile for the Future of </a:t>
            </a:r>
            <a:r>
              <a:rPr lang="en-US" sz="1800" kern="1200" dirty="0" err="1">
                <a:solidFill>
                  <a:schemeClr val="tx2"/>
                </a:solidFill>
                <a:latin typeface="+mj-lt"/>
                <a:ea typeface="+mj-ea"/>
                <a:cs typeface="+mj-cs"/>
              </a:rPr>
              <a:t>ChadaTech</a:t>
            </a:r>
            <a:br>
              <a:rPr lang="en-US" sz="1800" kern="1200" dirty="0">
                <a:solidFill>
                  <a:schemeClr val="tx2"/>
                </a:solidFill>
                <a:latin typeface="+mj-lt"/>
                <a:ea typeface="+mj-ea"/>
                <a:cs typeface="+mj-cs"/>
              </a:rPr>
            </a:br>
            <a:r>
              <a:rPr lang="en-US" altLang="en-US" sz="1800" kern="1200" dirty="0">
                <a:solidFill>
                  <a:schemeClr val="tx2"/>
                </a:solidFill>
                <a:latin typeface="+mj-lt"/>
                <a:ea typeface="+mj-ea"/>
                <a:cs typeface="+mj-cs"/>
              </a:rPr>
              <a:t>Waterfall is structured and sequential but lacks flexibility.</a:t>
            </a:r>
            <a:br>
              <a:rPr lang="en-US" altLang="en-US" sz="1800" kern="1200" dirty="0">
                <a:solidFill>
                  <a:schemeClr val="tx2"/>
                </a:solidFill>
                <a:latin typeface="+mj-lt"/>
                <a:ea typeface="+mj-ea"/>
                <a:cs typeface="+mj-cs"/>
              </a:rPr>
            </a:br>
            <a:r>
              <a:rPr lang="en-US" altLang="en-US" sz="1800" kern="1200" dirty="0">
                <a:solidFill>
                  <a:schemeClr val="tx2"/>
                </a:solidFill>
                <a:latin typeface="+mj-lt"/>
                <a:ea typeface="+mj-ea"/>
                <a:cs typeface="+mj-cs"/>
              </a:rPr>
              <a:t>Agile is iterative, collaborative, and adaptable to changing requirements.</a:t>
            </a:r>
            <a:br>
              <a:rPr lang="en-US" altLang="en-US" sz="1800" kern="1200" dirty="0">
                <a:solidFill>
                  <a:schemeClr val="tx2"/>
                </a:solidFill>
                <a:latin typeface="+mj-lt"/>
                <a:ea typeface="+mj-ea"/>
                <a:cs typeface="+mj-cs"/>
              </a:rPr>
            </a:br>
            <a:r>
              <a:rPr lang="en-US" altLang="en-US" sz="1800" kern="1200" dirty="0">
                <a:solidFill>
                  <a:schemeClr val="tx2"/>
                </a:solidFill>
                <a:latin typeface="+mj-lt"/>
                <a:ea typeface="+mj-ea"/>
                <a:cs typeface="+mj-cs"/>
              </a:rPr>
              <a:t>Agile fosters faster delivery of working software and continuous feedback. </a:t>
            </a:r>
            <a:br>
              <a:rPr lang="en-US" altLang="en-US" sz="1600" kern="1200" dirty="0">
                <a:solidFill>
                  <a:schemeClr val="tx2"/>
                </a:solidFill>
                <a:latin typeface="+mj-lt"/>
                <a:ea typeface="+mj-ea"/>
                <a:cs typeface="+mj-cs"/>
              </a:rPr>
            </a:br>
            <a:br>
              <a:rPr lang="en-US" altLang="en-US" sz="1600" kern="1200" dirty="0">
                <a:solidFill>
                  <a:schemeClr val="tx2"/>
                </a:solidFill>
                <a:latin typeface="+mj-lt"/>
                <a:ea typeface="+mj-ea"/>
                <a:cs typeface="+mj-cs"/>
              </a:rPr>
            </a:br>
            <a:r>
              <a:rPr lang="en-US" altLang="en-US" sz="1600" b="1" kern="1200" dirty="0">
                <a:solidFill>
                  <a:schemeClr val="tx2"/>
                </a:solidFill>
                <a:latin typeface="+mj-lt"/>
                <a:ea typeface="+mj-ea"/>
                <a:cs typeface="+mj-cs"/>
              </a:rPr>
              <a:t>Recommendation:</a:t>
            </a:r>
            <a:br>
              <a:rPr lang="en-US" altLang="en-US" sz="1600" b="1" kern="1200" dirty="0">
                <a:solidFill>
                  <a:schemeClr val="tx2"/>
                </a:solidFill>
                <a:latin typeface="+mj-lt"/>
                <a:ea typeface="+mj-ea"/>
                <a:cs typeface="+mj-cs"/>
              </a:rPr>
            </a:br>
            <a:br>
              <a:rPr kumimoji="0" lang="en-US" altLang="en-US" sz="1600" b="0" i="0" u="none" strike="noStrike" kern="1200" cap="none" normalizeH="0" baseline="0" dirty="0">
                <a:ln>
                  <a:noFill/>
                </a:ln>
                <a:solidFill>
                  <a:schemeClr val="tx2"/>
                </a:solidFill>
                <a:effectLst/>
                <a:latin typeface="+mj-lt"/>
                <a:ea typeface="+mj-ea"/>
                <a:cs typeface="+mj-cs"/>
              </a:rPr>
            </a:br>
            <a:r>
              <a:rPr kumimoji="0" lang="en-US" altLang="en-US" sz="1800" b="0" i="0" u="none" strike="noStrike" kern="1200" cap="none" normalizeH="0" baseline="0" dirty="0">
                <a:ln>
                  <a:noFill/>
                </a:ln>
                <a:solidFill>
                  <a:schemeClr val="tx2"/>
                </a:solidFill>
                <a:effectLst/>
              </a:rPr>
              <a:t>Agile is ideal for projects like SNHU Travel, where requirements evolve and stakeholder feedback is critical.</a:t>
            </a:r>
            <a:br>
              <a:rPr kumimoji="0" lang="en-US" altLang="en-US" sz="1800" b="0" i="0" u="none" strike="noStrike" kern="1200" cap="none" normalizeH="0" baseline="0" dirty="0">
                <a:ln>
                  <a:noFill/>
                </a:ln>
                <a:solidFill>
                  <a:schemeClr val="tx2"/>
                </a:solidFill>
                <a:effectLst/>
              </a:rPr>
            </a:br>
            <a:r>
              <a:rPr lang="en-US" altLang="en-US" sz="1800" dirty="0" err="1">
                <a:solidFill>
                  <a:schemeClr val="tx2"/>
                </a:solidFill>
              </a:rPr>
              <a:t>Agile's</a:t>
            </a:r>
            <a:r>
              <a:rPr lang="en-US" altLang="en-US" sz="1800" dirty="0">
                <a:solidFill>
                  <a:schemeClr val="tx2"/>
                </a:solidFill>
              </a:rPr>
              <a:t> flexibility and iterative nature </a:t>
            </a:r>
            <a:r>
              <a:rPr kumimoji="0" lang="en-US" altLang="en-US" sz="1800" b="0" i="0" u="none" strike="noStrike" kern="1200" cap="none" normalizeH="0" baseline="0" dirty="0">
                <a:ln>
                  <a:noFill/>
                </a:ln>
                <a:solidFill>
                  <a:schemeClr val="tx2"/>
                </a:solidFill>
                <a:effectLst/>
              </a:rPr>
              <a:t>align with </a:t>
            </a:r>
            <a:r>
              <a:rPr kumimoji="0" lang="en-US" altLang="en-US" sz="1800" b="0" i="0" u="none" strike="noStrike" kern="1200" cap="none" normalizeH="0" baseline="0" dirty="0" err="1">
                <a:ln>
                  <a:noFill/>
                </a:ln>
                <a:solidFill>
                  <a:schemeClr val="tx2"/>
                </a:solidFill>
                <a:effectLst/>
              </a:rPr>
              <a:t>ChadaTech's</a:t>
            </a:r>
            <a:r>
              <a:rPr kumimoji="0" lang="en-US" altLang="en-US" sz="1800" b="0" i="0" u="none" strike="noStrike" kern="1200" cap="none" normalizeH="0" baseline="0" dirty="0">
                <a:ln>
                  <a:noFill/>
                </a:ln>
                <a:solidFill>
                  <a:schemeClr val="tx2"/>
                </a:solidFill>
                <a:effectLst/>
              </a:rPr>
              <a:t> goals of innovation and efficiency. </a:t>
            </a:r>
            <a:br>
              <a:rPr kumimoji="0" lang="en-US" altLang="en-US" sz="1800" b="0" i="0" u="none" strike="noStrike" kern="1200" cap="none" normalizeH="0" baseline="0" dirty="0">
                <a:ln>
                  <a:noFill/>
                </a:ln>
                <a:solidFill>
                  <a:schemeClr val="tx2"/>
                </a:solidFill>
                <a:effectLst/>
              </a:rPr>
            </a:br>
            <a:r>
              <a:rPr kumimoji="0" lang="en-US" altLang="en-US" sz="1800" b="0" i="0" u="none" strike="noStrike" kern="1200" cap="none" normalizeH="0" baseline="0" dirty="0">
                <a:ln>
                  <a:noFill/>
                </a:ln>
                <a:solidFill>
                  <a:schemeClr val="tx2"/>
                </a:solidFill>
                <a:effectLst/>
              </a:rPr>
              <a:t>Agile is not just a methodology; it’s a mindset. Adopting Agile will enable </a:t>
            </a:r>
            <a:r>
              <a:rPr kumimoji="0" lang="en-US" altLang="en-US" sz="1800" b="0" i="0" u="none" strike="noStrike" kern="1200" cap="none" normalizeH="0" baseline="0" dirty="0" err="1">
                <a:ln>
                  <a:noFill/>
                </a:ln>
                <a:solidFill>
                  <a:schemeClr val="tx2"/>
                </a:solidFill>
                <a:effectLst/>
              </a:rPr>
              <a:t>ChadaTech</a:t>
            </a:r>
            <a:r>
              <a:rPr kumimoji="0" lang="en-US" altLang="en-US" sz="1800" b="0" i="0" u="none" strike="noStrike" kern="1200" cap="none" normalizeH="0" baseline="0" dirty="0">
                <a:ln>
                  <a:noFill/>
                </a:ln>
                <a:solidFill>
                  <a:schemeClr val="tx2"/>
                </a:solidFill>
                <a:effectLst/>
              </a:rPr>
              <a:t> to stay competitive, deliver value faster, and better meet client needs.</a:t>
            </a:r>
            <a:br>
              <a:rPr lang="en-US" altLang="en-US" sz="1800" kern="1200" dirty="0">
                <a:solidFill>
                  <a:schemeClr val="tx2"/>
                </a:solidFill>
              </a:rPr>
            </a:br>
            <a:endParaRPr lang="en-US" sz="1800" kern="1200" dirty="0">
              <a:solidFill>
                <a:schemeClr val="tx2"/>
              </a:solidFill>
            </a:endParaRPr>
          </a:p>
        </p:txBody>
      </p:sp>
      <p:pic>
        <p:nvPicPr>
          <p:cNvPr id="8" name="Graphic 7" descr="Workflow">
            <a:extLst>
              <a:ext uri="{FF2B5EF4-FFF2-40B4-BE49-F238E27FC236}">
                <a16:creationId xmlns:a16="http://schemas.microsoft.com/office/drawing/2014/main" id="{73B33B47-D920-E70A-B7EF-2C2F8F2EF7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41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BBA69-310E-F4EA-9900-9D6C14FA82FA}"/>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1800" kern="1200" dirty="0">
                <a:solidFill>
                  <a:schemeClr val="tx1"/>
                </a:solidFill>
                <a:latin typeface="+mj-lt"/>
                <a:ea typeface="+mj-ea"/>
                <a:cs typeface="+mj-cs"/>
              </a:rPr>
              <a:t>References:</a:t>
            </a: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r>
              <a:rPr lang="en-US" sz="1800" kern="1200" dirty="0" err="1">
                <a:solidFill>
                  <a:schemeClr val="tx1"/>
                </a:solidFill>
                <a:latin typeface="+mj-lt"/>
                <a:ea typeface="+mj-ea"/>
                <a:cs typeface="+mj-cs"/>
              </a:rPr>
              <a:t>Schwaber</a:t>
            </a:r>
            <a:r>
              <a:rPr lang="en-US" sz="1800" kern="1200" dirty="0">
                <a:solidFill>
                  <a:schemeClr val="tx1"/>
                </a:solidFill>
                <a:latin typeface="+mj-lt"/>
                <a:ea typeface="+mj-ea"/>
                <a:cs typeface="+mj-cs"/>
              </a:rPr>
              <a:t>, K., &amp; Sutherland, J. (2020). </a:t>
            </a:r>
            <a:r>
              <a:rPr lang="en-US" sz="1800" i="1" kern="1200" dirty="0">
                <a:solidFill>
                  <a:schemeClr val="tx1"/>
                </a:solidFill>
                <a:latin typeface="+mj-lt"/>
                <a:ea typeface="+mj-ea"/>
                <a:cs typeface="+mj-cs"/>
              </a:rPr>
              <a:t>The Scrum Guide: The Definitive Guide to Scrum: The Rules of the Game</a:t>
            </a:r>
            <a:r>
              <a:rPr lang="en-US" sz="1800" kern="1200" dirty="0">
                <a:solidFill>
                  <a:schemeClr val="tx1"/>
                </a:solidFill>
                <a:latin typeface="+mj-lt"/>
                <a:ea typeface="+mj-ea"/>
                <a:cs typeface="+mj-cs"/>
              </a:rPr>
              <a:t>. Scrum.org. Retrieved from </a:t>
            </a:r>
            <a:r>
              <a:rPr lang="en-US" sz="1800" kern="1200" dirty="0">
                <a:solidFill>
                  <a:schemeClr val="tx1"/>
                </a:solidFill>
                <a:latin typeface="+mj-lt"/>
                <a:ea typeface="+mj-ea"/>
                <a:cs typeface="+mj-cs"/>
                <a:hlinkClick r:id="rId2"/>
              </a:rPr>
              <a:t>https://scrumguides.org</a:t>
            </a:r>
            <a:r>
              <a:rPr lang="en-US" sz="1800" kern="1200" dirty="0">
                <a:solidFill>
                  <a:schemeClr val="tx1"/>
                </a:solidFill>
                <a:latin typeface="+mj-lt"/>
                <a:ea typeface="+mj-ea"/>
                <a:cs typeface="+mj-cs"/>
              </a:rPr>
              <a:t>.</a:t>
            </a: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Royce, W. W. (1970). Managing the Development of Large Software Systems. Proceedings of IEEE WESCON. Retrieved from https://www.cs.umd.edu/class/spring2003/cmsc838p/Process/waterfall.pdf</a:t>
            </a: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endParaRPr lang="en-US" sz="1800"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6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623</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Agile vs. Waterfall: A Comparative Analysis for ChadaTech</vt:lpstr>
      <vt:lpstr> Explaining Agile Roles  Product Owner: Manages the product backlog and prioritizes features. Importance: Aligns development with business goals and customer needs.  Scrum Master: Facilitates team collaboration and removes blockers. Importance: Ensures the team adheres to Scrum principles and stays productive.  Development Team: Builds the product increment. Importance: Delivers working software in each sprint.      </vt:lpstr>
      <vt:lpstr>Agile Phases Importance</vt:lpstr>
      <vt:lpstr>Water Fall Model   1. Requirements 2. Analysis 3. Design 4. Code 5. Test 6. Maintenance</vt:lpstr>
      <vt:lpstr>  Overview of the Waterfall Model  Definition: A traditional, linear approach to software development where each phase must be completed before moving to the next. Phases: Requirements Gathering Design Development Testing Deployment Maintenance Key Characteristics: Sequential and rigid. Minimal room for flexibility. Changes are costly and difficult to implement once a phase is completed.  </vt:lpstr>
      <vt:lpstr>Waterfall vs. Agile Approach</vt:lpstr>
      <vt:lpstr> Conclusion:   Agile for the Future of ChadaTech Waterfall is structured and sequential but lacks flexibility. Agile is iterative, collaborative, and adaptable to changing requirements. Agile fosters faster delivery of working software and continuous feedback.   Recommendation:  Agile is ideal for projects like SNHU Travel, where requirements evolve and stakeholder feedback is critical. Agile's flexibility and iterative nature align with ChadaTech's goals of innovation and efficiency.  Agile is not just a methodology; it’s a mindset. Adopting Agile will enable ChadaTech to stay competitive, deliver value faster, and better meet client needs. </vt:lpstr>
      <vt:lpstr>References:  Schwaber, K., &amp; Sutherland, J. (2020). The Scrum Guide: The Definitive Guide to Scrum: The Rules of the Game. Scrum.org. Retrieved from https://scrumguides.org.  Royce, W. W. (1970). Managing the Development of Large Software Systems. Proceedings of IEEE WESCON. Retrieved from https://www.cs.umd.edu/class/spring2003/cmsc838p/Process/waterfall.pdf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Ayesh, Sharif</dc:creator>
  <cp:lastModifiedBy>Ayesh, Sharif</cp:lastModifiedBy>
  <cp:revision>1</cp:revision>
  <dcterms:created xsi:type="dcterms:W3CDTF">2024-11-27T05:14:28Z</dcterms:created>
  <dcterms:modified xsi:type="dcterms:W3CDTF">2024-12-09T19:56:51Z</dcterms:modified>
</cp:coreProperties>
</file>