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31"/>
  </p:notesMasterIdLst>
  <p:handoutMasterIdLst>
    <p:handoutMasterId r:id="rId32"/>
  </p:handoutMasterIdLst>
  <p:sldIdLst>
    <p:sldId id="263" r:id="rId5"/>
    <p:sldId id="439" r:id="rId6"/>
    <p:sldId id="264" r:id="rId7"/>
    <p:sldId id="272" r:id="rId8"/>
    <p:sldId id="267" r:id="rId9"/>
    <p:sldId id="332" r:id="rId10"/>
    <p:sldId id="289" r:id="rId11"/>
    <p:sldId id="380" r:id="rId12"/>
    <p:sldId id="430" r:id="rId13"/>
    <p:sldId id="441" r:id="rId14"/>
    <p:sldId id="453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4" r:id="rId23"/>
    <p:sldId id="452" r:id="rId24"/>
    <p:sldId id="449" r:id="rId25"/>
    <p:sldId id="451" r:id="rId26"/>
    <p:sldId id="450" r:id="rId27"/>
    <p:sldId id="345" r:id="rId28"/>
    <p:sldId id="436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8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3941D-621E-4F2D-9E6F-2D2E9C6DB3AB}" type="doc">
      <dgm:prSet loTypeId="urn:microsoft.com/office/officeart/2005/8/layout/pyramid2" loCatId="pyramid" qsTypeId="urn:microsoft.com/office/officeart/2005/8/quickstyle/simple4" qsCatId="simple" csTypeId="urn:microsoft.com/office/officeart/2005/8/colors/colorful4" csCatId="colorful" phldr="1"/>
      <dgm:spPr/>
    </dgm:pt>
    <dgm:pt modelId="{12890B5E-8391-4B76-9FEA-D77E7EB320D4}">
      <dgm:prSet phldrT="[Text]"/>
      <dgm:spPr/>
      <dgm:t>
        <a:bodyPr/>
        <a:lstStyle/>
        <a:p>
          <a:r>
            <a:rPr lang="en-US" dirty="0"/>
            <a:t>Backtrack</a:t>
          </a:r>
        </a:p>
      </dgm:t>
    </dgm:pt>
    <dgm:pt modelId="{DA88206E-9328-4F28-A441-C7E3075FFEB9}" type="parTrans" cxnId="{469E4459-C49C-4178-966F-34A286483438}">
      <dgm:prSet/>
      <dgm:spPr/>
      <dgm:t>
        <a:bodyPr/>
        <a:lstStyle/>
        <a:p>
          <a:endParaRPr lang="en-US"/>
        </a:p>
      </dgm:t>
    </dgm:pt>
    <dgm:pt modelId="{80CF06C2-EC7C-48E7-932F-ECADD0B58FD7}" type="sibTrans" cxnId="{469E4459-C49C-4178-966F-34A286483438}">
      <dgm:prSet/>
      <dgm:spPr/>
      <dgm:t>
        <a:bodyPr/>
        <a:lstStyle/>
        <a:p>
          <a:endParaRPr lang="en-US"/>
        </a:p>
      </dgm:t>
    </dgm:pt>
    <dgm:pt modelId="{877FDAFC-0196-40D7-BA44-80798D25DA29}">
      <dgm:prSet phldrT="[Text]"/>
      <dgm:spPr/>
      <dgm:t>
        <a:bodyPr/>
        <a:lstStyle/>
        <a:p>
          <a:r>
            <a:rPr lang="en-US" dirty="0"/>
            <a:t>Solve the base</a:t>
          </a:r>
        </a:p>
      </dgm:t>
    </dgm:pt>
    <dgm:pt modelId="{74517441-072D-40FB-9B7F-250C35FFA910}" type="parTrans" cxnId="{48C010DF-42D7-4ABD-B609-63F4C6340FAB}">
      <dgm:prSet/>
      <dgm:spPr/>
      <dgm:t>
        <a:bodyPr/>
        <a:lstStyle/>
        <a:p>
          <a:endParaRPr lang="en-US"/>
        </a:p>
      </dgm:t>
    </dgm:pt>
    <dgm:pt modelId="{5D6391D1-3200-47AA-B3C1-2F5731DBFF51}" type="sibTrans" cxnId="{48C010DF-42D7-4ABD-B609-63F4C6340FAB}">
      <dgm:prSet/>
      <dgm:spPr/>
      <dgm:t>
        <a:bodyPr/>
        <a:lstStyle/>
        <a:p>
          <a:endParaRPr lang="en-US"/>
        </a:p>
      </dgm:t>
    </dgm:pt>
    <dgm:pt modelId="{F58AFBAF-4693-4332-BB0E-1EC923B95845}">
      <dgm:prSet phldrT="[Text]"/>
      <dgm:spPr/>
      <dgm:t>
        <a:bodyPr/>
        <a:lstStyle/>
        <a:p>
          <a:r>
            <a:rPr lang="en-US" dirty="0"/>
            <a:t>Divide many times</a:t>
          </a:r>
        </a:p>
      </dgm:t>
    </dgm:pt>
    <dgm:pt modelId="{47AE1845-678E-49E7-8156-9B1881AC5F7F}" type="parTrans" cxnId="{2A6EE27C-C9EC-45BB-8812-3C2FB0FAF054}">
      <dgm:prSet/>
      <dgm:spPr/>
      <dgm:t>
        <a:bodyPr/>
        <a:lstStyle/>
        <a:p>
          <a:endParaRPr lang="en-US"/>
        </a:p>
      </dgm:t>
    </dgm:pt>
    <dgm:pt modelId="{282AFDDA-AD2D-4C58-8366-73715C1BA6E6}" type="sibTrans" cxnId="{2A6EE27C-C9EC-45BB-8812-3C2FB0FAF054}">
      <dgm:prSet/>
      <dgm:spPr/>
      <dgm:t>
        <a:bodyPr/>
        <a:lstStyle/>
        <a:p>
          <a:endParaRPr lang="en-US"/>
        </a:p>
      </dgm:t>
    </dgm:pt>
    <dgm:pt modelId="{2C415477-02FE-4E6D-9073-6CD1D4B0F784}" type="pres">
      <dgm:prSet presAssocID="{52D3941D-621E-4F2D-9E6F-2D2E9C6DB3AB}" presName="compositeShape" presStyleCnt="0">
        <dgm:presLayoutVars>
          <dgm:dir/>
          <dgm:resizeHandles/>
        </dgm:presLayoutVars>
      </dgm:prSet>
      <dgm:spPr/>
    </dgm:pt>
    <dgm:pt modelId="{7C38866A-E4DC-4CBC-A941-C3978DBCC31A}" type="pres">
      <dgm:prSet presAssocID="{52D3941D-621E-4F2D-9E6F-2D2E9C6DB3AB}" presName="pyramid" presStyleLbl="node1" presStyleIdx="0" presStyleCnt="1"/>
      <dgm:spPr/>
    </dgm:pt>
    <dgm:pt modelId="{2FC72F9D-244B-4F16-B9B0-A5FD4B057D43}" type="pres">
      <dgm:prSet presAssocID="{52D3941D-621E-4F2D-9E6F-2D2E9C6DB3AB}" presName="theList" presStyleCnt="0"/>
      <dgm:spPr/>
    </dgm:pt>
    <dgm:pt modelId="{F930C74E-40DB-420E-9BED-A7BB27214EF5}" type="pres">
      <dgm:prSet presAssocID="{12890B5E-8391-4B76-9FEA-D77E7EB320D4}" presName="aNode" presStyleLbl="fgAcc1" presStyleIdx="0" presStyleCnt="3">
        <dgm:presLayoutVars>
          <dgm:bulletEnabled val="1"/>
        </dgm:presLayoutVars>
      </dgm:prSet>
      <dgm:spPr/>
    </dgm:pt>
    <dgm:pt modelId="{83CA82FF-5773-4316-BCE2-A1908F2FADCE}" type="pres">
      <dgm:prSet presAssocID="{12890B5E-8391-4B76-9FEA-D77E7EB320D4}" presName="aSpace" presStyleCnt="0"/>
      <dgm:spPr/>
    </dgm:pt>
    <dgm:pt modelId="{0592F290-08B5-47B2-AB1B-CCA2DCD801E0}" type="pres">
      <dgm:prSet presAssocID="{877FDAFC-0196-40D7-BA44-80798D25DA29}" presName="aNode" presStyleLbl="fgAcc1" presStyleIdx="1" presStyleCnt="3">
        <dgm:presLayoutVars>
          <dgm:bulletEnabled val="1"/>
        </dgm:presLayoutVars>
      </dgm:prSet>
      <dgm:spPr/>
    </dgm:pt>
    <dgm:pt modelId="{CEAEA1F2-DF37-435F-A5A1-BC70C8418AB6}" type="pres">
      <dgm:prSet presAssocID="{877FDAFC-0196-40D7-BA44-80798D25DA29}" presName="aSpace" presStyleCnt="0"/>
      <dgm:spPr/>
    </dgm:pt>
    <dgm:pt modelId="{E7A5B827-45E4-4200-A5EE-85F34BD158E6}" type="pres">
      <dgm:prSet presAssocID="{F58AFBAF-4693-4332-BB0E-1EC923B95845}" presName="aNode" presStyleLbl="fgAcc1" presStyleIdx="2" presStyleCnt="3">
        <dgm:presLayoutVars>
          <dgm:bulletEnabled val="1"/>
        </dgm:presLayoutVars>
      </dgm:prSet>
      <dgm:spPr/>
    </dgm:pt>
    <dgm:pt modelId="{05313FBA-660C-4623-99BD-DFF73C35F336}" type="pres">
      <dgm:prSet presAssocID="{F58AFBAF-4693-4332-BB0E-1EC923B95845}" presName="aSpace" presStyleCnt="0"/>
      <dgm:spPr/>
    </dgm:pt>
  </dgm:ptLst>
  <dgm:cxnLst>
    <dgm:cxn modelId="{469E4459-C49C-4178-966F-34A286483438}" srcId="{52D3941D-621E-4F2D-9E6F-2D2E9C6DB3AB}" destId="{12890B5E-8391-4B76-9FEA-D77E7EB320D4}" srcOrd="0" destOrd="0" parTransId="{DA88206E-9328-4F28-A441-C7E3075FFEB9}" sibTransId="{80CF06C2-EC7C-48E7-932F-ECADD0B58FD7}"/>
    <dgm:cxn modelId="{2A6EE27C-C9EC-45BB-8812-3C2FB0FAF054}" srcId="{52D3941D-621E-4F2D-9E6F-2D2E9C6DB3AB}" destId="{F58AFBAF-4693-4332-BB0E-1EC923B95845}" srcOrd="2" destOrd="0" parTransId="{47AE1845-678E-49E7-8156-9B1881AC5F7F}" sibTransId="{282AFDDA-AD2D-4C58-8366-73715C1BA6E6}"/>
    <dgm:cxn modelId="{E846EF89-74B9-45D0-9C84-F0DC86552677}" type="presOf" srcId="{877FDAFC-0196-40D7-BA44-80798D25DA29}" destId="{0592F290-08B5-47B2-AB1B-CCA2DCD801E0}" srcOrd="0" destOrd="0" presId="urn:microsoft.com/office/officeart/2005/8/layout/pyramid2"/>
    <dgm:cxn modelId="{70DCF9BB-D9D9-479E-B0AC-01300D5CBD83}" type="presOf" srcId="{12890B5E-8391-4B76-9FEA-D77E7EB320D4}" destId="{F930C74E-40DB-420E-9BED-A7BB27214EF5}" srcOrd="0" destOrd="0" presId="urn:microsoft.com/office/officeart/2005/8/layout/pyramid2"/>
    <dgm:cxn modelId="{48C010DF-42D7-4ABD-B609-63F4C6340FAB}" srcId="{52D3941D-621E-4F2D-9E6F-2D2E9C6DB3AB}" destId="{877FDAFC-0196-40D7-BA44-80798D25DA29}" srcOrd="1" destOrd="0" parTransId="{74517441-072D-40FB-9B7F-250C35FFA910}" sibTransId="{5D6391D1-3200-47AA-B3C1-2F5731DBFF51}"/>
    <dgm:cxn modelId="{02C3D4F2-32C4-4817-A86B-BCF4A986F65D}" type="presOf" srcId="{52D3941D-621E-4F2D-9E6F-2D2E9C6DB3AB}" destId="{2C415477-02FE-4E6D-9073-6CD1D4B0F784}" srcOrd="0" destOrd="0" presId="urn:microsoft.com/office/officeart/2005/8/layout/pyramid2"/>
    <dgm:cxn modelId="{2C39ECF2-4ED6-4613-AA50-AC6069BDAB5A}" type="presOf" srcId="{F58AFBAF-4693-4332-BB0E-1EC923B95845}" destId="{E7A5B827-45E4-4200-A5EE-85F34BD158E6}" srcOrd="0" destOrd="0" presId="urn:microsoft.com/office/officeart/2005/8/layout/pyramid2"/>
    <dgm:cxn modelId="{87D1520A-3633-4503-B1AB-BE54578D703C}" type="presParOf" srcId="{2C415477-02FE-4E6D-9073-6CD1D4B0F784}" destId="{7C38866A-E4DC-4CBC-A941-C3978DBCC31A}" srcOrd="0" destOrd="0" presId="urn:microsoft.com/office/officeart/2005/8/layout/pyramid2"/>
    <dgm:cxn modelId="{5CE2C9D9-1C45-4429-847A-E8B5B1B427F1}" type="presParOf" srcId="{2C415477-02FE-4E6D-9073-6CD1D4B0F784}" destId="{2FC72F9D-244B-4F16-B9B0-A5FD4B057D43}" srcOrd="1" destOrd="0" presId="urn:microsoft.com/office/officeart/2005/8/layout/pyramid2"/>
    <dgm:cxn modelId="{FFBEF03A-466C-47ED-AAFC-4088C9A09B79}" type="presParOf" srcId="{2FC72F9D-244B-4F16-B9B0-A5FD4B057D43}" destId="{F930C74E-40DB-420E-9BED-A7BB27214EF5}" srcOrd="0" destOrd="0" presId="urn:microsoft.com/office/officeart/2005/8/layout/pyramid2"/>
    <dgm:cxn modelId="{ACE39340-302B-4FF6-AF1E-2E0AEC4F43C8}" type="presParOf" srcId="{2FC72F9D-244B-4F16-B9B0-A5FD4B057D43}" destId="{83CA82FF-5773-4316-BCE2-A1908F2FADCE}" srcOrd="1" destOrd="0" presId="urn:microsoft.com/office/officeart/2005/8/layout/pyramid2"/>
    <dgm:cxn modelId="{E0849625-E1C0-4C04-8D7F-ED03724A8977}" type="presParOf" srcId="{2FC72F9D-244B-4F16-B9B0-A5FD4B057D43}" destId="{0592F290-08B5-47B2-AB1B-CCA2DCD801E0}" srcOrd="2" destOrd="0" presId="urn:microsoft.com/office/officeart/2005/8/layout/pyramid2"/>
    <dgm:cxn modelId="{E93DBED2-5E71-43C2-A03C-682477EB3E1A}" type="presParOf" srcId="{2FC72F9D-244B-4F16-B9B0-A5FD4B057D43}" destId="{CEAEA1F2-DF37-435F-A5A1-BC70C8418AB6}" srcOrd="3" destOrd="0" presId="urn:microsoft.com/office/officeart/2005/8/layout/pyramid2"/>
    <dgm:cxn modelId="{7960B48E-B3E4-418F-A07D-715E1D3AF029}" type="presParOf" srcId="{2FC72F9D-244B-4F16-B9B0-A5FD4B057D43}" destId="{E7A5B827-45E4-4200-A5EE-85F34BD158E6}" srcOrd="4" destOrd="0" presId="urn:microsoft.com/office/officeart/2005/8/layout/pyramid2"/>
    <dgm:cxn modelId="{7A20F90F-FDF2-4A4E-8E7D-5EC9DA76642E}" type="presParOf" srcId="{2FC72F9D-244B-4F16-B9B0-A5FD4B057D43}" destId="{05313FBA-660C-4623-99BD-DFF73C35F33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8866A-E4DC-4CBC-A941-C3978DBCC31A}">
      <dsp:nvSpPr>
        <dsp:cNvPr id="0" name=""/>
        <dsp:cNvSpPr/>
      </dsp:nvSpPr>
      <dsp:spPr>
        <a:xfrm>
          <a:off x="652887" y="0"/>
          <a:ext cx="4320784" cy="4320784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30C74E-40DB-420E-9BED-A7BB27214EF5}">
      <dsp:nvSpPr>
        <dsp:cNvPr id="0" name=""/>
        <dsp:cNvSpPr/>
      </dsp:nvSpPr>
      <dsp:spPr>
        <a:xfrm>
          <a:off x="2813279" y="434399"/>
          <a:ext cx="2808509" cy="1022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Backtrack</a:t>
          </a:r>
        </a:p>
      </dsp:txBody>
      <dsp:txXfrm>
        <a:off x="2863208" y="484328"/>
        <a:ext cx="2708651" cy="922952"/>
      </dsp:txXfrm>
    </dsp:sp>
    <dsp:sp modelId="{0592F290-08B5-47B2-AB1B-CCA2DCD801E0}">
      <dsp:nvSpPr>
        <dsp:cNvPr id="0" name=""/>
        <dsp:cNvSpPr/>
      </dsp:nvSpPr>
      <dsp:spPr>
        <a:xfrm>
          <a:off x="2813279" y="1585061"/>
          <a:ext cx="2808509" cy="1022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Solve the base</a:t>
          </a:r>
        </a:p>
      </dsp:txBody>
      <dsp:txXfrm>
        <a:off x="2863208" y="1634990"/>
        <a:ext cx="2708651" cy="922952"/>
      </dsp:txXfrm>
    </dsp:sp>
    <dsp:sp modelId="{E7A5B827-45E4-4200-A5EE-85F34BD158E6}">
      <dsp:nvSpPr>
        <dsp:cNvPr id="0" name=""/>
        <dsp:cNvSpPr/>
      </dsp:nvSpPr>
      <dsp:spPr>
        <a:xfrm>
          <a:off x="2813279" y="2735722"/>
          <a:ext cx="2808509" cy="102281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Divide many times</a:t>
          </a:r>
        </a:p>
      </dsp:txBody>
      <dsp:txXfrm>
        <a:off x="2863208" y="2785651"/>
        <a:ext cx="2708651" cy="922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6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return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3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atureofcode.com/book/chapter-8-fracta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recursion" TargetMode="External"/><Relationship Id="rId5" Type="http://schemas.openxmlformats.org/officeDocument/2006/relationships/hyperlink" Target="https://github.com/tayllan/awesome-algorithms" TargetMode="External"/><Relationship Id="rId4" Type="http://schemas.openxmlformats.org/officeDocument/2006/relationships/hyperlink" Target="https://medium.com/@saiesh.prabhu17/algorithm-design-techniques-406922dd304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Different General Methods in Algorithms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4A9EBA-728E-6B7B-2CE9-DCF6F7D3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CAEBD-052A-CC4C-3797-21FCA923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5DBF8-4691-660E-8A01-B4DB2065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6" name="Picture 4" descr="Design and Analysis of Algorithms.">
            <a:extLst>
              <a:ext uri="{FF2B5EF4-FFF2-40B4-BE49-F238E27FC236}">
                <a16:creationId xmlns:a16="http://schemas.microsoft.com/office/drawing/2014/main" id="{F4BE13BD-418E-3A24-13CA-5FA82D8DE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33" y="1686625"/>
            <a:ext cx="4698124" cy="4719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711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BC5B-B756-2527-FF35-ED343707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paradigms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E79E-8209-3F9B-2718-4872ABEB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1E298-4A99-67FD-A3A2-D820FE30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4100" name="Picture 4" descr="[webp-to-jpg output image]">
            <a:extLst>
              <a:ext uri="{FF2B5EF4-FFF2-40B4-BE49-F238E27FC236}">
                <a16:creationId xmlns:a16="http://schemas.microsoft.com/office/drawing/2014/main" id="{2744740C-01C5-D42A-6027-F1E653D50E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56" y="2011363"/>
            <a:ext cx="79375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0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methods in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67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CAEBD-052A-CC4C-3797-21FCA923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5DBF8-4691-660E-8A01-B4DB2065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4A9EBA-728E-6B7B-2CE9-DCF6F7D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1371095"/>
            <a:ext cx="10401231" cy="3337297"/>
          </a:xfrm>
        </p:spPr>
        <p:txBody>
          <a:bodyPr>
            <a:norm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>
                <a:solidFill>
                  <a:schemeClr val="tx1"/>
                </a:solidFill>
              </a:rPr>
              <a:t>Nested Functions?? </a:t>
            </a:r>
            <a:br>
              <a:rPr lang="en-US" sz="9800" dirty="0">
                <a:solidFill>
                  <a:schemeClr val="tx1"/>
                </a:solidFill>
              </a:rPr>
            </a:br>
            <a:br>
              <a:rPr lang="en-US" sz="9800" dirty="0">
                <a:solidFill>
                  <a:schemeClr val="tx1"/>
                </a:solidFill>
              </a:rPr>
            </a:br>
            <a:r>
              <a:rPr lang="en-US" sz="3200" i="1" dirty="0">
                <a:solidFill>
                  <a:schemeClr val="tx1"/>
                </a:solidFill>
              </a:rPr>
              <a:t>YES! Nested (almost) Every things! </a:t>
            </a:r>
            <a:r>
              <a:rPr lang="en-US" sz="3200" i="1" dirty="0" err="1">
                <a:solidFill>
                  <a:schemeClr val="tx1"/>
                </a:solidFill>
              </a:rPr>
              <a:t>Lest’s</a:t>
            </a:r>
            <a:r>
              <a:rPr lang="en-US" sz="3200" i="1" dirty="0">
                <a:solidFill>
                  <a:schemeClr val="tx1"/>
                </a:solidFill>
              </a:rPr>
              <a:t> DO it.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2" descr="Visual Studio Code full logo transparent PNG - StickPNG">
            <a:extLst>
              <a:ext uri="{FF2B5EF4-FFF2-40B4-BE49-F238E27FC236}">
                <a16:creationId xmlns:a16="http://schemas.microsoft.com/office/drawing/2014/main" id="{9AB45005-9731-045E-5D73-8D509AA5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989" y="4951943"/>
            <a:ext cx="2868022" cy="14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0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C74D6-9B4D-EB23-647E-0562224F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mindset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78685-2FA3-6E7D-E505-CD495B95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6017689" cy="4206240"/>
          </a:xfrm>
        </p:spPr>
        <p:txBody>
          <a:bodyPr/>
          <a:lstStyle/>
          <a:p>
            <a:r>
              <a:rPr lang="en-US" dirty="0"/>
              <a:t>We use, as humans, recursive methods in our life. When we want to ready for exam, Think about it… </a:t>
            </a:r>
          </a:p>
          <a:p>
            <a:endParaRPr lang="en-US" dirty="0"/>
          </a:p>
          <a:p>
            <a:r>
              <a:rPr lang="en-US" i="1" dirty="0">
                <a:highlight>
                  <a:srgbClr val="FF0000"/>
                </a:highlight>
              </a:rPr>
              <a:t>What is your idea about example in real life?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4CF5BF-DD82-5E5B-5FDC-826918A9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DD72A-16F6-7421-F971-2070115D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592676A-D104-DB65-9F4C-ECFE03F43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407944"/>
              </p:ext>
            </p:extLst>
          </p:nvPr>
        </p:nvGraphicFramePr>
        <p:xfrm>
          <a:off x="5864772" y="1975944"/>
          <a:ext cx="6274676" cy="432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35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5970-44E7-3525-0F06-439A1168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Bowling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23AC0-7817-C712-7D2C-84C32B99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997C3-FF96-3982-BB20-DBD0DC70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8" name="Picture 4" descr="Bowling Ball Images - Free Download on Freepik">
            <a:extLst>
              <a:ext uri="{FF2B5EF4-FFF2-40B4-BE49-F238E27FC236}">
                <a16:creationId xmlns:a16="http://schemas.microsoft.com/office/drawing/2014/main" id="{0D7C418E-1ECA-C87E-4B5D-C598975143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69" y="2011363"/>
            <a:ext cx="4206875" cy="420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E6D0A-1383-C818-CBEB-4C3E2F2B8D80}"/>
              </a:ext>
            </a:extLst>
          </p:cNvPr>
          <p:cNvSpPr txBox="1"/>
          <p:nvPr/>
        </p:nvSpPr>
        <p:spPr>
          <a:xfrm>
            <a:off x="10512" y="2710931"/>
            <a:ext cx="3823603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where is recursion in it?</a:t>
            </a:r>
          </a:p>
        </p:txBody>
      </p:sp>
    </p:spTree>
    <p:extLst>
      <p:ext uri="{BB962C8B-B14F-4D97-AF65-F5344CB8AC3E}">
        <p14:creationId xmlns:p14="http://schemas.microsoft.com/office/powerpoint/2010/main" val="81020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A8F5-09C9-A5A3-704A-789C3CE0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4F378-F8D5-7A7C-31EB-89D2F4C5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B90B4-A697-A083-BA5D-07E2344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2" descr="Visual Studio Code full logo transparent PNG - StickPNG">
            <a:extLst>
              <a:ext uri="{FF2B5EF4-FFF2-40B4-BE49-F238E27FC236}">
                <a16:creationId xmlns:a16="http://schemas.microsoft.com/office/drawing/2014/main" id="{6E378C35-479A-2996-E7D1-99C1AB897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67" y="2011363"/>
            <a:ext cx="8202678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23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759C-CD6E-0B88-9B97-7B5A6925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solve with iterative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6B80-214C-17DC-4295-4D6E22F8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ADF0D-9FB4-7EBB-DF27-609BFC5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0F394-A984-069A-2B7F-D6BE9E2C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8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C89A-6E90-16C8-7189-0ADC703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solve with mathematical formulations?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BC45-C7C9-3EC3-4CB7-3F112431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0DBEA-9FFC-DBBF-4F09-A8CB6D31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77B8-5C16-1F82-90E0-C400C944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2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51BA-1179-DF00-005B-BCE4F4C5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VISUALGO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4E1381-4A1C-AE6B-49AB-2DC6DFC0B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41" y="1622480"/>
            <a:ext cx="10044858" cy="4562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E6920-9F1F-34A7-E396-3AF190F9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3858-C1CE-F3B0-4A45-A5FF297D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3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What is data structure?</a:t>
            </a:r>
          </a:p>
          <a:p>
            <a:pPr lvl="1"/>
            <a:r>
              <a:rPr lang="en-US" dirty="0"/>
              <a:t>For today: dictionary, set, nested of all things</a:t>
            </a:r>
          </a:p>
          <a:p>
            <a:r>
              <a:rPr lang="en-US" dirty="0"/>
              <a:t>Programming with Python IDLE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1F84-03A8-66F8-88E6-B753CAA8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have more complex recursion!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4A8CEA-4B40-C3C0-8A99-1A8034333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062" y="2011363"/>
            <a:ext cx="5242288" cy="420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5F77-1859-43F0-E0EA-252C6AB5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29485-E33B-7386-6388-099104F1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1D7013-90F8-8BA3-18AB-FDC1E1201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05" y="2011363"/>
            <a:ext cx="7175803" cy="420687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F10D-891D-9016-006A-4ED71003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in Universe!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A400-B66E-C00F-ECD3-E1AB3ABC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1757" y="6456309"/>
            <a:ext cx="5044440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704DF-6B4E-2CAB-9EB1-B4EEA71E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299" y="5737054"/>
            <a:ext cx="946264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2" descr="What are Fractals? – Fractal Foundation">
            <a:extLst>
              <a:ext uri="{FF2B5EF4-FFF2-40B4-BE49-F238E27FC236}">
                <a16:creationId xmlns:a16="http://schemas.microsoft.com/office/drawing/2014/main" id="{04AAF765-BDE2-BF18-4294-9098F0D6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" y="1938495"/>
            <a:ext cx="4895221" cy="4233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ractal Geometry">
            <a:extLst>
              <a:ext uri="{FF2B5EF4-FFF2-40B4-BE49-F238E27FC236}">
                <a16:creationId xmlns:a16="http://schemas.microsoft.com/office/drawing/2014/main" id="{DA1F6930-B9C9-A965-1CCA-8C7D4A8C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275" y="4030715"/>
            <a:ext cx="2190750" cy="2085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9 Amazing Fractals Found in Nature">
            <a:extLst>
              <a:ext uri="{FF2B5EF4-FFF2-40B4-BE49-F238E27FC236}">
                <a16:creationId xmlns:a16="http://schemas.microsoft.com/office/drawing/2014/main" id="{A4B4C884-8F4F-43B9-DE1F-959D9A55E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276" y="1938495"/>
            <a:ext cx="2463748" cy="175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What is a Fractal? - The Ultimate Guide to Understanding Fractals">
            <a:extLst>
              <a:ext uri="{FF2B5EF4-FFF2-40B4-BE49-F238E27FC236}">
                <a16:creationId xmlns:a16="http://schemas.microsoft.com/office/drawing/2014/main" id="{1A78F1AC-6900-7567-0390-186985C8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057904" y="3164989"/>
            <a:ext cx="4160324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Fractals: Patterns of the Universe Within the Universe | Through the  Peacock's Eyes">
            <a:extLst>
              <a:ext uri="{FF2B5EF4-FFF2-40B4-BE49-F238E27FC236}">
                <a16:creationId xmlns:a16="http://schemas.microsoft.com/office/drawing/2014/main" id="{DE18E4C0-F988-DD67-26A8-4E1461D9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23" y="4268840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ould the Universe and Consciousness be Fractals? - Bruno Marion">
            <a:extLst>
              <a:ext uri="{FF2B5EF4-FFF2-40B4-BE49-F238E27FC236}">
                <a16:creationId xmlns:a16="http://schemas.microsoft.com/office/drawing/2014/main" id="{8D544479-8042-39DC-9501-6DC9B7C5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72" y="1956366"/>
            <a:ext cx="2349526" cy="182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8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7205-C291-55B8-BEC8-249A5431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next short presentation…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1F12-894A-BE5E-F9E7-F22051D5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Fractal application examples</a:t>
            </a:r>
          </a:p>
          <a:p>
            <a:r>
              <a:rPr lang="en-US" dirty="0"/>
              <a:t>how can we do it!?</a:t>
            </a:r>
          </a:p>
          <a:p>
            <a:r>
              <a:rPr lang="en-US" dirty="0"/>
              <a:t>Code simple one!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8F4B7-9C0E-1909-9B31-BEC2DCD1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6F651-BDF1-FEF6-6717-6D02BAB9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8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SiteGPT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A4B0D9-E81D-1681-F0EB-27355B68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325" y="2110350"/>
            <a:ext cx="9783763" cy="4008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C126DF-AC24-FA4B-EC05-9BA3FC1F047C}"/>
              </a:ext>
            </a:extLst>
          </p:cNvPr>
          <p:cNvSpPr txBox="1"/>
          <p:nvPr/>
        </p:nvSpPr>
        <p:spPr>
          <a:xfrm>
            <a:off x="0" y="6119251"/>
            <a:ext cx="6138041" cy="5078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2700" b="1" dirty="0">
                <a:latin typeface="Comic Sans MS" panose="030F0702030302020204" pitchFamily="66" charset="0"/>
              </a:rPr>
              <a:t>How can it answers our questions?!</a:t>
            </a:r>
          </a:p>
        </p:txBody>
      </p:sp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https://natureofcode.com/book/chapter-8-fractals/</a:t>
            </a:r>
            <a:endParaRPr lang="en-US" sz="2800" i="1" dirty="0"/>
          </a:p>
          <a:p>
            <a:pPr algn="just"/>
            <a:r>
              <a:rPr lang="en-US" sz="2800" i="1" dirty="0">
                <a:hlinkClick r:id="rId4"/>
              </a:rPr>
              <a:t>https://medium.com/@saiesh.prabhu17/algorithm-design-techniques-406922dd3047</a:t>
            </a:r>
            <a:endParaRPr lang="en-US" sz="2800" i="1" dirty="0"/>
          </a:p>
          <a:p>
            <a:pPr algn="just"/>
            <a:r>
              <a:rPr lang="en-US" sz="2800" i="1" dirty="0">
                <a:hlinkClick r:id="rId5"/>
              </a:rPr>
              <a:t>https://github.com/tayllan/awesome-algorithms</a:t>
            </a:r>
            <a:endParaRPr lang="fa-IR" sz="2800" i="1" dirty="0"/>
          </a:p>
          <a:p>
            <a:pPr algn="just"/>
            <a:r>
              <a:rPr lang="en-US" sz="2800" i="1" dirty="0">
                <a:hlinkClick r:id="rId6"/>
              </a:rPr>
              <a:t>https://visualgo.net/en/recursion</a:t>
            </a:r>
            <a:endParaRPr lang="fa-IR" sz="2800" i="1" dirty="0"/>
          </a:p>
          <a:p>
            <a:pPr algn="just"/>
            <a:endParaRPr lang="en-US" sz="2800" i="1" dirty="0"/>
          </a:p>
          <a:p>
            <a:pPr algn="just"/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C6227-6658-E801-3600-DB6806F1D9A2}"/>
              </a:ext>
            </a:extLst>
          </p:cNvPr>
          <p:cNvSpPr txBox="1"/>
          <p:nvPr/>
        </p:nvSpPr>
        <p:spPr>
          <a:xfrm>
            <a:off x="6621518" y="3152054"/>
            <a:ext cx="5570482" cy="40011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Thanks to Mehdi </a:t>
            </a:r>
            <a:r>
              <a:rPr lang="en-US" sz="2000" b="1" dirty="0" err="1"/>
              <a:t>Allahyari</a:t>
            </a:r>
            <a:r>
              <a:rPr lang="en-US" sz="2000" b="1" dirty="0"/>
              <a:t> for his comment❤</a:t>
            </a:r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Big picture about methods in algorithms design</a:t>
            </a:r>
          </a:p>
          <a:p>
            <a:r>
              <a:rPr lang="en-US" dirty="0"/>
              <a:t>Recursive methods in algorithms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about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07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25030</TotalTime>
  <Words>474</Words>
  <Application>Microsoft Office PowerPoint</Application>
  <PresentationFormat>Widescreen</PresentationFormat>
  <Paragraphs>124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Comic Sans MS</vt:lpstr>
      <vt:lpstr>Corbel</vt:lpstr>
      <vt:lpstr>Courier New</vt:lpstr>
      <vt:lpstr>Wingdings</vt:lpstr>
      <vt:lpstr>Banded</vt:lpstr>
      <vt:lpstr>Different General Methods in Algorithms Design</vt:lpstr>
      <vt:lpstr>Last Lecture</vt:lpstr>
      <vt:lpstr>Today</vt:lpstr>
      <vt:lpstr>Together</vt:lpstr>
      <vt:lpstr>Contact me</vt:lpstr>
      <vt:lpstr>Short Presentations</vt:lpstr>
      <vt:lpstr>Review the Last Lecture</vt:lpstr>
      <vt:lpstr>Python Data Structures</vt:lpstr>
      <vt:lpstr>Big Picture about Algorithms</vt:lpstr>
      <vt:lpstr>4 steps</vt:lpstr>
      <vt:lpstr>Algorithm design paradigms</vt:lpstr>
      <vt:lpstr>Recursive methods in algorithms</vt:lpstr>
      <vt:lpstr>Nested Functions??   YES! Nested (almost) Every things! Lest’s DO it.</vt:lpstr>
      <vt:lpstr>Recursive mindset</vt:lpstr>
      <vt:lpstr>Bowling game</vt:lpstr>
      <vt:lpstr>Let’s do it!</vt:lpstr>
      <vt:lpstr>Can we solve with iterative approaches?</vt:lpstr>
      <vt:lpstr>Can we solve with mathematical formulations?</vt:lpstr>
      <vt:lpstr>VISUALGO</vt:lpstr>
      <vt:lpstr>We can have more complex recursion!</vt:lpstr>
      <vt:lpstr>Fractals</vt:lpstr>
      <vt:lpstr>Some Examples in Universe!</vt:lpstr>
      <vt:lpstr>For the next short presentation…</vt:lpstr>
      <vt:lpstr>Application of Programming in the Digital Age!</vt:lpstr>
      <vt:lpstr>SiteGPT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321</cp:revision>
  <dcterms:created xsi:type="dcterms:W3CDTF">2023-01-30T22:07:53Z</dcterms:created>
  <dcterms:modified xsi:type="dcterms:W3CDTF">2023-04-10T00:11:27Z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