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4" r:id="rId4"/>
  </p:sldMasterIdLst>
  <p:notesMasterIdLst>
    <p:notesMasterId r:id="rId27"/>
  </p:notesMasterIdLst>
  <p:handoutMasterIdLst>
    <p:handoutMasterId r:id="rId28"/>
  </p:handoutMasterIdLst>
  <p:sldIdLst>
    <p:sldId id="263" r:id="rId5"/>
    <p:sldId id="264" r:id="rId6"/>
    <p:sldId id="275" r:id="rId7"/>
    <p:sldId id="265" r:id="rId8"/>
    <p:sldId id="266" r:id="rId9"/>
    <p:sldId id="267" r:id="rId10"/>
    <p:sldId id="273" r:id="rId11"/>
    <p:sldId id="272" r:id="rId12"/>
    <p:sldId id="270" r:id="rId13"/>
    <p:sldId id="268" r:id="rId14"/>
    <p:sldId id="271" r:id="rId15"/>
    <p:sldId id="274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69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97D"/>
    <a:srgbClr val="7ABC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2965" y="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306E97-A6F8-4539-92D5-687DF679479B}" type="doc">
      <dgm:prSet loTypeId="urn:microsoft.com/office/officeart/2005/8/layout/pyramid2" loCatId="list" qsTypeId="urn:microsoft.com/office/officeart/2005/8/quickstyle/simple5" qsCatId="simple" csTypeId="urn:microsoft.com/office/officeart/2005/8/colors/colorful5" csCatId="colorful" phldr="1"/>
      <dgm:spPr/>
    </dgm:pt>
    <dgm:pt modelId="{650269F2-597E-4411-BC66-4A39E9544894}">
      <dgm:prSet phldrT="[Text]"/>
      <dgm:spPr/>
      <dgm:t>
        <a:bodyPr/>
        <a:lstStyle/>
        <a:p>
          <a:r>
            <a:rPr lang="en-US" dirty="0"/>
            <a:t>Programming Language</a:t>
          </a:r>
        </a:p>
      </dgm:t>
    </dgm:pt>
    <dgm:pt modelId="{36E24D76-DEE4-4563-82BD-DE3D722FE3E9}" type="parTrans" cxnId="{9AC44714-E737-4995-A526-0D99D9D16CFC}">
      <dgm:prSet/>
      <dgm:spPr/>
      <dgm:t>
        <a:bodyPr/>
        <a:lstStyle/>
        <a:p>
          <a:endParaRPr lang="en-US"/>
        </a:p>
      </dgm:t>
    </dgm:pt>
    <dgm:pt modelId="{E3DFBD8A-BF86-4623-911C-FC27E533299D}" type="sibTrans" cxnId="{9AC44714-E737-4995-A526-0D99D9D16CFC}">
      <dgm:prSet/>
      <dgm:spPr/>
      <dgm:t>
        <a:bodyPr/>
        <a:lstStyle/>
        <a:p>
          <a:endParaRPr lang="en-US"/>
        </a:p>
      </dgm:t>
    </dgm:pt>
    <dgm:pt modelId="{F4763162-73A8-47B4-AF33-0600BDDDE018}">
      <dgm:prSet phldrT="[Text]"/>
      <dgm:spPr/>
      <dgm:t>
        <a:bodyPr/>
        <a:lstStyle/>
        <a:p>
          <a:r>
            <a:rPr lang="en-US" dirty="0"/>
            <a:t>Knowledge of Concepts</a:t>
          </a:r>
        </a:p>
      </dgm:t>
    </dgm:pt>
    <dgm:pt modelId="{0F8A9E58-9EDA-4913-8EDE-79CD2DBB99BB}" type="parTrans" cxnId="{EE5341D7-C7D9-4CBA-86AC-998E7A690A5C}">
      <dgm:prSet/>
      <dgm:spPr/>
      <dgm:t>
        <a:bodyPr/>
        <a:lstStyle/>
        <a:p>
          <a:endParaRPr lang="en-US"/>
        </a:p>
      </dgm:t>
    </dgm:pt>
    <dgm:pt modelId="{9963460D-401B-47E8-A140-C506879DE766}" type="sibTrans" cxnId="{EE5341D7-C7D9-4CBA-86AC-998E7A690A5C}">
      <dgm:prSet/>
      <dgm:spPr/>
      <dgm:t>
        <a:bodyPr/>
        <a:lstStyle/>
        <a:p>
          <a:endParaRPr lang="en-US"/>
        </a:p>
      </dgm:t>
    </dgm:pt>
    <dgm:pt modelId="{097C1101-C3B8-426D-983D-55ACD2383607}">
      <dgm:prSet phldrT="[Text]"/>
      <dgm:spPr/>
      <dgm:t>
        <a:bodyPr/>
        <a:lstStyle/>
        <a:p>
          <a:r>
            <a:rPr lang="en-US" dirty="0"/>
            <a:t>Algorithm Thinking</a:t>
          </a:r>
        </a:p>
      </dgm:t>
    </dgm:pt>
    <dgm:pt modelId="{3E1178DF-BB84-4B56-AF63-47280AA8FB60}" type="parTrans" cxnId="{27F6E99D-0E84-4247-A74A-BAE11C4B1AE5}">
      <dgm:prSet/>
      <dgm:spPr/>
      <dgm:t>
        <a:bodyPr/>
        <a:lstStyle/>
        <a:p>
          <a:endParaRPr lang="en-US"/>
        </a:p>
      </dgm:t>
    </dgm:pt>
    <dgm:pt modelId="{EBB9DEAC-9F3D-45DE-89F1-CD268C85FB53}" type="sibTrans" cxnId="{27F6E99D-0E84-4247-A74A-BAE11C4B1AE5}">
      <dgm:prSet/>
      <dgm:spPr/>
      <dgm:t>
        <a:bodyPr/>
        <a:lstStyle/>
        <a:p>
          <a:endParaRPr lang="en-US"/>
        </a:p>
      </dgm:t>
    </dgm:pt>
    <dgm:pt modelId="{A35AA11D-9DD2-4342-9CDE-F8B4C5386C0B}" type="pres">
      <dgm:prSet presAssocID="{0F306E97-A6F8-4539-92D5-687DF679479B}" presName="compositeShape" presStyleCnt="0">
        <dgm:presLayoutVars>
          <dgm:dir/>
          <dgm:resizeHandles/>
        </dgm:presLayoutVars>
      </dgm:prSet>
      <dgm:spPr/>
    </dgm:pt>
    <dgm:pt modelId="{5BA21CDB-788A-40C0-8DC1-2EBA7795289D}" type="pres">
      <dgm:prSet presAssocID="{0F306E97-A6F8-4539-92D5-687DF679479B}" presName="pyramid" presStyleLbl="node1" presStyleIdx="0" presStyleCnt="1"/>
      <dgm:spPr/>
    </dgm:pt>
    <dgm:pt modelId="{51BBD00D-5BA0-4727-8E97-F01E64A0623A}" type="pres">
      <dgm:prSet presAssocID="{0F306E97-A6F8-4539-92D5-687DF679479B}" presName="theList" presStyleCnt="0"/>
      <dgm:spPr/>
    </dgm:pt>
    <dgm:pt modelId="{0435BE7E-2A16-480D-A72D-DF564DE07BE9}" type="pres">
      <dgm:prSet presAssocID="{650269F2-597E-4411-BC66-4A39E9544894}" presName="aNode" presStyleLbl="fgAcc1" presStyleIdx="0" presStyleCnt="3">
        <dgm:presLayoutVars>
          <dgm:bulletEnabled val="1"/>
        </dgm:presLayoutVars>
      </dgm:prSet>
      <dgm:spPr/>
    </dgm:pt>
    <dgm:pt modelId="{00A5738F-A564-42FE-9EE7-94C6E9F2C734}" type="pres">
      <dgm:prSet presAssocID="{650269F2-597E-4411-BC66-4A39E9544894}" presName="aSpace" presStyleCnt="0"/>
      <dgm:spPr/>
    </dgm:pt>
    <dgm:pt modelId="{0A5762FE-1228-4C9D-8306-2790BEE775C2}" type="pres">
      <dgm:prSet presAssocID="{F4763162-73A8-47B4-AF33-0600BDDDE018}" presName="aNode" presStyleLbl="fgAcc1" presStyleIdx="1" presStyleCnt="3">
        <dgm:presLayoutVars>
          <dgm:bulletEnabled val="1"/>
        </dgm:presLayoutVars>
      </dgm:prSet>
      <dgm:spPr/>
    </dgm:pt>
    <dgm:pt modelId="{8E0950E5-C163-4191-B48F-E97A6676ED0B}" type="pres">
      <dgm:prSet presAssocID="{F4763162-73A8-47B4-AF33-0600BDDDE018}" presName="aSpace" presStyleCnt="0"/>
      <dgm:spPr/>
    </dgm:pt>
    <dgm:pt modelId="{5BB1EDA6-0841-419C-92EF-6EFB071FE9B4}" type="pres">
      <dgm:prSet presAssocID="{097C1101-C3B8-426D-983D-55ACD2383607}" presName="aNode" presStyleLbl="fgAcc1" presStyleIdx="2" presStyleCnt="3">
        <dgm:presLayoutVars>
          <dgm:bulletEnabled val="1"/>
        </dgm:presLayoutVars>
      </dgm:prSet>
      <dgm:spPr/>
    </dgm:pt>
    <dgm:pt modelId="{1C32CF0D-18E1-4615-A810-BC6645640916}" type="pres">
      <dgm:prSet presAssocID="{097C1101-C3B8-426D-983D-55ACD2383607}" presName="aSpace" presStyleCnt="0"/>
      <dgm:spPr/>
    </dgm:pt>
  </dgm:ptLst>
  <dgm:cxnLst>
    <dgm:cxn modelId="{9AC44714-E737-4995-A526-0D99D9D16CFC}" srcId="{0F306E97-A6F8-4539-92D5-687DF679479B}" destId="{650269F2-597E-4411-BC66-4A39E9544894}" srcOrd="0" destOrd="0" parTransId="{36E24D76-DEE4-4563-82BD-DE3D722FE3E9}" sibTransId="{E3DFBD8A-BF86-4623-911C-FC27E533299D}"/>
    <dgm:cxn modelId="{AAD8573E-0A46-4B31-8D45-821423B3B317}" type="presOf" srcId="{0F306E97-A6F8-4539-92D5-687DF679479B}" destId="{A35AA11D-9DD2-4342-9CDE-F8B4C5386C0B}" srcOrd="0" destOrd="0" presId="urn:microsoft.com/office/officeart/2005/8/layout/pyramid2"/>
    <dgm:cxn modelId="{93905869-3929-4581-8088-DBAE40DEEC11}" type="presOf" srcId="{650269F2-597E-4411-BC66-4A39E9544894}" destId="{0435BE7E-2A16-480D-A72D-DF564DE07BE9}" srcOrd="0" destOrd="0" presId="urn:microsoft.com/office/officeart/2005/8/layout/pyramid2"/>
    <dgm:cxn modelId="{1EED7958-9096-41A8-8C57-7F4F1CD967ED}" type="presOf" srcId="{097C1101-C3B8-426D-983D-55ACD2383607}" destId="{5BB1EDA6-0841-419C-92EF-6EFB071FE9B4}" srcOrd="0" destOrd="0" presId="urn:microsoft.com/office/officeart/2005/8/layout/pyramid2"/>
    <dgm:cxn modelId="{27F6E99D-0E84-4247-A74A-BAE11C4B1AE5}" srcId="{0F306E97-A6F8-4539-92D5-687DF679479B}" destId="{097C1101-C3B8-426D-983D-55ACD2383607}" srcOrd="2" destOrd="0" parTransId="{3E1178DF-BB84-4B56-AF63-47280AA8FB60}" sibTransId="{EBB9DEAC-9F3D-45DE-89F1-CD268C85FB53}"/>
    <dgm:cxn modelId="{EE5341D7-C7D9-4CBA-86AC-998E7A690A5C}" srcId="{0F306E97-A6F8-4539-92D5-687DF679479B}" destId="{F4763162-73A8-47B4-AF33-0600BDDDE018}" srcOrd="1" destOrd="0" parTransId="{0F8A9E58-9EDA-4913-8EDE-79CD2DBB99BB}" sibTransId="{9963460D-401B-47E8-A140-C506879DE766}"/>
    <dgm:cxn modelId="{8A628FF4-3B07-4770-9160-1A26AFA86BD9}" type="presOf" srcId="{F4763162-73A8-47B4-AF33-0600BDDDE018}" destId="{0A5762FE-1228-4C9D-8306-2790BEE775C2}" srcOrd="0" destOrd="0" presId="urn:microsoft.com/office/officeart/2005/8/layout/pyramid2"/>
    <dgm:cxn modelId="{361B9F2E-B09B-4B1D-A4A4-F4E551A2A960}" type="presParOf" srcId="{A35AA11D-9DD2-4342-9CDE-F8B4C5386C0B}" destId="{5BA21CDB-788A-40C0-8DC1-2EBA7795289D}" srcOrd="0" destOrd="0" presId="urn:microsoft.com/office/officeart/2005/8/layout/pyramid2"/>
    <dgm:cxn modelId="{307829BA-909F-44F0-A84C-DAF4D7CFD693}" type="presParOf" srcId="{A35AA11D-9DD2-4342-9CDE-F8B4C5386C0B}" destId="{51BBD00D-5BA0-4727-8E97-F01E64A0623A}" srcOrd="1" destOrd="0" presId="urn:microsoft.com/office/officeart/2005/8/layout/pyramid2"/>
    <dgm:cxn modelId="{DD0579F7-84C2-405F-A73C-FCD4D10EDB01}" type="presParOf" srcId="{51BBD00D-5BA0-4727-8E97-F01E64A0623A}" destId="{0435BE7E-2A16-480D-A72D-DF564DE07BE9}" srcOrd="0" destOrd="0" presId="urn:microsoft.com/office/officeart/2005/8/layout/pyramid2"/>
    <dgm:cxn modelId="{7B7B1952-9E71-43E5-9143-26E8BEC316A1}" type="presParOf" srcId="{51BBD00D-5BA0-4727-8E97-F01E64A0623A}" destId="{00A5738F-A564-42FE-9EE7-94C6E9F2C734}" srcOrd="1" destOrd="0" presId="urn:microsoft.com/office/officeart/2005/8/layout/pyramid2"/>
    <dgm:cxn modelId="{6FC3B66E-18A7-41D6-9E05-2FFB7578FEF8}" type="presParOf" srcId="{51BBD00D-5BA0-4727-8E97-F01E64A0623A}" destId="{0A5762FE-1228-4C9D-8306-2790BEE775C2}" srcOrd="2" destOrd="0" presId="urn:microsoft.com/office/officeart/2005/8/layout/pyramid2"/>
    <dgm:cxn modelId="{FBFB8767-AB77-4EA5-AEE2-AEC790BDE24C}" type="presParOf" srcId="{51BBD00D-5BA0-4727-8E97-F01E64A0623A}" destId="{8E0950E5-C163-4191-B48F-E97A6676ED0B}" srcOrd="3" destOrd="0" presId="urn:microsoft.com/office/officeart/2005/8/layout/pyramid2"/>
    <dgm:cxn modelId="{78E5FBC5-EFDC-476B-8FE4-F7E14AEED04A}" type="presParOf" srcId="{51BBD00D-5BA0-4727-8E97-F01E64A0623A}" destId="{5BB1EDA6-0841-419C-92EF-6EFB071FE9B4}" srcOrd="4" destOrd="0" presId="urn:microsoft.com/office/officeart/2005/8/layout/pyramid2"/>
    <dgm:cxn modelId="{48905C4D-619E-4CDC-8D66-1BB0536E78DC}" type="presParOf" srcId="{51BBD00D-5BA0-4727-8E97-F01E64A0623A}" destId="{1C32CF0D-18E1-4615-A810-BC6645640916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A21CDB-788A-40C0-8DC1-2EBA7795289D}">
      <dsp:nvSpPr>
        <dsp:cNvPr id="0" name=""/>
        <dsp:cNvSpPr/>
      </dsp:nvSpPr>
      <dsp:spPr>
        <a:xfrm>
          <a:off x="2472928" y="0"/>
          <a:ext cx="4206875" cy="4206875"/>
        </a:xfrm>
        <a:prstGeom prst="triangl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88900" dist="2794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435BE7E-2A16-480D-A72D-DF564DE07BE9}">
      <dsp:nvSpPr>
        <dsp:cNvPr id="0" name=""/>
        <dsp:cNvSpPr/>
      </dsp:nvSpPr>
      <dsp:spPr>
        <a:xfrm>
          <a:off x="4576365" y="422947"/>
          <a:ext cx="2734468" cy="99584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Programming Language</a:t>
          </a:r>
        </a:p>
      </dsp:txBody>
      <dsp:txXfrm>
        <a:off x="4624978" y="471560"/>
        <a:ext cx="2637242" cy="898620"/>
      </dsp:txXfrm>
    </dsp:sp>
    <dsp:sp modelId="{0A5762FE-1228-4C9D-8306-2790BEE775C2}">
      <dsp:nvSpPr>
        <dsp:cNvPr id="0" name=""/>
        <dsp:cNvSpPr/>
      </dsp:nvSpPr>
      <dsp:spPr>
        <a:xfrm>
          <a:off x="4576365" y="1543274"/>
          <a:ext cx="2734468" cy="99584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4966938"/>
              <a:satOff val="19906"/>
              <a:lumOff val="4314"/>
              <a:alphaOff val="0"/>
            </a:schemeClr>
          </a:solidFill>
          <a:prstDash val="solid"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Knowledge of Concepts</a:t>
          </a:r>
        </a:p>
      </dsp:txBody>
      <dsp:txXfrm>
        <a:off x="4624978" y="1591887"/>
        <a:ext cx="2637242" cy="898620"/>
      </dsp:txXfrm>
    </dsp:sp>
    <dsp:sp modelId="{5BB1EDA6-0841-419C-92EF-6EFB071FE9B4}">
      <dsp:nvSpPr>
        <dsp:cNvPr id="0" name=""/>
        <dsp:cNvSpPr/>
      </dsp:nvSpPr>
      <dsp:spPr>
        <a:xfrm>
          <a:off x="4576365" y="2663600"/>
          <a:ext cx="2734468" cy="99584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Algorithm Thinking</a:t>
          </a:r>
        </a:p>
      </dsp:txBody>
      <dsp:txXfrm>
        <a:off x="4624978" y="2712213"/>
        <a:ext cx="2637242" cy="8986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F069BEE-5C22-49A5-A892-F6E6A4002A1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94FB27-DC4B-4A29-B4F3-C665BDE47E7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647B97-F030-426D-A9D1-6B39B13C23ED}" type="datetimeFigureOut">
              <a:rPr lang="en-US" smtClean="0"/>
              <a:t>2/4/2023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A06FDF-174B-49EE-AD51-C827118F0FE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B610B1-614F-48C3-8F2D-C50C182871E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2751AA-B992-41E5-A909-E1A2443E23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1695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F24CBC-D461-4ECA-A489-D3A30E0FB795}" type="datetimeFigureOut">
              <a:rPr lang="en-US" smtClean="0"/>
              <a:t>2/4/2023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51351B-2C5D-457B-ABE5-B64DBC7BD4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000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4E311-61B3-4C81-B0B8-D0B0499EDF44}" type="datetime1">
              <a:rPr lang="en-US" smtClean="0"/>
              <a:t>2/4/2023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11EF5C4-7447-D8B8-2D2E-B27DBBE2A44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61000" y="5305425"/>
            <a:ext cx="914400" cy="91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2899616-6B50-4D67-3046-952A3669D6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382" y="77187"/>
            <a:ext cx="1170936" cy="1170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293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B0AB3-EA75-44F4-B7A9-182D362DAF69}" type="datetime1">
              <a:rPr lang="en-US" smtClean="0"/>
              <a:t>2/4/2023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427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A235529E-EB58-4FBF-9052-A6E39E49FC73}" type="datetime1">
              <a:rPr lang="en-US" smtClean="0"/>
              <a:t>2/4/2023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354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2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828D0-73FF-45FC-8793-B830D03711E1}" type="datetime1">
              <a:rPr lang="en-US" smtClean="0"/>
              <a:t>2/4/2023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582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B558FE-2C7B-4123-912E-1E5D22948D53}" type="datetime1">
              <a:rPr lang="en-US" smtClean="0"/>
              <a:t>2/4/2023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6060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E5F95-73A8-45FD-ABA7-FF400A4607EE}" type="datetime1">
              <a:rPr lang="en-US" smtClean="0"/>
              <a:t>2/4/2023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0164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7B53F-F9E0-43E1-AB90-5BEE460CF75A}" type="datetime1">
              <a:rPr lang="en-US" smtClean="0"/>
              <a:t>2/4/2023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6521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50EC5-B44F-43FC-A501-7FEFFE4F6855}" type="datetime1">
              <a:rPr lang="en-US" smtClean="0"/>
              <a:t>2/4/2023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017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6ED20-EE52-4147-A056-CAECD39B6DD3}" type="datetime1">
              <a:rPr lang="en-US" smtClean="0"/>
              <a:t>2/4/2023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1808E7F-6862-4377-A59B-F2A5DB78C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7269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56C4D-F40E-4B4D-A3B6-F23A188297A4}" type="datetime1">
              <a:rPr lang="en-US" smtClean="0"/>
              <a:t>2/4/2023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5077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932AA-F909-4EEF-A311-9111BDB501FA}" type="datetime1">
              <a:rPr lang="en-US" smtClean="0"/>
              <a:t>2/4/2023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791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E0417C3-F99C-4B9D-880D-CD7CD075C27A}" type="datetime1">
              <a:rPr lang="en-US" smtClean="0"/>
              <a:t>2/4/2023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FC90B40-9C1F-03C6-F8E5-3548564FF96E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duotone>
              <a:prstClr val="black"/>
              <a:srgbClr val="1F497D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330" y="353208"/>
            <a:ext cx="1170936" cy="1170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9445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b="1" kern="1200" cap="none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ImanKhaniJazani/" TargetMode="External"/><Relationship Id="rId2" Type="http://schemas.openxmlformats.org/officeDocument/2006/relationships/hyperlink" Target="mailto:ImanKhaniJazani@gmail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AA52790-F46A-843A-C214-9C2BCB1C8A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Introduction to Programming Applications with Python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54DAC39-00F6-8934-0067-6F99551A2E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2861750"/>
          </a:xfrm>
        </p:spPr>
        <p:txBody>
          <a:bodyPr>
            <a:normAutofit/>
          </a:bodyPr>
          <a:lstStyle/>
          <a:p>
            <a:r>
              <a:rPr lang="en-US" sz="2400" b="1" dirty="0"/>
              <a:t>By:</a:t>
            </a:r>
            <a:r>
              <a:rPr lang="en-US" sz="2400" dirty="0"/>
              <a:t> Iman Khani Jazani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1600" b="0" i="1" dirty="0">
                <a:effectLst/>
                <a:latin typeface="-apple-system"/>
              </a:rPr>
              <a:t>- Senior Data Scientist, Adin</a:t>
            </a:r>
            <a:br>
              <a:rPr lang="en-US" sz="1600" i="1" dirty="0"/>
            </a:br>
            <a:r>
              <a:rPr lang="en-US" sz="1600" b="0" i="1" dirty="0">
                <a:effectLst/>
                <a:latin typeface="-apple-system"/>
              </a:rPr>
              <a:t>- Technical AI Product Manager and Advisor, Mehra</a:t>
            </a:r>
            <a:br>
              <a:rPr lang="en-US" sz="1600" i="1" dirty="0"/>
            </a:br>
            <a:r>
              <a:rPr lang="en-US" sz="1600" b="0" i="1" dirty="0">
                <a:effectLst/>
                <a:latin typeface="-apple-system"/>
              </a:rPr>
              <a:t>- Adjunct Professor, Sharif University of Technology</a:t>
            </a:r>
            <a:endParaRPr lang="en-US" sz="1600" i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611016-7412-C785-DD6A-793B22161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673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2ADBF-CEEC-30F3-8F79-9A543325C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 in path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AF4DD1D-D663-526A-A7A3-111B516550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4304422"/>
              </p:ext>
            </p:extLst>
          </p:nvPr>
        </p:nvGraphicFramePr>
        <p:xfrm>
          <a:off x="1203325" y="2011363"/>
          <a:ext cx="9783763" cy="4206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00E7C4-FC58-A4BB-AC4B-06D8DF759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256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46E8D-235E-375F-B741-75114D449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971E8-1A7E-251F-B4B6-DD09B24EA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Python workshop abut AI and DS</a:t>
            </a:r>
          </a:p>
          <a:p>
            <a:r>
              <a:rPr lang="en-US" dirty="0"/>
              <a:t>Python Coding class for assignments</a:t>
            </a:r>
          </a:p>
          <a:p>
            <a:r>
              <a:rPr lang="en-US" dirty="0"/>
              <a:t>Python Event for CE department </a:t>
            </a:r>
            <a:r>
              <a:rPr lang="en-US" sz="2200" dirty="0"/>
              <a:t>(maybe)</a:t>
            </a:r>
            <a:endParaRPr lang="en-US" dirty="0"/>
          </a:p>
          <a:p>
            <a:r>
              <a:rPr lang="en-US" dirty="0"/>
              <a:t>Useful Python toolkits in industry:</a:t>
            </a:r>
          </a:p>
          <a:p>
            <a:pPr lvl="1"/>
            <a:r>
              <a:rPr lang="en-US" dirty="0"/>
              <a:t>Git, GitHub</a:t>
            </a:r>
          </a:p>
          <a:p>
            <a:pPr lvl="1"/>
            <a:r>
              <a:rPr lang="en-US" dirty="0"/>
              <a:t>Docker</a:t>
            </a:r>
          </a:p>
          <a:p>
            <a:pPr lvl="1"/>
            <a:r>
              <a:rPr lang="en-US" dirty="0" err="1"/>
              <a:t>FastAPI</a:t>
            </a:r>
            <a:endParaRPr lang="en-US" dirty="0"/>
          </a:p>
          <a:p>
            <a:pPr lvl="1"/>
            <a:r>
              <a:rPr lang="en-US" dirty="0"/>
              <a:t>…</a:t>
            </a:r>
          </a:p>
          <a:p>
            <a:pPr marL="0" indent="0">
              <a:buNone/>
            </a:pPr>
            <a:r>
              <a:rPr lang="en-US" dirty="0"/>
              <a:t>					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5672EF-B4D0-01BF-6119-4A0AD6F3E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176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E1FC432-A453-870C-34F6-F5AB1E824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about Python in Research and Industries</a:t>
            </a:r>
            <a:endParaRPr lang="fa-I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2D2B23-7846-DE1D-E096-383132454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8153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FAC395-6684-6EC5-A547-29745A5C1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programming?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E4C67D5-DEBD-312C-10BD-FED589DCC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79BD38-7419-F0AA-97D9-3A0FCAC02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3503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1409E-6881-0281-7758-3BE507673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Python?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238A0-F075-0C25-E8F5-2D6C2A6B3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734763-A69F-3C8F-A8B4-07694A112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8093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F98D6-7A9C-162D-C5DB-5E967F002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you know about its applications?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0C208-D467-BA21-B41F-D68C102D0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F41133-E423-BC64-0577-329B9D774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0814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E1FC432-A453-870C-34F6-F5AB1E824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we use Python?</a:t>
            </a:r>
            <a:endParaRPr lang="fa-I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2D2B23-7846-DE1D-E096-383132454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5834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9694A-76BF-9D2A-8EE9-BC31C9C9B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Python?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FB8C13E-1F9F-2F6F-E5FF-0C4C2CFB1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385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3FB7F1A-0AC5-6F75-4C1F-E42F81C38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First, install Python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4D1A209-195C-4A92-6504-343C41F0ED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4808" y="2011363"/>
            <a:ext cx="8940796" cy="4206875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2CE4F3-484D-2B19-6DCD-60CA5CFDF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5718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A0C82-C8E1-97BC-230C-F1AA19FFD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Second, install visual studio code (</a:t>
            </a:r>
            <a:r>
              <a:rPr lang="en-US" dirty="0" err="1"/>
              <a:t>vscode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8BAAC5-35CC-9BCF-42E0-8977DA25B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19</a:t>
            </a:fld>
            <a:endParaRPr lang="en-US" dirty="0"/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CF1C0A80-386A-5684-5008-8D9DEA7B0C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9935" y="2011363"/>
            <a:ext cx="8970542" cy="4206875"/>
          </a:xfrm>
        </p:spPr>
      </p:pic>
    </p:spTree>
    <p:extLst>
      <p:ext uri="{BB962C8B-B14F-4D97-AF65-F5344CB8AC3E}">
        <p14:creationId xmlns:p14="http://schemas.microsoft.com/office/powerpoint/2010/main" val="791333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1A73B-6C72-C6E9-38EE-574B6DD11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65F2D-194E-E711-907C-908961A12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Course Information</a:t>
            </a:r>
          </a:p>
          <a:p>
            <a:r>
              <a:rPr lang="en-US" dirty="0"/>
              <a:t>Discussion about Programming and Python in Research and Industries</a:t>
            </a:r>
          </a:p>
          <a:p>
            <a:r>
              <a:rPr lang="en-US" dirty="0"/>
              <a:t>Why we use Python</a:t>
            </a:r>
          </a:p>
          <a:p>
            <a:r>
              <a:rPr lang="en-US" dirty="0"/>
              <a:t>How to use Python</a:t>
            </a:r>
            <a:endParaRPr lang="fa-I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56300D-25DE-4DCB-83C2-F8447A300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9328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78EFB-0C3C-3A93-A920-BC1223545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Third, register in GitHub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6E5104-2678-330A-1281-D6CBA5AAA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20</a:t>
            </a:fld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CC025BC-1A07-0E25-4845-34A0B0BC1A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3425" y="2011363"/>
            <a:ext cx="7903563" cy="4206875"/>
          </a:xfrm>
        </p:spPr>
      </p:pic>
    </p:spTree>
    <p:extLst>
      <p:ext uri="{BB962C8B-B14F-4D97-AF65-F5344CB8AC3E}">
        <p14:creationId xmlns:p14="http://schemas.microsoft.com/office/powerpoint/2010/main" val="33923950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F330D-D4D3-1FB3-78DD-69C8BB218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Fourth, install Git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EB12FFC-DCE6-835D-1322-F360696BD2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4156" y="2011363"/>
            <a:ext cx="8862101" cy="420687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0DD302-8964-B399-91AB-E798B0E52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683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1B2D1-ED4F-3F7E-6680-17E47645F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171A8-7BC9-A1CC-24DE-D1A363BFC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07D2F6-E8B4-DCE8-6D7F-E8A49CF51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585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AB9E4-D363-08F5-1FFF-9B47DA24D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MANY Thanks </a:t>
            </a:r>
            <a:r>
              <a:rPr lang="en-US" dirty="0"/>
              <a:t>to…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026062-91AC-FB88-14CD-6F0C4DEC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3</a:t>
            </a:fld>
            <a:endParaRPr lang="en-US" dirty="0"/>
          </a:p>
        </p:txBody>
      </p:sp>
      <p:pic>
        <p:nvPicPr>
          <p:cNvPr id="1026" name="Picture 2" descr="Abbas Nowzari-Dalini | ICoBi">
            <a:extLst>
              <a:ext uri="{FF2B5EF4-FFF2-40B4-BE49-F238E27FC236}">
                <a16:creationId xmlns:a16="http://schemas.microsoft.com/office/drawing/2014/main" id="{8EA542C2-74F4-4007-ABB3-3807483E717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469" y="2324894"/>
            <a:ext cx="2975769" cy="2975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BE8AAA3-AF93-3C0C-62AC-254F5BE2C7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2550" y="2324894"/>
            <a:ext cx="3021420" cy="29757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0F84E92-9730-7AB1-A429-094FC0B4EF28}"/>
              </a:ext>
            </a:extLst>
          </p:cNvPr>
          <p:cNvSpPr txBox="1"/>
          <p:nvPr/>
        </p:nvSpPr>
        <p:spPr>
          <a:xfrm>
            <a:off x="2555469" y="5543550"/>
            <a:ext cx="30452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Dr. Abbas </a:t>
            </a:r>
            <a:r>
              <a:rPr lang="en-US" dirty="0" err="1"/>
              <a:t>Nowzari</a:t>
            </a:r>
            <a:endParaRPr lang="en-US" dirty="0"/>
          </a:p>
          <a:p>
            <a:pPr algn="ctr"/>
            <a:r>
              <a:rPr lang="en-US" sz="1400" dirty="0"/>
              <a:t>Associate Professor, Tehran University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E93580-DB06-30D5-428E-1F7AA7F0ED2D}"/>
              </a:ext>
            </a:extLst>
          </p:cNvPr>
          <p:cNvSpPr txBox="1"/>
          <p:nvPr/>
        </p:nvSpPr>
        <p:spPr>
          <a:xfrm>
            <a:off x="6408739" y="5556766"/>
            <a:ext cx="304523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Dr. Mohammad </a:t>
            </a:r>
            <a:r>
              <a:rPr lang="en-US" dirty="0" err="1"/>
              <a:t>Ganjtabesh</a:t>
            </a:r>
            <a:endParaRPr lang="en-US" dirty="0"/>
          </a:p>
          <a:p>
            <a:pPr algn="ctr"/>
            <a:r>
              <a:rPr lang="en-US" sz="1400" dirty="0"/>
              <a:t>Associate Professor, Tehran University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688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E1FC432-A453-870C-34F6-F5AB1E824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Information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2D2B23-7846-DE1D-E096-383132454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067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135425A-286D-7342-4CC5-A4D17C32D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B5B0B7-3271-CEC5-46CD-01D86E5D6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Approx.  20% Programming Assignments</a:t>
            </a:r>
          </a:p>
          <a:p>
            <a:r>
              <a:rPr lang="en-US" dirty="0"/>
              <a:t>Approx.  2% Challenging Questions and Contributions in Class</a:t>
            </a:r>
          </a:p>
          <a:p>
            <a:r>
              <a:rPr lang="en-US" dirty="0"/>
              <a:t>Approx. 13% Mid-term Project (alone)</a:t>
            </a:r>
          </a:p>
          <a:p>
            <a:r>
              <a:rPr lang="en-US" dirty="0"/>
              <a:t>Approx.  35% Final Project (team work~5 member)</a:t>
            </a:r>
          </a:p>
          <a:p>
            <a:pPr lvl="1"/>
            <a:r>
              <a:rPr lang="en-US" sz="3000" i="1" dirty="0"/>
              <a:t>Proposal (about real needs)</a:t>
            </a:r>
          </a:p>
          <a:p>
            <a:pPr lvl="1"/>
            <a:r>
              <a:rPr lang="en-US" sz="3000" i="1" dirty="0"/>
              <a:t>Coding</a:t>
            </a:r>
          </a:p>
          <a:p>
            <a:pPr lvl="1"/>
            <a:r>
              <a:rPr lang="en-US" sz="3000" i="1" dirty="0"/>
              <a:t>Release</a:t>
            </a:r>
          </a:p>
          <a:p>
            <a:r>
              <a:rPr lang="en-US" dirty="0"/>
              <a:t>Approx. 30% Final Exam</a:t>
            </a:r>
          </a:p>
          <a:p>
            <a:r>
              <a:rPr lang="en-US" dirty="0"/>
              <a:t>Approx.  5% Presentation with Code(extra score)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84407F-CFFA-DBD6-014C-FFE454C3B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27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0A482-6D39-FDCD-3606-DCAA53276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63518-C6BE-8815-A0F7-D20CF30967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10402272" cy="4206240"/>
          </a:xfrm>
        </p:spPr>
        <p:txBody>
          <a:bodyPr/>
          <a:lstStyle/>
          <a:p>
            <a:r>
              <a:rPr lang="en-US" dirty="0"/>
              <a:t>Gmail: 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ImanKhaniJazani@gmail.com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r>
              <a:rPr lang="en-US" dirty="0"/>
              <a:t>LinkedIn: 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https://www.linkedin.com/in/ImanKhaniJazani/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r>
              <a:rPr lang="en-US" dirty="0"/>
              <a:t>Telegram: 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@IKJ1992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BEEF49-AEF6-FF69-5817-FBEDB3EC8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703549-3DB7-CE04-C1F1-A2B7FCD690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0137" y="3797853"/>
            <a:ext cx="7205663" cy="242006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161332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29AF8-2DBE-FCC3-25ED-F4AC9A804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links for </a:t>
            </a:r>
            <a:r>
              <a:rPr lang="en-US"/>
              <a:t>our class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42344-93A8-83A8-A31B-10C9F49E9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Telegram group: t.me/SharifPythonSpace1401</a:t>
            </a:r>
          </a:p>
          <a:p>
            <a:r>
              <a:rPr lang="en-US" dirty="0"/>
              <a:t>GitHub organization: github.com/</a:t>
            </a:r>
            <a:r>
              <a:rPr lang="en-US" dirty="0" err="1"/>
              <a:t>SharifPythonSpace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D86E94-A2C3-F217-2D4D-E097CD3E8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15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E7BF9-93E3-307D-03D4-E63181C84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Together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0ACF0-C99B-8FC1-911B-53228D034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5400" dirty="0"/>
          </a:p>
          <a:p>
            <a:pPr marL="0" indent="0" algn="ctr">
              <a:buNone/>
            </a:pPr>
            <a:r>
              <a:rPr lang="en-US" sz="5400" dirty="0"/>
              <a:t>Send your feedback about the class whenever you want!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BBBDA3-FF62-55E1-0184-D829C952C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730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518B8-F1CD-24A5-FDB3-37452A000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FAF97-4899-5041-0515-A035E4E88D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943" y="2011680"/>
            <a:ext cx="11551057" cy="4206240"/>
          </a:xfrm>
        </p:spPr>
        <p:txBody>
          <a:bodyPr/>
          <a:lstStyle/>
          <a:p>
            <a:r>
              <a:rPr lang="en-US" dirty="0"/>
              <a:t>Fundamental concepts in computer science</a:t>
            </a:r>
          </a:p>
          <a:p>
            <a:r>
              <a:rPr lang="en-US" dirty="0"/>
              <a:t>Algorithm thinking</a:t>
            </a:r>
          </a:p>
          <a:p>
            <a:r>
              <a:rPr lang="en-US" dirty="0"/>
              <a:t>Coding with Python</a:t>
            </a:r>
          </a:p>
          <a:p>
            <a:r>
              <a:rPr lang="en-US" dirty="0"/>
              <a:t>Some meetings with Python experts in different domains </a:t>
            </a:r>
            <a:r>
              <a:rPr lang="en-US" sz="2400" dirty="0"/>
              <a:t>(maybe)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689B02-5F0F-9508-A84B-D4337771C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128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BD5B5"/>
      </a:hlink>
      <a:folHlink>
        <a:srgbClr val="FE66FF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1977135_Playground rules presentation_RVA_v3.potx" id="{07413DCF-3AC5-4C70-87BD-941AEA8469DA}" vid="{4E9FF052-B545-4DF9-BE6D-6A74F8F6AEE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9E42AFF-377A-47D3-84EF-20B0692369E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A9B77A0-8658-45E5-8D19-24559500539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28AC8BD7-946A-4C17-A395-21CB0265D78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 review of playground rules</Template>
  <TotalTime>1921</TotalTime>
  <Words>352</Words>
  <Application>Microsoft Office PowerPoint</Application>
  <PresentationFormat>Widescreen</PresentationFormat>
  <Paragraphs>88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-apple-system</vt:lpstr>
      <vt:lpstr>Calibri</vt:lpstr>
      <vt:lpstr>Corbel</vt:lpstr>
      <vt:lpstr>Wingdings</vt:lpstr>
      <vt:lpstr>Banded</vt:lpstr>
      <vt:lpstr>Introduction to Programming Applications with Python</vt:lpstr>
      <vt:lpstr>Today</vt:lpstr>
      <vt:lpstr>MANY Thanks to…</vt:lpstr>
      <vt:lpstr>Course Information</vt:lpstr>
      <vt:lpstr>Grading</vt:lpstr>
      <vt:lpstr>Contact me</vt:lpstr>
      <vt:lpstr>Main links for our class</vt:lpstr>
      <vt:lpstr>Together</vt:lpstr>
      <vt:lpstr>Course plan</vt:lpstr>
      <vt:lpstr>Be in path</vt:lpstr>
      <vt:lpstr>TAs plan</vt:lpstr>
      <vt:lpstr>Discussion about Python in Research and Industries</vt:lpstr>
      <vt:lpstr>What is programming?</vt:lpstr>
      <vt:lpstr>What is Python?</vt:lpstr>
      <vt:lpstr>Do you know about its applications?</vt:lpstr>
      <vt:lpstr>Why we use Python?</vt:lpstr>
      <vt:lpstr>How to use Python?</vt:lpstr>
      <vt:lpstr>First, install Python</vt:lpstr>
      <vt:lpstr>Second, install visual studio code (vscode)</vt:lpstr>
      <vt:lpstr>Third, register in GitHub</vt:lpstr>
      <vt:lpstr>Fourth, install Git</vt:lpstr>
      <vt:lpstr>Lecture 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Iman Khani Jazani</dc:creator>
  <cp:lastModifiedBy>Iman Khani Jazani</cp:lastModifiedBy>
  <cp:revision>39</cp:revision>
  <dcterms:created xsi:type="dcterms:W3CDTF">2023-01-30T22:07:53Z</dcterms:created>
  <dcterms:modified xsi:type="dcterms:W3CDTF">2023-02-04T17:25:51Z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