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notesMasterIdLst>
    <p:notesMasterId r:id="rId33"/>
  </p:notesMasterIdLst>
  <p:handoutMasterIdLst>
    <p:handoutMasterId r:id="rId34"/>
  </p:handoutMasterIdLst>
  <p:sldIdLst>
    <p:sldId id="263" r:id="rId5"/>
    <p:sldId id="384" r:id="rId6"/>
    <p:sldId id="264" r:id="rId7"/>
    <p:sldId id="272" r:id="rId8"/>
    <p:sldId id="267" r:id="rId9"/>
    <p:sldId id="301" r:id="rId10"/>
    <p:sldId id="332" r:id="rId11"/>
    <p:sldId id="346" r:id="rId12"/>
    <p:sldId id="396" r:id="rId13"/>
    <p:sldId id="289" r:id="rId14"/>
    <p:sldId id="399" r:id="rId15"/>
    <p:sldId id="400" r:id="rId16"/>
    <p:sldId id="401" r:id="rId17"/>
    <p:sldId id="402" r:id="rId18"/>
    <p:sldId id="404" r:id="rId19"/>
    <p:sldId id="385" r:id="rId20"/>
    <p:sldId id="369" r:id="rId21"/>
    <p:sldId id="378" r:id="rId22"/>
    <p:sldId id="394" r:id="rId23"/>
    <p:sldId id="356" r:id="rId24"/>
    <p:sldId id="359" r:id="rId25"/>
    <p:sldId id="405" r:id="rId26"/>
    <p:sldId id="361" r:id="rId27"/>
    <p:sldId id="339" r:id="rId28"/>
    <p:sldId id="345" r:id="rId29"/>
    <p:sldId id="337" r:id="rId30"/>
    <p:sldId id="403" r:id="rId31"/>
    <p:sldId id="26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7AB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8" autoAdjust="0"/>
    <p:restoredTop sz="82321" autoAdjust="0"/>
  </p:normalViewPr>
  <p:slideViewPr>
    <p:cSldViewPr snapToGrid="0">
      <p:cViewPr varScale="1">
        <p:scale>
          <a:sx n="55" d="100"/>
          <a:sy n="55" d="100"/>
        </p:scale>
        <p:origin x="10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069BEE-5C22-49A5-A892-F6E6A4002A1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4FB27-DC4B-4A29-B4F3-C665BDE47E7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47B97-F030-426D-A9D1-6B39B13C23E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06FDF-174B-49EE-AD51-C827118F0F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610B1-614F-48C3-8F2D-C50C182871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751AA-B992-41E5-A909-E1A2443E23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9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24CBC-D461-4ECA-A489-D3A30E0FB79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1351B-2C5D-457B-ABE5-B64DBC7BD4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0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8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0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0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1351B-2C5D-457B-ABE5-B64DBC7BD41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71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D48CF-CA04-4783-93AD-979ACAA61BA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11EF5C4-7447-D8B8-2D2E-B27DBBE2A4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1000" y="5305425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9616-6B50-4D67-3046-952A3669D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382" y="77187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D8F5E-101B-4FAA-9D82-961F1DB1544E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2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7139F-35B2-43FA-B637-88921C5FFDC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B01E3-C0B1-4B9B-89A9-02A94F8923F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8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6E31F1-ECC9-4BD6-B025-EF3978C15B30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060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E066-FCF7-4D43-8CE1-1C08EC1A1793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016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C8794-11C8-4B79-A4E9-18EDC7F6F0E1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52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5C23-9E41-495D-915A-9AA2F40B498D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1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7D3B-5F64-44A5-AA84-66F74DA0B34C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808E7F-6862-4377-A59B-F2A5DB78C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26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C8FD-3A4C-43CB-AF34-DC8E25AC924B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5077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EBCC-AAFA-45D8-862F-DAF4C6B28F1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9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DB2D2ED-04BA-4C3B-A1BA-41B691232536}" type="datetime1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0079CAC6-A72B-4EF8-B465-34FA47827E7F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C90B40-9C1F-03C6-F8E5-3548564FF96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prstClr val="black"/>
              <a:srgbClr val="1F497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30" y="353208"/>
            <a:ext cx="1170936" cy="117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44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ktabkhooneh.org/course/%D8%A2%D9%85%D9%88%D8%B2%D8%B4-%D8%B1%D8%A7%DB%8C%DA%AF%D8%A7%D9%86-%D9%BE%D8%A7%DB%8C%D8%AA%D9%88%D9%86-%D9%85%D9%82%D8%AF%D9%85%D8%A7%D8%AA%DB%8C-mk674/" TargetMode="External"/><Relationship Id="rId2" Type="http://schemas.openxmlformats.org/officeDocument/2006/relationships/hyperlink" Target="https://www.aparat.com/v/1XLFZ?playlist=4578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ktabkhooneh.org/course/%D8%A2%D9%85%D9%88%D8%B2%D8%B4-%D8%B1%D8%A7%DB%8C%DA%AF%D8%A7%D9%86-%D9%BE%D8%A7%DB%8C%D8%AA%D9%88%D9%86-%DA%A9%D8%A7%D8%B1%D8%A8%D8%B1%D8%AF%DB%8C-mk1352/" TargetMode="External"/><Relationship Id="rId4" Type="http://schemas.openxmlformats.org/officeDocument/2006/relationships/hyperlink" Target="https://maktabkhooneh.org/course/%D8%A2%D9%85%D9%88%D8%B2%D8%B4-%D8%A8%D8%B1%D9%86%D8%A7%D9%85%D9%87-%D9%86%D9%88%DB%8C%D8%B3%DB%8C-%D8%A8%D8%A7-%D9%BE%D8%A7%DB%8C%D8%AA%D9%88%D9%86-%D9%85%D9%82%D8%AF%D9%85%D8%A7%D8%AA%DB%8C-mk346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ImanKhaniJazani/" TargetMode="External"/><Relationship Id="rId2" Type="http://schemas.openxmlformats.org/officeDocument/2006/relationships/hyperlink" Target="mailto:ImanKhaniJazani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A52790-F46A-843A-C214-9C2BCB1C8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Control and Loop Structures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4DAC39-00F6-8934-0067-6F99551A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2861750"/>
          </a:xfrm>
        </p:spPr>
        <p:txBody>
          <a:bodyPr>
            <a:normAutofit/>
          </a:bodyPr>
          <a:lstStyle/>
          <a:p>
            <a:r>
              <a:rPr lang="en-US" sz="2400" b="1" dirty="0"/>
              <a:t>By:</a:t>
            </a:r>
            <a:r>
              <a:rPr lang="en-US" sz="2400" dirty="0"/>
              <a:t> Iman Khani Jazani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Senior Data Scientist, Community builder | Adin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i="1" dirty="0">
                <a:latin typeface="-apple-system"/>
              </a:rPr>
              <a:t>AI and Data Specialist, Business Developer | </a:t>
            </a:r>
            <a:r>
              <a:rPr lang="en-US" i="1" dirty="0" err="1">
                <a:latin typeface="-apple-system"/>
              </a:rPr>
              <a:t>AiHum</a:t>
            </a:r>
            <a:endParaRPr lang="fa-IR" i="1" dirty="0">
              <a:latin typeface="-apple-system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b="0" i="1" dirty="0">
                <a:effectLst/>
                <a:latin typeface="-apple-system"/>
              </a:rPr>
              <a:t>Adjunct Professor | Sharif University of Technology</a:t>
            </a:r>
            <a:endParaRPr lang="en-US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i="1" dirty="0">
              <a:effectLst/>
              <a:latin typeface="-apple-system"/>
            </a:endParaRPr>
          </a:p>
          <a:p>
            <a:endParaRPr lang="en-US" sz="1400" dirty="0"/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1016-7412-C785-DD6A-793B2216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D287BD-4C92-C96B-04AC-579912B8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Fundamental Programming with Python</a:t>
            </a:r>
          </a:p>
        </p:txBody>
      </p:sp>
    </p:spTree>
    <p:extLst>
      <p:ext uri="{BB962C8B-B14F-4D97-AF65-F5344CB8AC3E}">
        <p14:creationId xmlns:p14="http://schemas.microsoft.com/office/powerpoint/2010/main" val="3733673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the Last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6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94EF-537E-20FA-3F16-6FADDBA1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different types of statement!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95B61-6335-0A0B-32B7-FB53D6EC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F8ADF-A8E7-7B7F-E0E4-25F972DC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11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310F2C-0B27-510E-9E9D-173C93035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801232" y="2011680"/>
            <a:ext cx="2977173" cy="420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DAA886-CF13-F24E-BC1D-8C9B12FBF111}"/>
              </a:ext>
            </a:extLst>
          </p:cNvPr>
          <p:cNvSpPr txBox="1">
            <a:spLocks/>
          </p:cNvSpPr>
          <p:nvPr/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Simple statement (+)</a:t>
            </a:r>
          </a:p>
          <a:p>
            <a:r>
              <a:rPr lang="en-US" dirty="0"/>
              <a:t>Loop statement (while, for)</a:t>
            </a:r>
          </a:p>
          <a:p>
            <a:r>
              <a:rPr lang="en-US" dirty="0"/>
              <a:t>Control statement (if, else, </a:t>
            </a:r>
            <a:r>
              <a:rPr lang="en-US" dirty="0" err="1"/>
              <a:t>elif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680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F2F2-BED5-A889-55A6-FFF20B1B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97512-9E1E-BAAB-2ADB-2961345A8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31" y="1953487"/>
            <a:ext cx="8598756" cy="476504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E1461-0F25-D2A3-7BD9-256F291C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A4D69-2332-FF23-0490-D597499A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F9A-30D3-AB93-EF5C-4B9E338A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9513F-E83A-BB06-8DC4-FB3521B5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A2877-902A-AD35-33F7-5D6EB84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Python For Loops - GeeksforGeeks">
            <a:extLst>
              <a:ext uri="{FF2B5EF4-FFF2-40B4-BE49-F238E27FC236}">
                <a16:creationId xmlns:a16="http://schemas.microsoft.com/office/drawing/2014/main" id="{3549F5BA-46F4-2723-67A2-E3D3C3F73ED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456" y="2300288"/>
            <a:ext cx="5905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4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D2CFA-AA79-6FAD-BAB0-0C0F898F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statements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2DC18D-EB8D-400F-04A6-9425356DF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056" y="2647950"/>
            <a:ext cx="9258300" cy="29337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1C11F-85A8-DDBF-DF5D-8BA7F9CC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68C1D-C306-10B4-AA92-E3FC2B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2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8936-C757-486F-D209-5FB134EA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نتیجه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کوئیز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یهویی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1F0C-639A-3E20-B3C7-2F94646A8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hlinkClick r:id="rId2"/>
              </a:rPr>
              <a:t>https://www.aparat.com/v/1XLFZ?playlist=457876</a:t>
            </a:r>
            <a:r>
              <a:rPr lang="fa-IR" sz="2000" dirty="0"/>
              <a:t> </a:t>
            </a:r>
            <a:r>
              <a:rPr lang="en-US" sz="2000" dirty="0"/>
              <a:t> (</a:t>
            </a:r>
            <a:r>
              <a:rPr lang="fa-IR" sz="2000" dirty="0"/>
              <a:t>مدرس: مسعود کاویانی عزیز</a:t>
            </a:r>
            <a:r>
              <a:rPr lang="en-US" sz="2000" dirty="0"/>
              <a:t>)</a:t>
            </a:r>
            <a:endParaRPr lang="fa-IR" sz="2000" dirty="0"/>
          </a:p>
          <a:p>
            <a:r>
              <a:rPr lang="en-US" sz="2000" dirty="0">
                <a:hlinkClick r:id="rId3"/>
              </a:rPr>
              <a:t>https://maktabkhooneh.org/course/%D8%A2%D9%85%D9%88%D8%B2%D8%B4-%D8%B1%D8%A7%DB%8C%DA%AF%D8%A7%D9%86-%D9%BE%D8%A7%DB%8C%D8%AA%D9%88%D9%86-%D9%85%D9%82%D8%AF%D9%85%D8%A7%D8%AA%DB%8C-mk674/</a:t>
            </a:r>
            <a:endParaRPr lang="fa-IR" sz="2000" dirty="0"/>
          </a:p>
          <a:p>
            <a:r>
              <a:rPr lang="en-US" sz="2000" dirty="0">
                <a:hlinkClick r:id="rId4"/>
              </a:rPr>
              <a:t>https://maktabkhooneh.org/course/%D8%A2%D9%85%D9%88%D8%B2%D8%B4-%D8%A8%D8%B1%D9%86%D8%A7%D9%85%D9%87-%D9%86%D9%88%DB%8C%D8%B3%DB%8C-%D8%A8%D8%A7-%D9%BE%D8%A7%DB%8C%D8%AA%D9%88%D9%86-%D9%85%D9%82%D8%AF%D9%85%D8%A7%D8%AA%DB%8C-mk346/</a:t>
            </a:r>
            <a:endParaRPr lang="fa-IR" sz="2000" dirty="0"/>
          </a:p>
          <a:p>
            <a:r>
              <a:rPr lang="en-US" sz="2000" dirty="0">
                <a:hlinkClick r:id="rId5"/>
              </a:rPr>
              <a:t>https://maktabkhooneh.org/course/%D8%A2%D9%85%D9%88%D8%B2%D8%B4-%D8%B1%D8%A7%DB%8C%DA%AF%D8%A7%D9%86-%D9%BE%D8%A7%DB%8C%D8%AA%D9%88%D9%86-%DA%A9%D8%A7%D8%B1%D8%A8%D8%B1%D8%AF%DB%8C-mk1352/</a:t>
            </a:r>
            <a:endParaRPr lang="fa-IR" sz="2000" dirty="0"/>
          </a:p>
          <a:p>
            <a:r>
              <a:rPr lang="fa-IR" sz="2000" dirty="0" err="1"/>
              <a:t>یوتیوب</a:t>
            </a:r>
            <a:endParaRPr lang="fa-IR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A1DFE-82CE-4B9F-F4DA-77F184033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69C4F-6020-C9A8-BD40-9FA5526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0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86D9-8408-021D-521C-2AEC8415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>BUT</a:t>
            </a:r>
            <a:r>
              <a:rPr lang="en-US" dirty="0"/>
              <a:t>, our class is based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96DB-DC3F-2BB1-CDFE-EC7A05557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sz="13800" dirty="0">
                <a:latin typeface="Arial Black" panose="020B0A04020102020204" pitchFamily="34" charset="0"/>
              </a:rPr>
              <a:t>BFS 🍕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E58B-033D-5E78-AD24-755DBC83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A5936-7FDB-F06E-71CC-51AC8A7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a Simple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F989F3-50A6-2342-8682-9C31B877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of a number…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D215-E74F-096A-7D19-E3058482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inputs, outputs?</a:t>
            </a:r>
          </a:p>
          <a:p>
            <a:r>
              <a:rPr lang="en-US" dirty="0"/>
              <a:t>What is its algorithm?</a:t>
            </a:r>
          </a:p>
          <a:p>
            <a:r>
              <a:rPr lang="en-US" dirty="0"/>
              <a:t>What is its flowchart?</a:t>
            </a:r>
          </a:p>
          <a:p>
            <a:r>
              <a:rPr lang="en-US" dirty="0"/>
              <a:t>Lets go to our coding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91BCB-0D5F-4B60-0E39-9FCB9404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CFF21-96E5-7722-D3A9-0AA022166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42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B68D-80BF-C4FE-7CE7-1C21537B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32DCD-979B-7A7A-0036-61C6C572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5C5B0-FA10-4CA8-B214-E5DC2A8D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A4F01-366F-D830-1A66-2BDC86A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45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  <a:endParaRPr lang="fa-IR" dirty="0"/>
          </a:p>
          <a:p>
            <a:r>
              <a:rPr lang="en-US" dirty="0"/>
              <a:t>What are statements from flowchart view?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BF3B1-15FD-0923-1D4D-AFC634ED8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27896"/>
            <a:ext cx="3048000" cy="19695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260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61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we get more users for our news website?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solution: find most frequent words in news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4CB194F1-2D9A-3703-182E-8E924000EBA5}"/>
              </a:ext>
            </a:extLst>
          </p:cNvPr>
          <p:cNvSpPr/>
          <p:nvPr/>
        </p:nvSpPr>
        <p:spPr>
          <a:xfrm>
            <a:off x="6817489" y="272602"/>
            <a:ext cx="3823422" cy="1394153"/>
          </a:xfrm>
          <a:prstGeom prst="wedgeEllipseCallout">
            <a:avLst>
              <a:gd name="adj1" fmla="val -50198"/>
              <a:gd name="adj2" fmla="val 75784"/>
            </a:avLst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 is the website need?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10CD9-CFAE-CAE1-64A2-5794F24A435C}"/>
              </a:ext>
            </a:extLst>
          </p:cNvPr>
          <p:cNvSpPr/>
          <p:nvPr/>
        </p:nvSpPr>
        <p:spPr>
          <a:xfrm>
            <a:off x="7538977" y="3229337"/>
            <a:ext cx="4653023" cy="12963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3200" b="1" dirty="0">
                <a:latin typeface="Kalameh" pitchFamily="2" charset="-78"/>
                <a:cs typeface="Kalameh" pitchFamily="2" charset="-78"/>
              </a:rPr>
              <a:t>آیا </a:t>
            </a:r>
            <a:r>
              <a:rPr lang="fa-IR" sz="3200" b="1" dirty="0" err="1">
                <a:latin typeface="Kalameh" pitchFamily="2" charset="-78"/>
                <a:cs typeface="Kalameh" pitchFamily="2" charset="-78"/>
              </a:rPr>
              <a:t>کارمون</a:t>
            </a:r>
            <a:r>
              <a:rPr lang="fa-IR" sz="3200" b="1" dirty="0">
                <a:latin typeface="Kalameh" pitchFamily="2" charset="-78"/>
                <a:cs typeface="Kalameh" pitchFamily="2" charset="-78"/>
              </a:rPr>
              <a:t> اخلاقی بود؟!؟</a:t>
            </a:r>
            <a:endParaRPr lang="en-US" sz="32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8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CA0C-DB7B-4B09-8856-133589BC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FE6BA-F27D-CA80-4666-CDAFFA6E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https://www.theguardian.com/uk-news/2023/mar/05/rishi-sunaks-plan-for-small-boats-will-lock-up-people-fleeing-war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AF591-9EDE-2A04-5F83-78BDFF3F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F4B71-6A2B-FCD1-4AC0-14097823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10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EDE-24AC-E898-BFE7-2BA534AE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question to algorithm!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6FCA-211D-9862-CE07-ECC8C82F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Understand your needs or questions! </a:t>
            </a:r>
          </a:p>
          <a:p>
            <a:pPr lvl="1"/>
            <a:r>
              <a:rPr lang="en-US" dirty="0"/>
              <a:t>explain easily for someone else</a:t>
            </a:r>
          </a:p>
          <a:p>
            <a:r>
              <a:rPr lang="en-US" dirty="0"/>
              <a:t>Decompose your problem (make some steps)!</a:t>
            </a:r>
          </a:p>
          <a:p>
            <a:r>
              <a:rPr lang="en-US" dirty="0"/>
              <a:t>Make a flowchart for the decomposed version of your problem</a:t>
            </a:r>
          </a:p>
          <a:p>
            <a:r>
              <a:rPr lang="en-US" dirty="0"/>
              <a:t>Explain each steps in one or two  sentences (paper-based or paperless)</a:t>
            </a:r>
          </a:p>
          <a:p>
            <a:pPr lvl="1"/>
            <a:r>
              <a:rPr lang="en-US" dirty="0"/>
              <a:t>input, output, process</a:t>
            </a:r>
          </a:p>
          <a:p>
            <a:r>
              <a:rPr lang="en-US" dirty="0"/>
              <a:t>Explain each steps mathematically…</a:t>
            </a:r>
          </a:p>
          <a:p>
            <a:r>
              <a:rPr lang="en-US" dirty="0"/>
              <a:t>Develop your algorithms for each steps</a:t>
            </a:r>
          </a:p>
          <a:p>
            <a:r>
              <a:rPr lang="en-US" dirty="0"/>
              <a:t>Check your process flow from the first step to the last 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3E7C7-DB16-9FCA-42CF-70F04616C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EA3A6-B626-2A9B-98E4-1161214E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63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6CE0-A2DC-0DCD-2C0F-F18672E2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go for your solutions and coding with each other</a:t>
            </a:r>
            <a:r>
              <a:rPr lang="en-US" sz="2400" dirty="0">
                <a:sym typeface="Wingdings" panose="05000000000000000000" pitchFamily="2" charset="2"/>
              </a:rPr>
              <a:t>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359E-944F-6A28-0E4B-3A55F7349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Input?</a:t>
            </a:r>
          </a:p>
          <a:p>
            <a:r>
              <a:rPr lang="en-US" dirty="0"/>
              <a:t>Output?</a:t>
            </a:r>
          </a:p>
          <a:p>
            <a:r>
              <a:rPr lang="en-US" dirty="0"/>
              <a:t>Process?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2023D-D3E2-DC43-D339-E7563C5D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6341C-A0E4-A63E-F194-AD2946CF6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 descr="Microsoft Apps">
            <a:extLst>
              <a:ext uri="{FF2B5EF4-FFF2-40B4-BE49-F238E27FC236}">
                <a16:creationId xmlns:a16="http://schemas.microsoft.com/office/drawing/2014/main" id="{887BF51B-2C8B-614A-9161-46E23B4E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810" y="1997870"/>
            <a:ext cx="4543063" cy="45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47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Programming in the Digital Age!</a:t>
            </a:r>
            <a:endParaRPr lang="fa-I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8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C2E90-1E69-DA65-D215-2F0721C8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latin typeface="Kalameh" pitchFamily="2" charset="-78"/>
                <a:cs typeface="Kalameh" pitchFamily="2" charset="-78"/>
              </a:rPr>
              <a:t>طراحی داروهای </a:t>
            </a:r>
            <a:r>
              <a:rPr lang="fa-IR" dirty="0" err="1">
                <a:latin typeface="Kalameh" pitchFamily="2" charset="-78"/>
                <a:cs typeface="Kalameh" pitchFamily="2" charset="-78"/>
              </a:rPr>
              <a:t>شخصی‌سازی</a:t>
            </a:r>
            <a:r>
              <a:rPr lang="fa-IR" dirty="0">
                <a:latin typeface="Kalameh" pitchFamily="2" charset="-78"/>
                <a:cs typeface="Kalameh" pitchFamily="2" charset="-78"/>
              </a:rPr>
              <a:t> شده!</a:t>
            </a:r>
            <a:endParaRPr lang="en-US" dirty="0">
              <a:latin typeface="Kalameh" pitchFamily="2" charset="-78"/>
              <a:cs typeface="Kalameh" pitchFamily="2" charset="-7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3F21-A1BC-7950-EEA9-24565C5A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679F5A-3782-1174-6DED-27A5D365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61AB1B-FD70-D389-B72E-4DA99A644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817" y="2011363"/>
            <a:ext cx="9372779" cy="4206875"/>
          </a:xfrm>
        </p:spPr>
      </p:pic>
    </p:spTree>
    <p:extLst>
      <p:ext uri="{BB962C8B-B14F-4D97-AF65-F5344CB8AC3E}">
        <p14:creationId xmlns:p14="http://schemas.microsoft.com/office/powerpoint/2010/main" val="352282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3D1-FAC6-1A37-632B-050909C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latin typeface="Kalameh" pitchFamily="2" charset="-78"/>
                <a:cs typeface="Kalameh" pitchFamily="2" charset="-78"/>
              </a:rPr>
              <a:t>ساخت موجودی شبیه به انسان ممکن است؟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A2D5-6A65-C908-9E46-724C0E979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2C020-0F3B-95A7-9AE5-316F97EA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41AC6-FCDB-5741-9123-F03F4EE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299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1B2D1-ED4F-3F7E-6680-17E47645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71A8-7BC9-A1CC-24DE-D1A363BF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D2F6-E8B4-DCE8-6D7F-E8A49CF5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26C1C-F8F8-36AC-3F81-B1B91945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8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A73B-6C72-C6E9-38EE-574B6DD1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5F2D-194E-E711-907C-908961A12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Short Presentation</a:t>
            </a:r>
          </a:p>
          <a:p>
            <a:r>
              <a:rPr lang="en-US" dirty="0"/>
              <a:t>Review the Last Lecture</a:t>
            </a:r>
          </a:p>
          <a:p>
            <a:r>
              <a:rPr lang="en-US" dirty="0"/>
              <a:t>Coding a simple example</a:t>
            </a:r>
          </a:p>
          <a:p>
            <a:r>
              <a:rPr lang="en-US" dirty="0"/>
              <a:t>Programming with Python</a:t>
            </a:r>
          </a:p>
          <a:p>
            <a:r>
              <a:rPr lang="en-US" dirty="0">
                <a:solidFill>
                  <a:schemeClr val="accent6"/>
                </a:solidFill>
              </a:rPr>
              <a:t>Application of Programming in the Digital Age!</a:t>
            </a:r>
            <a:endParaRPr lang="fa-IR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6300D-25DE-4DCB-83C2-F8447A3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F15F-8CBD-19A6-FD8E-9F54F231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93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7BF9-93E3-307D-03D4-E63181C8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0ACF0-C99B-8FC1-911B-53228D03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/>
          </a:p>
          <a:p>
            <a:pPr marL="0" indent="0" algn="ctr">
              <a:buNone/>
            </a:pPr>
            <a:r>
              <a:rPr lang="en-US" sz="5400" dirty="0"/>
              <a:t>Send your feedback about the class whenever you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BDA3-FF62-55E1-0184-D829C952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3BBF5-9EBB-38CE-9793-3F7C4BC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30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0A482-6D39-FDCD-3606-DCAA5327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3518-C6BE-8815-A0F7-D20CF3096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011680"/>
            <a:ext cx="10402272" cy="4206240"/>
          </a:xfrm>
        </p:spPr>
        <p:txBody>
          <a:bodyPr/>
          <a:lstStyle/>
          <a:p>
            <a:r>
              <a:rPr lang="en-US" dirty="0"/>
              <a:t>Gmail: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ImanKhaniJazani@gmail.com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LinkedIn: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https://www.linkedin.com/in/ImanKhaniJazani/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Telegram: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@IKJ1992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EEF49-AEF6-FF69-5817-FBEDB3EC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703549-3DB7-CE04-C1F1-A2B7FCD69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37" y="3797853"/>
            <a:ext cx="7205663" cy="24200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DF0C-558A-AC2C-FC85-DCA32C2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35425A-286D-7342-4CC5-A4D17C32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5B0B7-3271-CEC5-46CD-01D86E5D6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4" y="2011680"/>
            <a:ext cx="11806176" cy="44111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Approx.  25% Programming Assignments (judgment with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14% Mid-term Project (alone,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r>
              <a:rPr lang="en-US" dirty="0"/>
              <a:t>Approx.  37% Final Project (team work~5 member, judgment with TAs and </a:t>
            </a:r>
            <a:r>
              <a:rPr lang="en-US" dirty="0" err="1"/>
              <a:t>Quera</a:t>
            </a:r>
            <a:r>
              <a:rPr lang="en-US" dirty="0"/>
              <a:t>)</a:t>
            </a:r>
          </a:p>
          <a:p>
            <a:pPr lvl="1"/>
            <a:r>
              <a:rPr lang="en-US" sz="3000" i="1" dirty="0"/>
              <a:t>Proposal (about real needs)</a:t>
            </a:r>
          </a:p>
          <a:p>
            <a:pPr lvl="1"/>
            <a:r>
              <a:rPr lang="en-US" sz="3000" i="1" dirty="0"/>
              <a:t>Coding</a:t>
            </a:r>
          </a:p>
          <a:p>
            <a:pPr lvl="1"/>
            <a:r>
              <a:rPr lang="en-US" sz="3000" i="1" dirty="0"/>
              <a:t>Release</a:t>
            </a:r>
          </a:p>
          <a:p>
            <a:r>
              <a:rPr lang="en-US" dirty="0"/>
              <a:t>Approx. 30% Final Exam (algorithm-based paper exam)</a:t>
            </a:r>
          </a:p>
          <a:p>
            <a:r>
              <a:rPr lang="en-US" dirty="0"/>
              <a:t>Approx.  5% Short Presentation(extra score , for the next week lecture, only for the first two person)</a:t>
            </a:r>
          </a:p>
          <a:p>
            <a:r>
              <a:rPr lang="en-US" dirty="0"/>
              <a:t>Approx.  2% Challenging Questions and Contributions in Class  or Telegram group (extra score)</a:t>
            </a:r>
            <a:endParaRPr lang="fa-IR" dirty="0"/>
          </a:p>
          <a:p>
            <a:r>
              <a:rPr lang="en-US" dirty="0"/>
              <a:t>Approx. 7% long presentation (extra score)</a:t>
            </a:r>
          </a:p>
          <a:p>
            <a:r>
              <a:rPr lang="en-US" dirty="0"/>
              <a:t>Approx. ?% Quiz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407F-CFFA-DBD6-014C-FFE454C3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13B2DA-F167-2111-2D7B-9BFFF80C6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6B18BD0E-7834-E54F-575D-3E80ACB437AE}"/>
              </a:ext>
            </a:extLst>
          </p:cNvPr>
          <p:cNvSpPr/>
          <p:nvPr/>
        </p:nvSpPr>
        <p:spPr>
          <a:xfrm>
            <a:off x="8543938" y="284176"/>
            <a:ext cx="3061253" cy="924391"/>
          </a:xfrm>
          <a:prstGeom prst="wedgeRectCallout">
            <a:avLst>
              <a:gd name="adj1" fmla="val -55249"/>
              <a:gd name="adj2" fmla="val 132486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b="1" dirty="0">
                <a:latin typeface="Kalameh" pitchFamily="2" charset="-78"/>
                <a:cs typeface="Kalameh" pitchFamily="2" charset="-78"/>
              </a:rPr>
              <a:t>راه جبران هم تحت شرایطی وجود </a:t>
            </a:r>
            <a:r>
              <a:rPr lang="fa-IR" sz="2000" b="1" dirty="0" err="1">
                <a:latin typeface="Kalameh" pitchFamily="2" charset="-78"/>
                <a:cs typeface="Kalameh" pitchFamily="2" charset="-78"/>
              </a:rPr>
              <a:t>داره</a:t>
            </a:r>
            <a:r>
              <a:rPr lang="fa-IR" sz="2000" b="1" dirty="0">
                <a:latin typeface="Kalameh" pitchFamily="2" charset="-78"/>
                <a:cs typeface="Kalameh" pitchFamily="2" charset="-78"/>
              </a:rPr>
              <a:t>!</a:t>
            </a:r>
            <a:endParaRPr lang="en-US" sz="2000" b="1" dirty="0">
              <a:latin typeface="Kalameh" pitchFamily="2" charset="-78"/>
              <a:cs typeface="Kalameh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3670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1FC432-A453-870C-34F6-F5AB1E82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Presentations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D2B23-7846-DE1D-E096-38313245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8F3A02B-EBDE-A1C4-048E-E606628F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How can computer detect which locations in memory are instruction or value or 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0A23B-4F23-3BDA-3CAA-99FC6D7B5C0E}"/>
              </a:ext>
            </a:extLst>
          </p:cNvPr>
          <p:cNvSpPr/>
          <p:nvPr/>
        </p:nvSpPr>
        <p:spPr>
          <a:xfrm rot="20004776">
            <a:off x="2013995" y="2338028"/>
            <a:ext cx="2546430" cy="7292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52281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AAB7-1E1C-BFCA-AEE5-09525A61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9955077" cy="1508760"/>
          </a:xfrm>
        </p:spPr>
        <p:txBody>
          <a:bodyPr/>
          <a:lstStyle/>
          <a:p>
            <a:r>
              <a:rPr lang="en-US" dirty="0"/>
              <a:t>What is clean code? What is clean code in Python? How can we care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3C35-98C4-E023-89D3-CC3AF6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volunteer for the short presentation?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A00AD-9B6C-1161-9468-730DBF9E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Fundamental Programming with Python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7836D-A414-5ADD-3BFB-9EF8CF81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9CAC6-A72B-4EF8-B465-34FA47827E7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B2B468-48EF-4D7B-CA3F-A18EC4D3D60C}"/>
              </a:ext>
            </a:extLst>
          </p:cNvPr>
          <p:cNvSpPr/>
          <p:nvPr/>
        </p:nvSpPr>
        <p:spPr>
          <a:xfrm>
            <a:off x="8924080" y="4058067"/>
            <a:ext cx="3267919" cy="9722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Fredoka One" panose="02000000000000000000" pitchFamily="2" charset="0"/>
              </a:rPr>
              <a:t>Short </a:t>
            </a:r>
            <a:r>
              <a:rPr lang="en-US" sz="2400" b="1" dirty="0" err="1">
                <a:latin typeface="Fredoka One" panose="02000000000000000000" pitchFamily="2" charset="0"/>
              </a:rPr>
              <a:t>Presenration</a:t>
            </a:r>
            <a:endParaRPr lang="en-US" sz="2400" b="1" dirty="0">
              <a:latin typeface="Fredok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437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BD5B5"/>
      </a:hlink>
      <a:folHlink>
        <a:srgbClr val="FE66FF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1977135_Playground rules presentation_RVA_v3.potx" id="{07413DCF-3AC5-4C70-87BD-941AEA8469DA}" vid="{4E9FF052-B545-4DF9-BE6D-6A74F8F6AE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9B77A0-8658-45E5-8D19-24559500539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E42AFF-377A-47D3-84EF-20B0692369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AC8BD7-946A-4C17-A395-21CB0265D7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 review of playground rules</Template>
  <TotalTime>20807</TotalTime>
  <Words>1019</Words>
  <Application>Microsoft Office PowerPoint</Application>
  <PresentationFormat>Widescreen</PresentationFormat>
  <Paragraphs>176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-apple-system</vt:lpstr>
      <vt:lpstr>Arial Black</vt:lpstr>
      <vt:lpstr>Calibri</vt:lpstr>
      <vt:lpstr>Corbel</vt:lpstr>
      <vt:lpstr>Courier New</vt:lpstr>
      <vt:lpstr>Fredoka One</vt:lpstr>
      <vt:lpstr>Kalameh</vt:lpstr>
      <vt:lpstr>Wingdings</vt:lpstr>
      <vt:lpstr>Banded</vt:lpstr>
      <vt:lpstr>Control and Loop Structures</vt:lpstr>
      <vt:lpstr>Last Lecture</vt:lpstr>
      <vt:lpstr>Today</vt:lpstr>
      <vt:lpstr>Together</vt:lpstr>
      <vt:lpstr>Contact me</vt:lpstr>
      <vt:lpstr>Grading</vt:lpstr>
      <vt:lpstr>Short Presentations</vt:lpstr>
      <vt:lpstr>How can computer detect which locations in memory are instruction or value or …?</vt:lpstr>
      <vt:lpstr>What is clean code? What is clean code in Python? How can we care it?</vt:lpstr>
      <vt:lpstr>Review the Last Lecture</vt:lpstr>
      <vt:lpstr>We have different types of statement!</vt:lpstr>
      <vt:lpstr>Control statements</vt:lpstr>
      <vt:lpstr>Simple example</vt:lpstr>
      <vt:lpstr>Loop statements</vt:lpstr>
      <vt:lpstr>نتیجه کوئیز یهویی...</vt:lpstr>
      <vt:lpstr>BUT, our class is based on:</vt:lpstr>
      <vt:lpstr>Coding a Simple Example</vt:lpstr>
      <vt:lpstr>Power of a number…</vt:lpstr>
      <vt:lpstr>For Now…</vt:lpstr>
      <vt:lpstr>Programming with Python</vt:lpstr>
      <vt:lpstr>Question</vt:lpstr>
      <vt:lpstr>Example of news</vt:lpstr>
      <vt:lpstr>From question to algorithm!</vt:lpstr>
      <vt:lpstr>Let’s go for your solutions and coding with each other😉</vt:lpstr>
      <vt:lpstr>Application of Programming in the Digital Age!</vt:lpstr>
      <vt:lpstr>طراحی داروهای شخصی‌سازی شده!</vt:lpstr>
      <vt:lpstr>ساخت موجودی شبیه به انسان ممکن است؟</vt:lpstr>
      <vt:lpstr>Lecture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Iman Khani Jazani</dc:creator>
  <cp:lastModifiedBy>Iman Khani Jazani</cp:lastModifiedBy>
  <cp:revision>225</cp:revision>
  <dcterms:created xsi:type="dcterms:W3CDTF">2023-01-30T22:07:53Z</dcterms:created>
  <dcterms:modified xsi:type="dcterms:W3CDTF">2023-03-06T19:47:28Z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