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24"/>
  </p:notesMasterIdLst>
  <p:handoutMasterIdLst>
    <p:handoutMasterId r:id="rId25"/>
  </p:handoutMasterIdLst>
  <p:sldIdLst>
    <p:sldId id="263" r:id="rId5"/>
    <p:sldId id="434" r:id="rId6"/>
    <p:sldId id="264" r:id="rId7"/>
    <p:sldId id="272" r:id="rId8"/>
    <p:sldId id="267" r:id="rId9"/>
    <p:sldId id="332" r:id="rId10"/>
    <p:sldId id="289" r:id="rId11"/>
    <p:sldId id="369" r:id="rId12"/>
    <p:sldId id="414" r:id="rId13"/>
    <p:sldId id="380" r:id="rId14"/>
    <p:sldId id="426" r:id="rId15"/>
    <p:sldId id="427" r:id="rId16"/>
    <p:sldId id="428" r:id="rId17"/>
    <p:sldId id="430" r:id="rId18"/>
    <p:sldId id="431" r:id="rId19"/>
    <p:sldId id="345" r:id="rId20"/>
    <p:sldId id="337" r:id="rId21"/>
    <p:sldId id="435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8" autoAdjust="0"/>
    <p:restoredTop sz="58435" autoAdjust="0"/>
  </p:normalViewPr>
  <p:slideViewPr>
    <p:cSldViewPr snapToGrid="0">
      <p:cViewPr varScale="1">
        <p:scale>
          <a:sx n="39" d="100"/>
          <a:sy n="39" d="100"/>
        </p:scale>
        <p:origin x="169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94A44-6693-4746-8868-DD968F3F0B93}" type="doc">
      <dgm:prSet loTypeId="urn:microsoft.com/office/officeart/2005/8/layout/equation2" loCatId="process" qsTypeId="urn:microsoft.com/office/officeart/2005/8/quickstyle/simple5" qsCatId="simple" csTypeId="urn:microsoft.com/office/officeart/2005/8/colors/colorful1" csCatId="colorful" phldr="1"/>
      <dgm:spPr/>
    </dgm:pt>
    <dgm:pt modelId="{52B46A49-72A2-4274-A031-CCE0BDBCB076}">
      <dgm:prSet phldrT="[Text]"/>
      <dgm:spPr/>
      <dgm:t>
        <a:bodyPr/>
        <a:lstStyle/>
        <a:p>
          <a:r>
            <a:rPr lang="en-US" dirty="0"/>
            <a:t>Algorithm</a:t>
          </a:r>
        </a:p>
      </dgm:t>
    </dgm:pt>
    <dgm:pt modelId="{15391345-C40E-44E2-8FA9-A9F4E42B3803}" type="parTrans" cxnId="{145C3ABA-2390-419D-8E47-992245AB2058}">
      <dgm:prSet/>
      <dgm:spPr/>
      <dgm:t>
        <a:bodyPr/>
        <a:lstStyle/>
        <a:p>
          <a:endParaRPr lang="en-US"/>
        </a:p>
      </dgm:t>
    </dgm:pt>
    <dgm:pt modelId="{467D88DD-88AD-4355-8986-6A21EA5755B2}" type="sibTrans" cxnId="{145C3ABA-2390-419D-8E47-992245AB2058}">
      <dgm:prSet/>
      <dgm:spPr/>
      <dgm:t>
        <a:bodyPr/>
        <a:lstStyle/>
        <a:p>
          <a:endParaRPr lang="en-US"/>
        </a:p>
      </dgm:t>
    </dgm:pt>
    <dgm:pt modelId="{66256677-A132-413A-9C32-1935D88C4EFE}">
      <dgm:prSet phldrT="[Text]"/>
      <dgm:spPr/>
      <dgm:t>
        <a:bodyPr/>
        <a:lstStyle/>
        <a:p>
          <a:r>
            <a:rPr lang="en-US" dirty="0"/>
            <a:t>Data Structure</a:t>
          </a:r>
        </a:p>
      </dgm:t>
    </dgm:pt>
    <dgm:pt modelId="{347BE771-1117-4732-A318-C61AD430A15E}" type="parTrans" cxnId="{4248F263-C138-42C6-998A-670195BDC5F5}">
      <dgm:prSet/>
      <dgm:spPr/>
      <dgm:t>
        <a:bodyPr/>
        <a:lstStyle/>
        <a:p>
          <a:endParaRPr lang="en-US"/>
        </a:p>
      </dgm:t>
    </dgm:pt>
    <dgm:pt modelId="{8FA1FF78-066A-4B37-A3BC-C77078C9B549}" type="sibTrans" cxnId="{4248F263-C138-42C6-998A-670195BDC5F5}">
      <dgm:prSet/>
      <dgm:spPr/>
      <dgm:t>
        <a:bodyPr/>
        <a:lstStyle/>
        <a:p>
          <a:endParaRPr lang="en-US"/>
        </a:p>
      </dgm:t>
    </dgm:pt>
    <dgm:pt modelId="{065C6B1C-001B-4734-9E1F-00A8D9383AB9}">
      <dgm:prSet phldrT="[Text]"/>
      <dgm:spPr/>
      <dgm:t>
        <a:bodyPr/>
        <a:lstStyle/>
        <a:p>
          <a:r>
            <a:rPr lang="en-US" dirty="0"/>
            <a:t>Program</a:t>
          </a:r>
        </a:p>
      </dgm:t>
    </dgm:pt>
    <dgm:pt modelId="{46EDAE69-B493-4987-8FEE-8B09DF4E3646}" type="parTrans" cxnId="{4CE33D1A-9339-4453-B8A2-9AF5D90FCBDA}">
      <dgm:prSet/>
      <dgm:spPr/>
      <dgm:t>
        <a:bodyPr/>
        <a:lstStyle/>
        <a:p>
          <a:endParaRPr lang="en-US"/>
        </a:p>
      </dgm:t>
    </dgm:pt>
    <dgm:pt modelId="{BC7CA9A4-148C-4A8B-A6DD-22CD70E8022E}" type="sibTrans" cxnId="{4CE33D1A-9339-4453-B8A2-9AF5D90FCBDA}">
      <dgm:prSet/>
      <dgm:spPr/>
      <dgm:t>
        <a:bodyPr/>
        <a:lstStyle/>
        <a:p>
          <a:endParaRPr lang="en-US"/>
        </a:p>
      </dgm:t>
    </dgm:pt>
    <dgm:pt modelId="{9B0220CA-CF76-4078-B138-6402DD500949}" type="pres">
      <dgm:prSet presAssocID="{FE094A44-6693-4746-8868-DD968F3F0B93}" presName="Name0" presStyleCnt="0">
        <dgm:presLayoutVars>
          <dgm:dir/>
          <dgm:resizeHandles val="exact"/>
        </dgm:presLayoutVars>
      </dgm:prSet>
      <dgm:spPr/>
    </dgm:pt>
    <dgm:pt modelId="{03693A57-55E5-4CC1-8C35-EFB6963540DC}" type="pres">
      <dgm:prSet presAssocID="{FE094A44-6693-4746-8868-DD968F3F0B93}" presName="vNodes" presStyleCnt="0"/>
      <dgm:spPr/>
    </dgm:pt>
    <dgm:pt modelId="{C62BFDAA-524C-4DA8-8226-FA6BE02F68D5}" type="pres">
      <dgm:prSet presAssocID="{52B46A49-72A2-4274-A031-CCE0BDBCB076}" presName="node" presStyleLbl="node1" presStyleIdx="0" presStyleCnt="3">
        <dgm:presLayoutVars>
          <dgm:bulletEnabled val="1"/>
        </dgm:presLayoutVars>
      </dgm:prSet>
      <dgm:spPr/>
    </dgm:pt>
    <dgm:pt modelId="{8073E0CC-7C52-4A56-9BA5-79F2D380EC5F}" type="pres">
      <dgm:prSet presAssocID="{467D88DD-88AD-4355-8986-6A21EA5755B2}" presName="spacerT" presStyleCnt="0"/>
      <dgm:spPr/>
    </dgm:pt>
    <dgm:pt modelId="{85D77CBA-1AAC-411F-AD73-037892AB55E0}" type="pres">
      <dgm:prSet presAssocID="{467D88DD-88AD-4355-8986-6A21EA5755B2}" presName="sibTrans" presStyleLbl="sibTrans2D1" presStyleIdx="0" presStyleCnt="2"/>
      <dgm:spPr/>
    </dgm:pt>
    <dgm:pt modelId="{65E18440-E458-4D96-99A6-2DF90D0F2F1E}" type="pres">
      <dgm:prSet presAssocID="{467D88DD-88AD-4355-8986-6A21EA5755B2}" presName="spacerB" presStyleCnt="0"/>
      <dgm:spPr/>
    </dgm:pt>
    <dgm:pt modelId="{952269ED-7845-4E29-8C01-FF286965ACB1}" type="pres">
      <dgm:prSet presAssocID="{66256677-A132-413A-9C32-1935D88C4EFE}" presName="node" presStyleLbl="node1" presStyleIdx="1" presStyleCnt="3">
        <dgm:presLayoutVars>
          <dgm:bulletEnabled val="1"/>
        </dgm:presLayoutVars>
      </dgm:prSet>
      <dgm:spPr/>
    </dgm:pt>
    <dgm:pt modelId="{0B6A9360-0715-4E2D-9714-527D56619357}" type="pres">
      <dgm:prSet presAssocID="{FE094A44-6693-4746-8868-DD968F3F0B93}" presName="sibTransLast" presStyleLbl="sibTrans2D1" presStyleIdx="1" presStyleCnt="2"/>
      <dgm:spPr/>
    </dgm:pt>
    <dgm:pt modelId="{2F63C4B6-ED84-498D-A9DC-03161A273B83}" type="pres">
      <dgm:prSet presAssocID="{FE094A44-6693-4746-8868-DD968F3F0B93}" presName="connectorText" presStyleLbl="sibTrans2D1" presStyleIdx="1" presStyleCnt="2"/>
      <dgm:spPr/>
    </dgm:pt>
    <dgm:pt modelId="{7E5DB7A2-8903-4BD7-96B8-E3BAF8E4DDDE}" type="pres">
      <dgm:prSet presAssocID="{FE094A44-6693-4746-8868-DD968F3F0B93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A890C619-2AAC-40CE-8D2D-C8F5D75C4B98}" type="presOf" srcId="{66256677-A132-413A-9C32-1935D88C4EFE}" destId="{952269ED-7845-4E29-8C01-FF286965ACB1}" srcOrd="0" destOrd="0" presId="urn:microsoft.com/office/officeart/2005/8/layout/equation2"/>
    <dgm:cxn modelId="{4CE33D1A-9339-4453-B8A2-9AF5D90FCBDA}" srcId="{FE094A44-6693-4746-8868-DD968F3F0B93}" destId="{065C6B1C-001B-4734-9E1F-00A8D9383AB9}" srcOrd="2" destOrd="0" parTransId="{46EDAE69-B493-4987-8FEE-8B09DF4E3646}" sibTransId="{BC7CA9A4-148C-4A8B-A6DD-22CD70E8022E}"/>
    <dgm:cxn modelId="{B22FF02D-91EE-4C42-B132-07C9DBA0FDCE}" type="presOf" srcId="{FE094A44-6693-4746-8868-DD968F3F0B93}" destId="{9B0220CA-CF76-4078-B138-6402DD500949}" srcOrd="0" destOrd="0" presId="urn:microsoft.com/office/officeart/2005/8/layout/equation2"/>
    <dgm:cxn modelId="{25EE5B5D-728C-46FC-9FB8-F08DEA9E888F}" type="presOf" srcId="{8FA1FF78-066A-4B37-A3BC-C77078C9B549}" destId="{2F63C4B6-ED84-498D-A9DC-03161A273B83}" srcOrd="1" destOrd="0" presId="urn:microsoft.com/office/officeart/2005/8/layout/equation2"/>
    <dgm:cxn modelId="{8DA5D65E-B951-46C7-8B07-B66BF9830DEB}" type="presOf" srcId="{52B46A49-72A2-4274-A031-CCE0BDBCB076}" destId="{C62BFDAA-524C-4DA8-8226-FA6BE02F68D5}" srcOrd="0" destOrd="0" presId="urn:microsoft.com/office/officeart/2005/8/layout/equation2"/>
    <dgm:cxn modelId="{4248F263-C138-42C6-998A-670195BDC5F5}" srcId="{FE094A44-6693-4746-8868-DD968F3F0B93}" destId="{66256677-A132-413A-9C32-1935D88C4EFE}" srcOrd="1" destOrd="0" parTransId="{347BE771-1117-4732-A318-C61AD430A15E}" sibTransId="{8FA1FF78-066A-4B37-A3BC-C77078C9B549}"/>
    <dgm:cxn modelId="{5FEA1868-EC36-4624-A704-DCFE8D636845}" type="presOf" srcId="{467D88DD-88AD-4355-8986-6A21EA5755B2}" destId="{85D77CBA-1AAC-411F-AD73-037892AB55E0}" srcOrd="0" destOrd="0" presId="urn:microsoft.com/office/officeart/2005/8/layout/equation2"/>
    <dgm:cxn modelId="{8252A578-1F04-4A2B-9B74-4AECDB76A5D1}" type="presOf" srcId="{065C6B1C-001B-4734-9E1F-00A8D9383AB9}" destId="{7E5DB7A2-8903-4BD7-96B8-E3BAF8E4DDDE}" srcOrd="0" destOrd="0" presId="urn:microsoft.com/office/officeart/2005/8/layout/equation2"/>
    <dgm:cxn modelId="{678E1881-9B76-4E48-984F-1E0A85F4B95A}" type="presOf" srcId="{8FA1FF78-066A-4B37-A3BC-C77078C9B549}" destId="{0B6A9360-0715-4E2D-9714-527D56619357}" srcOrd="0" destOrd="0" presId="urn:microsoft.com/office/officeart/2005/8/layout/equation2"/>
    <dgm:cxn modelId="{145C3ABA-2390-419D-8E47-992245AB2058}" srcId="{FE094A44-6693-4746-8868-DD968F3F0B93}" destId="{52B46A49-72A2-4274-A031-CCE0BDBCB076}" srcOrd="0" destOrd="0" parTransId="{15391345-C40E-44E2-8FA9-A9F4E42B3803}" sibTransId="{467D88DD-88AD-4355-8986-6A21EA5755B2}"/>
    <dgm:cxn modelId="{A8BB731C-0D67-4D10-A038-26DC40BB0E27}" type="presParOf" srcId="{9B0220CA-CF76-4078-B138-6402DD500949}" destId="{03693A57-55E5-4CC1-8C35-EFB6963540DC}" srcOrd="0" destOrd="0" presId="urn:microsoft.com/office/officeart/2005/8/layout/equation2"/>
    <dgm:cxn modelId="{31752FB3-C886-4F8E-86B7-3E74414467AB}" type="presParOf" srcId="{03693A57-55E5-4CC1-8C35-EFB6963540DC}" destId="{C62BFDAA-524C-4DA8-8226-FA6BE02F68D5}" srcOrd="0" destOrd="0" presId="urn:microsoft.com/office/officeart/2005/8/layout/equation2"/>
    <dgm:cxn modelId="{0E4B17D7-9ACE-473E-8287-76071581047E}" type="presParOf" srcId="{03693A57-55E5-4CC1-8C35-EFB6963540DC}" destId="{8073E0CC-7C52-4A56-9BA5-79F2D380EC5F}" srcOrd="1" destOrd="0" presId="urn:microsoft.com/office/officeart/2005/8/layout/equation2"/>
    <dgm:cxn modelId="{E44F2B39-A125-4EFE-998C-43BAD26D9C67}" type="presParOf" srcId="{03693A57-55E5-4CC1-8C35-EFB6963540DC}" destId="{85D77CBA-1AAC-411F-AD73-037892AB55E0}" srcOrd="2" destOrd="0" presId="urn:microsoft.com/office/officeart/2005/8/layout/equation2"/>
    <dgm:cxn modelId="{5F5938EF-C34D-4C2C-8F01-8DB3DD969DBC}" type="presParOf" srcId="{03693A57-55E5-4CC1-8C35-EFB6963540DC}" destId="{65E18440-E458-4D96-99A6-2DF90D0F2F1E}" srcOrd="3" destOrd="0" presId="urn:microsoft.com/office/officeart/2005/8/layout/equation2"/>
    <dgm:cxn modelId="{FEB64665-FB7F-4DC1-98FB-B3B726C93E92}" type="presParOf" srcId="{03693A57-55E5-4CC1-8C35-EFB6963540DC}" destId="{952269ED-7845-4E29-8C01-FF286965ACB1}" srcOrd="4" destOrd="0" presId="urn:microsoft.com/office/officeart/2005/8/layout/equation2"/>
    <dgm:cxn modelId="{23DE005E-02E1-4154-AB1D-FA83253BD7A7}" type="presParOf" srcId="{9B0220CA-CF76-4078-B138-6402DD500949}" destId="{0B6A9360-0715-4E2D-9714-527D56619357}" srcOrd="1" destOrd="0" presId="urn:microsoft.com/office/officeart/2005/8/layout/equation2"/>
    <dgm:cxn modelId="{5E02965E-9F20-46DE-AC43-472B98BF9585}" type="presParOf" srcId="{0B6A9360-0715-4E2D-9714-527D56619357}" destId="{2F63C4B6-ED84-498D-A9DC-03161A273B83}" srcOrd="0" destOrd="0" presId="urn:microsoft.com/office/officeart/2005/8/layout/equation2"/>
    <dgm:cxn modelId="{549CAC26-F539-4C5A-92B3-2979415C2BFE}" type="presParOf" srcId="{9B0220CA-CF76-4078-B138-6402DD500949}" destId="{7E5DB7A2-8903-4BD7-96B8-E3BAF8E4DDD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BFDAA-524C-4DA8-8226-FA6BE02F68D5}">
      <dsp:nvSpPr>
        <dsp:cNvPr id="0" name=""/>
        <dsp:cNvSpPr/>
      </dsp:nvSpPr>
      <dsp:spPr>
        <a:xfrm>
          <a:off x="752287" y="1493"/>
          <a:ext cx="1532691" cy="153269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Algorithm</a:t>
          </a:r>
        </a:p>
      </dsp:txBody>
      <dsp:txXfrm>
        <a:off x="976744" y="225950"/>
        <a:ext cx="1083777" cy="1083777"/>
      </dsp:txXfrm>
    </dsp:sp>
    <dsp:sp modelId="{85D77CBA-1AAC-411F-AD73-037892AB55E0}">
      <dsp:nvSpPr>
        <dsp:cNvPr id="0" name=""/>
        <dsp:cNvSpPr/>
      </dsp:nvSpPr>
      <dsp:spPr>
        <a:xfrm>
          <a:off x="1074152" y="1658639"/>
          <a:ext cx="888960" cy="888960"/>
        </a:xfrm>
        <a:prstGeom prst="mathPlus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191984" y="1998577"/>
        <a:ext cx="653296" cy="209084"/>
      </dsp:txXfrm>
    </dsp:sp>
    <dsp:sp modelId="{952269ED-7845-4E29-8C01-FF286965ACB1}">
      <dsp:nvSpPr>
        <dsp:cNvPr id="0" name=""/>
        <dsp:cNvSpPr/>
      </dsp:nvSpPr>
      <dsp:spPr>
        <a:xfrm>
          <a:off x="752287" y="2672054"/>
          <a:ext cx="1532691" cy="153269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Structure</a:t>
          </a:r>
        </a:p>
      </dsp:txBody>
      <dsp:txXfrm>
        <a:off x="976744" y="2896511"/>
        <a:ext cx="1083777" cy="1083777"/>
      </dsp:txXfrm>
    </dsp:sp>
    <dsp:sp modelId="{0B6A9360-0715-4E2D-9714-527D56619357}">
      <dsp:nvSpPr>
        <dsp:cNvPr id="0" name=""/>
        <dsp:cNvSpPr/>
      </dsp:nvSpPr>
      <dsp:spPr>
        <a:xfrm>
          <a:off x="2514882" y="1818039"/>
          <a:ext cx="487395" cy="5701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514882" y="1932071"/>
        <a:ext cx="341177" cy="342097"/>
      </dsp:txXfrm>
    </dsp:sp>
    <dsp:sp modelId="{7E5DB7A2-8903-4BD7-96B8-E3BAF8E4DDDE}">
      <dsp:nvSpPr>
        <dsp:cNvPr id="0" name=""/>
        <dsp:cNvSpPr/>
      </dsp:nvSpPr>
      <dsp:spPr>
        <a:xfrm>
          <a:off x="3204593" y="570428"/>
          <a:ext cx="3065382" cy="306538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Program</a:t>
          </a:r>
        </a:p>
      </dsp:txBody>
      <dsp:txXfrm>
        <a:off x="3653508" y="1019343"/>
        <a:ext cx="2167552" cy="2167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14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definition and step by step solving…</a:t>
            </a:r>
          </a:p>
          <a:p>
            <a:r>
              <a:rPr lang="en-US" dirty="0"/>
              <a:t>Modular structure of our project</a:t>
            </a:r>
            <a:br>
              <a:rPr lang="en-US" dirty="0"/>
            </a:br>
            <a:r>
              <a:rPr lang="en-US" dirty="0"/>
              <a:t>trying to comment our code!</a:t>
            </a:r>
            <a:br>
              <a:rPr lang="en-US" dirty="0"/>
            </a:br>
            <a:r>
              <a:rPr lang="en-US" dirty="0"/>
              <a:t>Nested (</a:t>
            </a:r>
            <a:r>
              <a:rPr lang="en-US" dirty="0" err="1"/>
              <a:t>dict</a:t>
            </a:r>
            <a:r>
              <a:rPr lang="en-US" dirty="0"/>
              <a:t> of list)</a:t>
            </a:r>
          </a:p>
          <a:p>
            <a:r>
              <a:rPr lang="en-US" dirty="0"/>
              <a:t>Working with strings</a:t>
            </a:r>
          </a:p>
          <a:p>
            <a:r>
              <a:rPr lang="en-US" dirty="0"/>
              <a:t>Break and continue</a:t>
            </a:r>
          </a:p>
          <a:p>
            <a:r>
              <a:rPr lang="en-US" dirty="0"/>
              <a:t>Functions with return statement</a:t>
            </a:r>
          </a:p>
          <a:p>
            <a:r>
              <a:rPr lang="en-US" dirty="0"/>
              <a:t>Do you have any idea to make a better </a:t>
            </a:r>
            <a:r>
              <a:rPr lang="en-US" dirty="0" err="1"/>
              <a:t>DrNext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Most Important Data Structures in Python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Senior Data Scientist, Community builder | Adin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Business Developer | </a:t>
            </a:r>
            <a:r>
              <a:rPr lang="en-US" i="1" dirty="0" err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 | Sharif University of Technology</a:t>
            </a: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2D2A-0134-5A70-6F09-86F9623C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0FC75-00C0-5809-A963-44A53D35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56963-D426-4E0D-1DDF-9936904B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  <p:pic>
        <p:nvPicPr>
          <p:cNvPr id="3074" name="Picture 2" descr="How to use Data Types in Python - The Engineering Projects">
            <a:extLst>
              <a:ext uri="{FF2B5EF4-FFF2-40B4-BE49-F238E27FC236}">
                <a16:creationId xmlns:a16="http://schemas.microsoft.com/office/drawing/2014/main" id="{D39BD6D0-4C72-3880-C3F2-7CB52AEB34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57" y="2011363"/>
            <a:ext cx="9045499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142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A526-43D4-B23F-7001-02FFE560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EF6543-7119-2146-EDB2-1FD54C8BD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328093"/>
            <a:ext cx="9783763" cy="357341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FEDE3-29D0-C839-E0D3-4590F0DB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01B45-CCF0-09D1-9238-094A8F52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09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1BEB-31CD-1304-2AED-363B68A2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789601-E3EC-D9E1-EB3E-D058EE2E9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25" y="2328093"/>
            <a:ext cx="9783763" cy="357341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9878A-A289-2F30-669F-B3D45917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CA2D2-7ACB-BD09-2A79-EF313481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6FE3-0E47-4C9E-A914-6BD6E94F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Nesteds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6037C-F76D-A963-AC66-7A53EFE7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E593A-0162-004D-9B98-6922FE9B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ECA533-4CB5-802D-E2F2-662C899BF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 err="1"/>
              <a:t>Dict</a:t>
            </a:r>
            <a:r>
              <a:rPr lang="en-US" dirty="0"/>
              <a:t> of list</a:t>
            </a:r>
          </a:p>
          <a:p>
            <a:r>
              <a:rPr lang="en-US" dirty="0"/>
              <a:t>Tuple of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Tuple of </a:t>
            </a:r>
            <a:r>
              <a:rPr lang="en-US" dirty="0" err="1"/>
              <a:t>dict</a:t>
            </a:r>
            <a:r>
              <a:rPr lang="en-US" dirty="0"/>
              <a:t> of list</a:t>
            </a:r>
          </a:p>
          <a:p>
            <a:r>
              <a:rPr lang="en-US" dirty="0"/>
              <a:t>List of list of list of list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544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Python IDLE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07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DDAC-743F-BA70-D4A6-008F55A5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for prompt-based coding…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96181-878A-65EC-F399-499054F8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43840-61B1-5BB6-F25C-5E502016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 descr="Python IDLE - Integrated Development and Learning Environment">
            <a:extLst>
              <a:ext uri="{FF2B5EF4-FFF2-40B4-BE49-F238E27FC236}">
                <a16:creationId xmlns:a16="http://schemas.microsoft.com/office/drawing/2014/main" id="{E5A076D2-9B1B-C145-F444-988D8CC073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201" y="2011363"/>
            <a:ext cx="6054011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33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2E90-1E69-DA65-D215-2F0721C8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Drnext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B3F21-A1BC-7950-EEA9-24565C5A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79F5A-3782-1174-6DED-27A5D365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0DFAD-F6CD-852B-417C-A7EF0C43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677C63-9A1E-8A53-5747-21BF50F6C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1" y="1542111"/>
            <a:ext cx="12192000" cy="54625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828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3E0A-6F8F-08C2-40E4-098EEEDB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 simple </a:t>
            </a:r>
            <a:r>
              <a:rPr lang="en-US" dirty="0" err="1"/>
              <a:t>DrNext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20F12-0C1D-B48E-D09F-337DAC7A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B3A71-50DE-8F22-3EAF-FFBDDA60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 descr="Visual Studio Code full logo transparent PNG - StickPNG">
            <a:extLst>
              <a:ext uri="{FF2B5EF4-FFF2-40B4-BE49-F238E27FC236}">
                <a16:creationId xmlns:a16="http://schemas.microsoft.com/office/drawing/2014/main" id="{212EE547-696E-6299-2993-F722300839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80" y="2086598"/>
            <a:ext cx="3954643" cy="202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886DCCAE-7C36-5E4D-E795-8E420C30B817}"/>
              </a:ext>
            </a:extLst>
          </p:cNvPr>
          <p:cNvSpPr txBox="1">
            <a:spLocks/>
          </p:cNvSpPr>
          <p:nvPr/>
        </p:nvSpPr>
        <p:spPr>
          <a:xfrm>
            <a:off x="960700" y="2011679"/>
            <a:ext cx="10026300" cy="4411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>
                <a:latin typeface="Kalameh" pitchFamily="2" charset="-78"/>
                <a:cs typeface="Kalameh" pitchFamily="2" charset="-78"/>
              </a:rPr>
              <a:t>ثبت و ویرایش بیمار</a:t>
            </a:r>
          </a:p>
          <a:p>
            <a:pPr algn="r" rtl="1"/>
            <a:r>
              <a:rPr lang="fa-IR" dirty="0">
                <a:latin typeface="Kalameh" pitchFamily="2" charset="-78"/>
                <a:cs typeface="Kalameh" pitchFamily="2" charset="-78"/>
              </a:rPr>
              <a:t>ثبت و ویرایش مرکز درمانی</a:t>
            </a:r>
          </a:p>
          <a:p>
            <a:pPr algn="r" rtl="1"/>
            <a:r>
              <a:rPr lang="fa-IR" dirty="0">
                <a:latin typeface="Kalameh" pitchFamily="2" charset="-78"/>
                <a:cs typeface="Kalameh" pitchFamily="2" charset="-78"/>
              </a:rPr>
              <a:t>جستجوی بیمار بر اساس نامش</a:t>
            </a:r>
          </a:p>
          <a:p>
            <a:pPr algn="r" rtl="1"/>
            <a:r>
              <a:rPr lang="fa-IR" dirty="0">
                <a:latin typeface="Kalameh" pitchFamily="2" charset="-78"/>
                <a:cs typeface="Kalameh" pitchFamily="2" charset="-78"/>
              </a:rPr>
              <a:t>جستجوی بیمار بر اساس مشخصات</a:t>
            </a:r>
          </a:p>
          <a:p>
            <a:pPr algn="r" rtl="1"/>
            <a:r>
              <a:rPr lang="fa-IR" dirty="0">
                <a:latin typeface="Kalameh" pitchFamily="2" charset="-78"/>
                <a:cs typeface="Kalameh" pitchFamily="2" charset="-78"/>
              </a:rPr>
              <a:t>جستجوی مرکز درمانی بر اساس نامش</a:t>
            </a:r>
          </a:p>
          <a:p>
            <a:pPr algn="r" rtl="1"/>
            <a:r>
              <a:rPr lang="fa-IR" dirty="0">
                <a:latin typeface="Kalameh" pitchFamily="2" charset="-78"/>
                <a:cs typeface="Kalameh" pitchFamily="2" charset="-78"/>
              </a:rPr>
              <a:t>جستجوی مرکز درمانی بر اساس مشخصات</a:t>
            </a:r>
          </a:p>
          <a:p>
            <a:pPr algn="r" rtl="1"/>
            <a:r>
              <a:rPr lang="fa-IR" dirty="0" err="1">
                <a:latin typeface="Kalameh" pitchFamily="2" charset="-78"/>
                <a:cs typeface="Kalameh" pitchFamily="2" charset="-78"/>
              </a:rPr>
              <a:t>نوبت‌دهی</a:t>
            </a:r>
            <a:r>
              <a:rPr lang="fa-IR" dirty="0">
                <a:latin typeface="Kalameh" pitchFamily="2" charset="-78"/>
                <a:cs typeface="Kalameh" pitchFamily="2" charset="-78"/>
              </a:rPr>
              <a:t> بیمار بر اساس مرکز درمانی انتخاب شده توسط بیمار</a:t>
            </a:r>
          </a:p>
          <a:p>
            <a:pPr algn="r" rtl="1"/>
            <a:r>
              <a:rPr lang="fa-IR" dirty="0">
                <a:latin typeface="Kalameh" pitchFamily="2" charset="-78"/>
                <a:cs typeface="Kalameh" pitchFamily="2" charset="-78"/>
              </a:rPr>
              <a:t>...</a:t>
            </a:r>
          </a:p>
          <a:p>
            <a:pPr algn="r" rtl="1"/>
            <a:endParaRPr lang="fa-IR" dirty="0">
              <a:latin typeface="Kalameh" pitchFamily="2" charset="-78"/>
              <a:cs typeface="Kalameh" pitchFamily="2" charset="-78"/>
            </a:endParaRPr>
          </a:p>
          <a:p>
            <a:pPr algn="r" rtl="1"/>
            <a:endParaRPr lang="fa-IR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6814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/>
              <a:t>P. Wentworth, J. </a:t>
            </a:r>
            <a:r>
              <a:rPr lang="en-US" sz="2800" i="1" dirty="0" err="1"/>
              <a:t>Elkner</a:t>
            </a:r>
            <a:r>
              <a:rPr lang="en-US" sz="2800" i="1" dirty="0"/>
              <a:t>, A. B. Downey, C. Meyers. How to Think Like a Computer Scientist: Learning with Python. 3rd Edition, Open Book Project, 2011.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What is data structure?</a:t>
            </a:r>
          </a:p>
          <a:p>
            <a:pPr lvl="1"/>
            <a:r>
              <a:rPr lang="en-US" dirty="0"/>
              <a:t>For today: lists, nested lists</a:t>
            </a:r>
            <a:r>
              <a:rPr lang="fa-IR" dirty="0"/>
              <a:t> </a:t>
            </a:r>
            <a:r>
              <a:rPr lang="en-US" sz="2400" dirty="0"/>
              <a:t>(nested things)</a:t>
            </a:r>
            <a:r>
              <a:rPr lang="en-US" dirty="0"/>
              <a:t>, and tuples</a:t>
            </a:r>
          </a:p>
          <a:p>
            <a:r>
              <a:rPr lang="en-US" dirty="0"/>
              <a:t>Can we create a new data structure?</a:t>
            </a:r>
          </a:p>
          <a:p>
            <a:r>
              <a:rPr lang="en-US" dirty="0"/>
              <a:t>Programming with Python IDLE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8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</a:t>
            </a:r>
          </a:p>
          <a:p>
            <a:r>
              <a:rPr lang="en-US" dirty="0"/>
              <a:t>What is data structure?</a:t>
            </a:r>
          </a:p>
          <a:p>
            <a:pPr lvl="1"/>
            <a:r>
              <a:rPr lang="en-US" dirty="0"/>
              <a:t>For today: dictionary, set, nested of all things</a:t>
            </a:r>
          </a:p>
          <a:p>
            <a:r>
              <a:rPr lang="en-US" dirty="0"/>
              <a:t>Programming with Python IDLE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Structure?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2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3B9D-9F64-15AD-7766-C906E2CB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D4D037-F6B8-8D6A-AD1D-D5317A3EA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An organization of data for the purpose of making it easier to use.</a:t>
            </a:r>
          </a:p>
          <a:p>
            <a:pPr marL="0" indent="0" algn="ctr">
              <a:buNone/>
            </a:pPr>
            <a:endParaRPr lang="en-US" sz="2800" i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B4D9F-0735-4CD8-7DFB-30604D63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58F9C-63BC-9BCD-B371-65E008ED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AAF3256-6BA8-3941-949D-F1588F5AB6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790360"/>
              </p:ext>
            </p:extLst>
          </p:nvPr>
        </p:nvGraphicFramePr>
        <p:xfrm>
          <a:off x="3186607" y="2506479"/>
          <a:ext cx="7022263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554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62BFDAA-524C-4DA8-8226-FA6BE02F68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C62BFDAA-524C-4DA8-8226-FA6BE02F68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5D77CBA-1AAC-411F-AD73-037892AB55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85D77CBA-1AAC-411F-AD73-037892AB55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2269ED-7845-4E29-8C01-FF286965AC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952269ED-7845-4E29-8C01-FF286965AC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B6A9360-0715-4E2D-9714-527D56619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0B6A9360-0715-4E2D-9714-527D566193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5DB7A2-8903-4BD7-96B8-E3BAF8E4DD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7E5DB7A2-8903-4BD7-96B8-E3BAF8E4DD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24340</TotalTime>
  <Words>465</Words>
  <Application>Microsoft Office PowerPoint</Application>
  <PresentationFormat>Widescreen</PresentationFormat>
  <Paragraphs>110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Calibri</vt:lpstr>
      <vt:lpstr>Corbel</vt:lpstr>
      <vt:lpstr>Courier New</vt:lpstr>
      <vt:lpstr>Kalameh</vt:lpstr>
      <vt:lpstr>Wingdings</vt:lpstr>
      <vt:lpstr>Banded</vt:lpstr>
      <vt:lpstr>The Most Important Data Structures in Python</vt:lpstr>
      <vt:lpstr>Last lecture</vt:lpstr>
      <vt:lpstr>Today</vt:lpstr>
      <vt:lpstr>Together</vt:lpstr>
      <vt:lpstr>Contact me</vt:lpstr>
      <vt:lpstr>Short Presentations</vt:lpstr>
      <vt:lpstr>Review the Last Lecture</vt:lpstr>
      <vt:lpstr>What is Data Structure?</vt:lpstr>
      <vt:lpstr>Definition </vt:lpstr>
      <vt:lpstr>Python DataTypes</vt:lpstr>
      <vt:lpstr>Dictionary</vt:lpstr>
      <vt:lpstr>Set </vt:lpstr>
      <vt:lpstr>Nesteds!</vt:lpstr>
      <vt:lpstr>Programming with Python IDLE</vt:lpstr>
      <vt:lpstr>Let’s go for prompt-based coding…</vt:lpstr>
      <vt:lpstr>Application of Programming in the Digital Age!</vt:lpstr>
      <vt:lpstr>Drnext</vt:lpstr>
      <vt:lpstr>Programming a simple DrNext!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272</cp:revision>
  <dcterms:created xsi:type="dcterms:W3CDTF">2023-01-30T22:07:53Z</dcterms:created>
  <dcterms:modified xsi:type="dcterms:W3CDTF">2023-04-02T22:46:31Z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