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4"/>
  </p:sldMasterIdLst>
  <p:notesMasterIdLst>
    <p:notesMasterId r:id="rId29"/>
  </p:notesMasterIdLst>
  <p:handoutMasterIdLst>
    <p:handoutMasterId r:id="rId30"/>
  </p:handoutMasterIdLst>
  <p:sldIdLst>
    <p:sldId id="263" r:id="rId5"/>
    <p:sldId id="474" r:id="rId6"/>
    <p:sldId id="455" r:id="rId7"/>
    <p:sldId id="272" r:id="rId8"/>
    <p:sldId id="267" r:id="rId9"/>
    <p:sldId id="332" r:id="rId10"/>
    <p:sldId id="482" r:id="rId11"/>
    <p:sldId id="483" r:id="rId12"/>
    <p:sldId id="484" r:id="rId13"/>
    <p:sldId id="289" r:id="rId14"/>
    <p:sldId id="465" r:id="rId15"/>
    <p:sldId id="475" r:id="rId16"/>
    <p:sldId id="480" r:id="rId17"/>
    <p:sldId id="481" r:id="rId18"/>
    <p:sldId id="476" r:id="rId19"/>
    <p:sldId id="479" r:id="rId20"/>
    <p:sldId id="478" r:id="rId21"/>
    <p:sldId id="486" r:id="rId22"/>
    <p:sldId id="488" r:id="rId23"/>
    <p:sldId id="345" r:id="rId24"/>
    <p:sldId id="436" r:id="rId25"/>
    <p:sldId id="485" r:id="rId26"/>
    <p:sldId id="269" r:id="rId27"/>
    <p:sldId id="48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6709"/>
    <a:srgbClr val="1F497D"/>
    <a:srgbClr val="7ABC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8" autoAdjust="0"/>
    <p:restoredTop sz="91768" autoAdjust="0"/>
  </p:normalViewPr>
  <p:slideViewPr>
    <p:cSldViewPr snapToGrid="0">
      <p:cViewPr varScale="1">
        <p:scale>
          <a:sx n="59" d="100"/>
          <a:sy n="59" d="100"/>
        </p:scale>
        <p:origin x="56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857BDE-53FF-42BA-BC26-3CDA355B38C5}" type="doc">
      <dgm:prSet loTypeId="urn:microsoft.com/office/officeart/2005/8/layout/cycle6" loCatId="cycl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08BB2BA-A7C0-4F39-98CB-3044E34AAB90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400" b="1" i="0" dirty="0"/>
            <a:t>Polymorphism</a:t>
          </a:r>
          <a:endParaRPr lang="en-US" sz="2400" b="1" dirty="0"/>
        </a:p>
      </dgm:t>
    </dgm:pt>
    <dgm:pt modelId="{1AAC4EA7-A6B4-4D64-B1AA-BF8B9BCA29FE}" type="parTrans" cxnId="{16D2DC8B-6212-49E6-B77B-12B91F877133}">
      <dgm:prSet/>
      <dgm:spPr/>
      <dgm:t>
        <a:bodyPr/>
        <a:lstStyle/>
        <a:p>
          <a:endParaRPr lang="en-US"/>
        </a:p>
      </dgm:t>
    </dgm:pt>
    <dgm:pt modelId="{E9168B49-C1DE-461A-9136-7613C39879A8}" type="sibTrans" cxnId="{16D2DC8B-6212-49E6-B77B-12B91F877133}">
      <dgm:prSet/>
      <dgm:spPr/>
      <dgm:t>
        <a:bodyPr/>
        <a:lstStyle/>
        <a:p>
          <a:endParaRPr lang="en-US"/>
        </a:p>
      </dgm:t>
    </dgm:pt>
    <dgm:pt modelId="{222EA092-DFB1-4580-96DD-8253D135913C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400" b="1" i="0" dirty="0"/>
            <a:t>Encapsulation</a:t>
          </a:r>
        </a:p>
      </dgm:t>
    </dgm:pt>
    <dgm:pt modelId="{55B1575D-06EE-4570-8623-3A1692E8B00C}" type="parTrans" cxnId="{6C2A54FA-1FE1-4983-A0A9-6E2196A942AA}">
      <dgm:prSet/>
      <dgm:spPr/>
      <dgm:t>
        <a:bodyPr/>
        <a:lstStyle/>
        <a:p>
          <a:endParaRPr lang="en-US"/>
        </a:p>
      </dgm:t>
    </dgm:pt>
    <dgm:pt modelId="{6C2F1F2F-55AD-4229-96DF-89B16A6940BC}" type="sibTrans" cxnId="{6C2A54FA-1FE1-4983-A0A9-6E2196A942AA}">
      <dgm:prSet/>
      <dgm:spPr/>
      <dgm:t>
        <a:bodyPr/>
        <a:lstStyle/>
        <a:p>
          <a:endParaRPr lang="en-US"/>
        </a:p>
      </dgm:t>
    </dgm:pt>
    <dgm:pt modelId="{D826D914-E6FA-4930-AF51-BB7021222A96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400" b="1" i="0"/>
            <a:t>Inheritance</a:t>
          </a:r>
        </a:p>
      </dgm:t>
    </dgm:pt>
    <dgm:pt modelId="{888A12FC-B3D5-40E5-AB47-C9559E9F7089}" type="parTrans" cxnId="{E531E3D2-A50B-44C5-98B9-D1AFAC449B90}">
      <dgm:prSet/>
      <dgm:spPr/>
      <dgm:t>
        <a:bodyPr/>
        <a:lstStyle/>
        <a:p>
          <a:endParaRPr lang="en-US"/>
        </a:p>
      </dgm:t>
    </dgm:pt>
    <dgm:pt modelId="{3726BB63-05E1-493D-BABA-4FF03FC21656}" type="sibTrans" cxnId="{E531E3D2-A50B-44C5-98B9-D1AFAC449B90}">
      <dgm:prSet/>
      <dgm:spPr/>
      <dgm:t>
        <a:bodyPr/>
        <a:lstStyle/>
        <a:p>
          <a:endParaRPr lang="en-US"/>
        </a:p>
      </dgm:t>
    </dgm:pt>
    <dgm:pt modelId="{6C4C6DDE-7579-42D7-BA1A-9741F3E3D823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400" b="1" i="0" dirty="0"/>
            <a:t>Abstraction</a:t>
          </a:r>
        </a:p>
      </dgm:t>
    </dgm:pt>
    <dgm:pt modelId="{85A3EE2E-50C6-426D-81FB-5B7CCC59EFDE}" type="parTrans" cxnId="{F66A396C-3EAC-4A26-A6BF-F1CB061F4BAD}">
      <dgm:prSet/>
      <dgm:spPr/>
      <dgm:t>
        <a:bodyPr/>
        <a:lstStyle/>
        <a:p>
          <a:endParaRPr lang="en-US"/>
        </a:p>
      </dgm:t>
    </dgm:pt>
    <dgm:pt modelId="{E407C90E-4056-4011-B8D1-75DBB006ECB9}" type="sibTrans" cxnId="{F66A396C-3EAC-4A26-A6BF-F1CB061F4BAD}">
      <dgm:prSet/>
      <dgm:spPr/>
      <dgm:t>
        <a:bodyPr/>
        <a:lstStyle/>
        <a:p>
          <a:endParaRPr lang="en-US"/>
        </a:p>
      </dgm:t>
    </dgm:pt>
    <dgm:pt modelId="{29245918-8E23-4CBF-9387-C83030CFD33A}" type="pres">
      <dgm:prSet presAssocID="{77857BDE-53FF-42BA-BC26-3CDA355B38C5}" presName="cycle" presStyleCnt="0">
        <dgm:presLayoutVars>
          <dgm:dir/>
          <dgm:resizeHandles val="exact"/>
        </dgm:presLayoutVars>
      </dgm:prSet>
      <dgm:spPr/>
    </dgm:pt>
    <dgm:pt modelId="{66FAFF46-F0DF-4244-AF6A-4DAA1F6436F6}" type="pres">
      <dgm:prSet presAssocID="{108BB2BA-A7C0-4F39-98CB-3044E34AAB90}" presName="node" presStyleLbl="node1" presStyleIdx="0" presStyleCnt="4" custScaleX="123620">
        <dgm:presLayoutVars>
          <dgm:bulletEnabled val="1"/>
        </dgm:presLayoutVars>
      </dgm:prSet>
      <dgm:spPr/>
    </dgm:pt>
    <dgm:pt modelId="{F628C91B-8915-4DAA-B190-EA4DDA3B579D}" type="pres">
      <dgm:prSet presAssocID="{108BB2BA-A7C0-4F39-98CB-3044E34AAB90}" presName="spNode" presStyleCnt="0"/>
      <dgm:spPr/>
    </dgm:pt>
    <dgm:pt modelId="{71EB27D7-DEDF-4DA0-8473-411AF557BC57}" type="pres">
      <dgm:prSet presAssocID="{E9168B49-C1DE-461A-9136-7613C39879A8}" presName="sibTrans" presStyleLbl="sibTrans1D1" presStyleIdx="0" presStyleCnt="4"/>
      <dgm:spPr/>
    </dgm:pt>
    <dgm:pt modelId="{1B4F9A2B-0EA2-40C3-A49B-FD7279F164D7}" type="pres">
      <dgm:prSet presAssocID="{222EA092-DFB1-4580-96DD-8253D135913C}" presName="node" presStyleLbl="node1" presStyleIdx="1" presStyleCnt="4" custScaleX="118433">
        <dgm:presLayoutVars>
          <dgm:bulletEnabled val="1"/>
        </dgm:presLayoutVars>
      </dgm:prSet>
      <dgm:spPr/>
    </dgm:pt>
    <dgm:pt modelId="{785A5E4C-E9C7-44BC-99FB-2344F504CE0A}" type="pres">
      <dgm:prSet presAssocID="{222EA092-DFB1-4580-96DD-8253D135913C}" presName="spNode" presStyleCnt="0"/>
      <dgm:spPr/>
    </dgm:pt>
    <dgm:pt modelId="{997CCDD7-8E4E-4660-8C68-5CFC556CC96E}" type="pres">
      <dgm:prSet presAssocID="{6C2F1F2F-55AD-4229-96DF-89B16A6940BC}" presName="sibTrans" presStyleLbl="sibTrans1D1" presStyleIdx="1" presStyleCnt="4"/>
      <dgm:spPr/>
    </dgm:pt>
    <dgm:pt modelId="{5122E135-503E-4FBA-ABB3-42B23258DDB3}" type="pres">
      <dgm:prSet presAssocID="{D826D914-E6FA-4930-AF51-BB7021222A96}" presName="node" presStyleLbl="node1" presStyleIdx="2" presStyleCnt="4">
        <dgm:presLayoutVars>
          <dgm:bulletEnabled val="1"/>
        </dgm:presLayoutVars>
      </dgm:prSet>
      <dgm:spPr/>
    </dgm:pt>
    <dgm:pt modelId="{E7BF607F-D2A7-4F60-85A7-8424F8D052C1}" type="pres">
      <dgm:prSet presAssocID="{D826D914-E6FA-4930-AF51-BB7021222A96}" presName="spNode" presStyleCnt="0"/>
      <dgm:spPr/>
    </dgm:pt>
    <dgm:pt modelId="{18CB7F60-0B85-4279-94E0-20B1F77C3562}" type="pres">
      <dgm:prSet presAssocID="{3726BB63-05E1-493D-BABA-4FF03FC21656}" presName="sibTrans" presStyleLbl="sibTrans1D1" presStyleIdx="2" presStyleCnt="4"/>
      <dgm:spPr/>
    </dgm:pt>
    <dgm:pt modelId="{7818B30B-2BBF-4C51-A01B-5085AE2707E6}" type="pres">
      <dgm:prSet presAssocID="{6C4C6DDE-7579-42D7-BA1A-9741F3E3D823}" presName="node" presStyleLbl="node1" presStyleIdx="3" presStyleCnt="4">
        <dgm:presLayoutVars>
          <dgm:bulletEnabled val="1"/>
        </dgm:presLayoutVars>
      </dgm:prSet>
      <dgm:spPr/>
    </dgm:pt>
    <dgm:pt modelId="{0A97D3E2-2773-460C-BA45-19242ED82E25}" type="pres">
      <dgm:prSet presAssocID="{6C4C6DDE-7579-42D7-BA1A-9741F3E3D823}" presName="spNode" presStyleCnt="0"/>
      <dgm:spPr/>
    </dgm:pt>
    <dgm:pt modelId="{2345D5DF-43C2-4327-A668-E06BC91A597C}" type="pres">
      <dgm:prSet presAssocID="{E407C90E-4056-4011-B8D1-75DBB006ECB9}" presName="sibTrans" presStyleLbl="sibTrans1D1" presStyleIdx="3" presStyleCnt="4"/>
      <dgm:spPr/>
    </dgm:pt>
  </dgm:ptLst>
  <dgm:cxnLst>
    <dgm:cxn modelId="{A17C642A-68BB-4DC0-BAB7-CCF6D9C2ED8F}" type="presOf" srcId="{3726BB63-05E1-493D-BABA-4FF03FC21656}" destId="{18CB7F60-0B85-4279-94E0-20B1F77C3562}" srcOrd="0" destOrd="0" presId="urn:microsoft.com/office/officeart/2005/8/layout/cycle6"/>
    <dgm:cxn modelId="{A5EBFD32-9005-46F8-9625-44ED45E03596}" type="presOf" srcId="{222EA092-DFB1-4580-96DD-8253D135913C}" destId="{1B4F9A2B-0EA2-40C3-A49B-FD7279F164D7}" srcOrd="0" destOrd="0" presId="urn:microsoft.com/office/officeart/2005/8/layout/cycle6"/>
    <dgm:cxn modelId="{761B4B64-2438-4CE2-B474-29C1D407355B}" type="presOf" srcId="{6C4C6DDE-7579-42D7-BA1A-9741F3E3D823}" destId="{7818B30B-2BBF-4C51-A01B-5085AE2707E6}" srcOrd="0" destOrd="0" presId="urn:microsoft.com/office/officeart/2005/8/layout/cycle6"/>
    <dgm:cxn modelId="{F66A396C-3EAC-4A26-A6BF-F1CB061F4BAD}" srcId="{77857BDE-53FF-42BA-BC26-3CDA355B38C5}" destId="{6C4C6DDE-7579-42D7-BA1A-9741F3E3D823}" srcOrd="3" destOrd="0" parTransId="{85A3EE2E-50C6-426D-81FB-5B7CCC59EFDE}" sibTransId="{E407C90E-4056-4011-B8D1-75DBB006ECB9}"/>
    <dgm:cxn modelId="{22210E75-0198-4FC7-BD53-B9A169F80DBB}" type="presOf" srcId="{D826D914-E6FA-4930-AF51-BB7021222A96}" destId="{5122E135-503E-4FBA-ABB3-42B23258DDB3}" srcOrd="0" destOrd="0" presId="urn:microsoft.com/office/officeart/2005/8/layout/cycle6"/>
    <dgm:cxn modelId="{63767A81-0F10-42D7-92F4-2A2A93D1F7F3}" type="presOf" srcId="{E9168B49-C1DE-461A-9136-7613C39879A8}" destId="{71EB27D7-DEDF-4DA0-8473-411AF557BC57}" srcOrd="0" destOrd="0" presId="urn:microsoft.com/office/officeart/2005/8/layout/cycle6"/>
    <dgm:cxn modelId="{16D2DC8B-6212-49E6-B77B-12B91F877133}" srcId="{77857BDE-53FF-42BA-BC26-3CDA355B38C5}" destId="{108BB2BA-A7C0-4F39-98CB-3044E34AAB90}" srcOrd="0" destOrd="0" parTransId="{1AAC4EA7-A6B4-4D64-B1AA-BF8B9BCA29FE}" sibTransId="{E9168B49-C1DE-461A-9136-7613C39879A8}"/>
    <dgm:cxn modelId="{B9F3408F-1FC8-4A93-AA77-1DB0061F5C9E}" type="presOf" srcId="{6C2F1F2F-55AD-4229-96DF-89B16A6940BC}" destId="{997CCDD7-8E4E-4660-8C68-5CFC556CC96E}" srcOrd="0" destOrd="0" presId="urn:microsoft.com/office/officeart/2005/8/layout/cycle6"/>
    <dgm:cxn modelId="{5621E993-A8AE-4575-9765-5D99932208B5}" type="presOf" srcId="{E407C90E-4056-4011-B8D1-75DBB006ECB9}" destId="{2345D5DF-43C2-4327-A668-E06BC91A597C}" srcOrd="0" destOrd="0" presId="urn:microsoft.com/office/officeart/2005/8/layout/cycle6"/>
    <dgm:cxn modelId="{C21C91A3-AD03-41F1-AC97-9B5C82CE1B65}" type="presOf" srcId="{77857BDE-53FF-42BA-BC26-3CDA355B38C5}" destId="{29245918-8E23-4CBF-9387-C83030CFD33A}" srcOrd="0" destOrd="0" presId="urn:microsoft.com/office/officeart/2005/8/layout/cycle6"/>
    <dgm:cxn modelId="{44E43BC8-2BAB-4FF2-A5C1-E079A8445275}" type="presOf" srcId="{108BB2BA-A7C0-4F39-98CB-3044E34AAB90}" destId="{66FAFF46-F0DF-4244-AF6A-4DAA1F6436F6}" srcOrd="0" destOrd="0" presId="urn:microsoft.com/office/officeart/2005/8/layout/cycle6"/>
    <dgm:cxn modelId="{E531E3D2-A50B-44C5-98B9-D1AFAC449B90}" srcId="{77857BDE-53FF-42BA-BC26-3CDA355B38C5}" destId="{D826D914-E6FA-4930-AF51-BB7021222A96}" srcOrd="2" destOrd="0" parTransId="{888A12FC-B3D5-40E5-AB47-C9559E9F7089}" sibTransId="{3726BB63-05E1-493D-BABA-4FF03FC21656}"/>
    <dgm:cxn modelId="{6C2A54FA-1FE1-4983-A0A9-6E2196A942AA}" srcId="{77857BDE-53FF-42BA-BC26-3CDA355B38C5}" destId="{222EA092-DFB1-4580-96DD-8253D135913C}" srcOrd="1" destOrd="0" parTransId="{55B1575D-06EE-4570-8623-3A1692E8B00C}" sibTransId="{6C2F1F2F-55AD-4229-96DF-89B16A6940BC}"/>
    <dgm:cxn modelId="{C2C427BE-0315-4664-B01A-A739622F8649}" type="presParOf" srcId="{29245918-8E23-4CBF-9387-C83030CFD33A}" destId="{66FAFF46-F0DF-4244-AF6A-4DAA1F6436F6}" srcOrd="0" destOrd="0" presId="urn:microsoft.com/office/officeart/2005/8/layout/cycle6"/>
    <dgm:cxn modelId="{92F18B09-F857-4A88-99A8-747B14B3D24B}" type="presParOf" srcId="{29245918-8E23-4CBF-9387-C83030CFD33A}" destId="{F628C91B-8915-4DAA-B190-EA4DDA3B579D}" srcOrd="1" destOrd="0" presId="urn:microsoft.com/office/officeart/2005/8/layout/cycle6"/>
    <dgm:cxn modelId="{E95FA457-9945-4747-A7E7-A7D654E16175}" type="presParOf" srcId="{29245918-8E23-4CBF-9387-C83030CFD33A}" destId="{71EB27D7-DEDF-4DA0-8473-411AF557BC57}" srcOrd="2" destOrd="0" presId="urn:microsoft.com/office/officeart/2005/8/layout/cycle6"/>
    <dgm:cxn modelId="{DCB67110-3401-4964-9A55-972E09E0BE8A}" type="presParOf" srcId="{29245918-8E23-4CBF-9387-C83030CFD33A}" destId="{1B4F9A2B-0EA2-40C3-A49B-FD7279F164D7}" srcOrd="3" destOrd="0" presId="urn:microsoft.com/office/officeart/2005/8/layout/cycle6"/>
    <dgm:cxn modelId="{12E68F3B-6944-47E8-855A-F19F1170EAA8}" type="presParOf" srcId="{29245918-8E23-4CBF-9387-C83030CFD33A}" destId="{785A5E4C-E9C7-44BC-99FB-2344F504CE0A}" srcOrd="4" destOrd="0" presId="urn:microsoft.com/office/officeart/2005/8/layout/cycle6"/>
    <dgm:cxn modelId="{5B013D17-0EAE-4859-B0D1-E16AF0481BAD}" type="presParOf" srcId="{29245918-8E23-4CBF-9387-C83030CFD33A}" destId="{997CCDD7-8E4E-4660-8C68-5CFC556CC96E}" srcOrd="5" destOrd="0" presId="urn:microsoft.com/office/officeart/2005/8/layout/cycle6"/>
    <dgm:cxn modelId="{84BE9E8D-3CF0-4FB7-AA3B-09FAE28819BD}" type="presParOf" srcId="{29245918-8E23-4CBF-9387-C83030CFD33A}" destId="{5122E135-503E-4FBA-ABB3-42B23258DDB3}" srcOrd="6" destOrd="0" presId="urn:microsoft.com/office/officeart/2005/8/layout/cycle6"/>
    <dgm:cxn modelId="{CB8D91C0-5A8D-4258-B6A8-4A869292672B}" type="presParOf" srcId="{29245918-8E23-4CBF-9387-C83030CFD33A}" destId="{E7BF607F-D2A7-4F60-85A7-8424F8D052C1}" srcOrd="7" destOrd="0" presId="urn:microsoft.com/office/officeart/2005/8/layout/cycle6"/>
    <dgm:cxn modelId="{D0A42817-01F3-4D73-B34B-2025E7D46047}" type="presParOf" srcId="{29245918-8E23-4CBF-9387-C83030CFD33A}" destId="{18CB7F60-0B85-4279-94E0-20B1F77C3562}" srcOrd="8" destOrd="0" presId="urn:microsoft.com/office/officeart/2005/8/layout/cycle6"/>
    <dgm:cxn modelId="{651BA567-C85C-44CC-A09F-3FBED3C89AF7}" type="presParOf" srcId="{29245918-8E23-4CBF-9387-C83030CFD33A}" destId="{7818B30B-2BBF-4C51-A01B-5085AE2707E6}" srcOrd="9" destOrd="0" presId="urn:microsoft.com/office/officeart/2005/8/layout/cycle6"/>
    <dgm:cxn modelId="{B35B3C6E-A7ED-4334-A27F-A6B04A51DEBA}" type="presParOf" srcId="{29245918-8E23-4CBF-9387-C83030CFD33A}" destId="{0A97D3E2-2773-460C-BA45-19242ED82E25}" srcOrd="10" destOrd="0" presId="urn:microsoft.com/office/officeart/2005/8/layout/cycle6"/>
    <dgm:cxn modelId="{0070B33A-DC33-433E-8D34-A1CC0213B845}" type="presParOf" srcId="{29245918-8E23-4CBF-9387-C83030CFD33A}" destId="{2345D5DF-43C2-4327-A668-E06BC91A597C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FAFF46-F0DF-4244-AF6A-4DAA1F6436F6}">
      <dsp:nvSpPr>
        <dsp:cNvPr id="0" name=""/>
        <dsp:cNvSpPr/>
      </dsp:nvSpPr>
      <dsp:spPr>
        <a:xfrm>
          <a:off x="4873391" y="1543"/>
          <a:ext cx="2427518" cy="127640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400" b="1" i="0" kern="1200" dirty="0"/>
            <a:t>Polymorphism</a:t>
          </a:r>
          <a:endParaRPr lang="en-US" sz="2400" b="1" kern="1200" dirty="0"/>
        </a:p>
      </dsp:txBody>
      <dsp:txXfrm>
        <a:off x="4935700" y="63852"/>
        <a:ext cx="2302900" cy="1151783"/>
      </dsp:txXfrm>
    </dsp:sp>
    <dsp:sp modelId="{71EB27D7-DEDF-4DA0-8473-411AF557BC57}">
      <dsp:nvSpPr>
        <dsp:cNvPr id="0" name=""/>
        <dsp:cNvSpPr/>
      </dsp:nvSpPr>
      <dsp:spPr>
        <a:xfrm>
          <a:off x="3978826" y="639743"/>
          <a:ext cx="4216649" cy="4216649"/>
        </a:xfrm>
        <a:custGeom>
          <a:avLst/>
          <a:gdLst/>
          <a:ahLst/>
          <a:cxnLst/>
          <a:rect l="0" t="0" r="0" b="0"/>
          <a:pathLst>
            <a:path>
              <a:moveTo>
                <a:pt x="3333065" y="392211"/>
              </a:moveTo>
              <a:arcTo wR="2108324" hR="2108324" stAng="18330861" swAng="2189982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4F9A2B-0EA2-40C3-A49B-FD7279F164D7}">
      <dsp:nvSpPr>
        <dsp:cNvPr id="0" name=""/>
        <dsp:cNvSpPr/>
      </dsp:nvSpPr>
      <dsp:spPr>
        <a:xfrm>
          <a:off x="7032644" y="2109867"/>
          <a:ext cx="2325661" cy="1276401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400" b="1" i="0" kern="1200" dirty="0"/>
            <a:t>Encapsulation</a:t>
          </a:r>
        </a:p>
      </dsp:txBody>
      <dsp:txXfrm>
        <a:off x="7094953" y="2172176"/>
        <a:ext cx="2201043" cy="1151783"/>
      </dsp:txXfrm>
    </dsp:sp>
    <dsp:sp modelId="{997CCDD7-8E4E-4660-8C68-5CFC556CC96E}">
      <dsp:nvSpPr>
        <dsp:cNvPr id="0" name=""/>
        <dsp:cNvSpPr/>
      </dsp:nvSpPr>
      <dsp:spPr>
        <a:xfrm>
          <a:off x="3978826" y="639743"/>
          <a:ext cx="4216649" cy="4216649"/>
        </a:xfrm>
        <a:custGeom>
          <a:avLst/>
          <a:gdLst/>
          <a:ahLst/>
          <a:cxnLst/>
          <a:rect l="0" t="0" r="0" b="0"/>
          <a:pathLst>
            <a:path>
              <a:moveTo>
                <a:pt x="4112832" y="2761764"/>
              </a:moveTo>
              <a:arcTo wR="2108324" hR="2108324" stAng="1083312" swAng="2625253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22E135-503E-4FBA-ABB3-42B23258DDB3}">
      <dsp:nvSpPr>
        <dsp:cNvPr id="0" name=""/>
        <dsp:cNvSpPr/>
      </dsp:nvSpPr>
      <dsp:spPr>
        <a:xfrm>
          <a:off x="5105303" y="4218192"/>
          <a:ext cx="1963694" cy="1276401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400" b="1" i="0" kern="1200"/>
            <a:t>Inheritance</a:t>
          </a:r>
        </a:p>
      </dsp:txBody>
      <dsp:txXfrm>
        <a:off x="5167612" y="4280501"/>
        <a:ext cx="1839076" cy="1151783"/>
      </dsp:txXfrm>
    </dsp:sp>
    <dsp:sp modelId="{18CB7F60-0B85-4279-94E0-20B1F77C3562}">
      <dsp:nvSpPr>
        <dsp:cNvPr id="0" name=""/>
        <dsp:cNvSpPr/>
      </dsp:nvSpPr>
      <dsp:spPr>
        <a:xfrm>
          <a:off x="3978826" y="639743"/>
          <a:ext cx="4216649" cy="4216649"/>
        </a:xfrm>
        <a:custGeom>
          <a:avLst/>
          <a:gdLst/>
          <a:ahLst/>
          <a:cxnLst/>
          <a:rect l="0" t="0" r="0" b="0"/>
          <a:pathLst>
            <a:path>
              <a:moveTo>
                <a:pt x="1112339" y="3966562"/>
              </a:moveTo>
              <a:arcTo wR="2108324" hR="2108324" stAng="7091435" swAng="2625253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18B30B-2BBF-4C51-A01B-5085AE2707E6}">
      <dsp:nvSpPr>
        <dsp:cNvPr id="0" name=""/>
        <dsp:cNvSpPr/>
      </dsp:nvSpPr>
      <dsp:spPr>
        <a:xfrm>
          <a:off x="2996979" y="2109867"/>
          <a:ext cx="1963694" cy="1276401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85000"/>
                <a:shade val="98000"/>
                <a:satMod val="110000"/>
                <a:lumMod val="103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85000"/>
                <a:satMod val="105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60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400" b="1" i="0" kern="1200" dirty="0"/>
            <a:t>Abstraction</a:t>
          </a:r>
        </a:p>
      </dsp:txBody>
      <dsp:txXfrm>
        <a:off x="3059288" y="2172176"/>
        <a:ext cx="1839076" cy="1151783"/>
      </dsp:txXfrm>
    </dsp:sp>
    <dsp:sp modelId="{2345D5DF-43C2-4327-A668-E06BC91A597C}">
      <dsp:nvSpPr>
        <dsp:cNvPr id="0" name=""/>
        <dsp:cNvSpPr/>
      </dsp:nvSpPr>
      <dsp:spPr>
        <a:xfrm>
          <a:off x="3978826" y="639743"/>
          <a:ext cx="4216649" cy="4216649"/>
        </a:xfrm>
        <a:custGeom>
          <a:avLst/>
          <a:gdLst/>
          <a:ahLst/>
          <a:cxnLst/>
          <a:rect l="0" t="0" r="0" b="0"/>
          <a:pathLst>
            <a:path>
              <a:moveTo>
                <a:pt x="103029" y="1457308"/>
              </a:moveTo>
              <a:arcTo wR="2108324" hR="2108324" stAng="11879157" swAng="2189982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F069BEE-5C22-49A5-A892-F6E6A4002A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94FB27-DC4B-4A29-B4F3-C665BDE47E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47B97-F030-426D-A9D1-6B39B13C23ED}" type="datetimeFigureOut">
              <a:rPr lang="en-US" smtClean="0"/>
              <a:t>4/22/2023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06FDF-174B-49EE-AD51-C827118F0F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610B1-614F-48C3-8F2D-C50C182871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751AA-B992-41E5-A909-E1A2443E23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69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24CBC-D461-4ECA-A489-D3A30E0FB795}" type="datetimeFigureOut">
              <a:rPr lang="en-US" smtClean="0"/>
              <a:t>4/22/2023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1351B-2C5D-457B-ABE5-B64DBC7BD4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000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ython-oops-concepts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ython-oops-concepts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ython-oops-concepts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86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353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53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>
                <a:hlinkClick r:id="rId3"/>
              </a:rPr>
              <a:t>https://www.geeksforgeeks.org/python-oops-concepts/</a:t>
            </a:r>
            <a:endParaRPr lang="en-US" sz="1200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444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>
                <a:hlinkClick r:id="rId3"/>
              </a:rPr>
              <a:t>https://www.geeksforgeeks.org/python-oops-concepts/</a:t>
            </a:r>
            <a:endParaRPr lang="en-US" sz="1200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489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005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066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>
                <a:hlinkClick r:id="rId3"/>
              </a:rPr>
              <a:t>https://www.geeksforgeeks.org/python-oops-concepts/</a:t>
            </a:r>
            <a:endParaRPr lang="en-US" sz="1200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272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48CF-CA04-4783-93AD-979ACAA61BAD}" type="datetime1">
              <a:rPr lang="en-US" smtClean="0"/>
              <a:t>4/22/2023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1EF5C4-7447-D8B8-2D2E-B27DBBE2A4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61000" y="5305425"/>
            <a:ext cx="9144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899616-6B50-4D67-3046-952A3669D6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382" y="77187"/>
            <a:ext cx="1170936" cy="117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9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8F5E-101B-4FAA-9D82-961F1DB1544E}" type="datetime1">
              <a:rPr lang="en-US" smtClean="0"/>
              <a:t>4/22/2023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27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D27139F-35B2-43FA-B637-88921C5FFDC1}" type="datetime1">
              <a:rPr lang="en-US" smtClean="0"/>
              <a:t>4/22/2023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5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01E3-C0B1-4B9B-89A9-02A94F8923FD}" type="datetime1">
              <a:rPr lang="en-US" smtClean="0"/>
              <a:t>4/22/2023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58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6E31F1-ECC9-4BD6-B025-EF3978C15B30}" type="datetime1">
              <a:rPr lang="en-US" smtClean="0"/>
              <a:t>4/22/2023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606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E066-FCF7-4D43-8CE1-1C08EC1A1793}" type="datetime1">
              <a:rPr lang="en-US" smtClean="0"/>
              <a:t>4/22/2023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0164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8794-11C8-4B79-A4E9-18EDC7F6F0E1}" type="datetime1">
              <a:rPr lang="en-US" smtClean="0"/>
              <a:t>4/22/2023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521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5C23-9E41-495D-915A-9AA2F40B498D}" type="datetime1">
              <a:rPr lang="en-US" smtClean="0"/>
              <a:t>4/22/2023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1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7D3B-5F64-44A5-AA84-66F74DA0B34C}" type="datetime1">
              <a:rPr lang="en-US" smtClean="0"/>
              <a:t>4/22/2023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1808E7F-6862-4377-A59B-F2A5DB78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269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C8FD-3A4C-43CB-AF34-DC8E25AC924B}" type="datetime1">
              <a:rPr lang="en-US" smtClean="0"/>
              <a:t>4/22/2023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077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EBCC-AAFA-45D8-862F-DAF4C6B28F16}" type="datetime1">
              <a:rPr lang="en-US" smtClean="0"/>
              <a:t>4/22/2023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9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DB2D2ED-04BA-4C3B-A1BA-41B691232536}" type="datetime1">
              <a:rPr lang="en-US" smtClean="0"/>
              <a:t>4/22/2023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C90B40-9C1F-03C6-F8E5-3548564FF96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duotone>
              <a:prstClr val="black"/>
              <a:srgbClr val="1F497D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330" y="353208"/>
            <a:ext cx="1170936" cy="117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445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b="1" kern="1200" cap="none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python3-object-oriented-programmin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rogramiz.com/python-programming/object-oriented-programming" TargetMode="External"/><Relationship Id="rId5" Type="http://schemas.openxmlformats.org/officeDocument/2006/relationships/hyperlink" Target="https://www.geeksforgeeks.org/python-oops-concepts/" TargetMode="External"/><Relationship Id="rId4" Type="http://schemas.openxmlformats.org/officeDocument/2006/relationships/hyperlink" Target="https://www.freecodecamp.org/news/object-oriented-programming-in-python/#:~:text=All%20four%20core%20aspects%20of,get%20some%20practice%20with%20them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ImanKhaniJazani/" TargetMode="External"/><Relationship Id="rId2" Type="http://schemas.openxmlformats.org/officeDocument/2006/relationships/hyperlink" Target="mailto:ImanKhaniJazani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A52790-F46A-843A-C214-9C2BCB1C8A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What is Object-oriented Programming?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54DAC39-00F6-8934-0067-6F99551A2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2861750"/>
          </a:xfrm>
        </p:spPr>
        <p:txBody>
          <a:bodyPr>
            <a:normAutofit/>
          </a:bodyPr>
          <a:lstStyle/>
          <a:p>
            <a:r>
              <a:rPr lang="en-US" sz="2400" b="1" dirty="0"/>
              <a:t>By:</a:t>
            </a:r>
            <a:r>
              <a:rPr lang="en-US" sz="2400" dirty="0"/>
              <a:t> Iman Khani Jazani</a:t>
            </a:r>
          </a:p>
          <a:p>
            <a:endParaRPr lang="en-US" sz="2400" dirty="0"/>
          </a:p>
          <a:p>
            <a:endParaRPr lang="en-US" sz="24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i="1" dirty="0">
                <a:latin typeface="-apple-system"/>
              </a:rPr>
              <a:t>AI and Data Specialist, Business Developer | </a:t>
            </a:r>
            <a:r>
              <a:rPr lang="en-US" i="1" dirty="0" err="1">
                <a:latin typeface="-apple-system"/>
              </a:rPr>
              <a:t>AiHum</a:t>
            </a:r>
            <a:endParaRPr lang="fa-IR" i="1" dirty="0">
              <a:latin typeface="-apple-system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b="0" i="1" dirty="0">
                <a:effectLst/>
                <a:latin typeface="-apple-system"/>
              </a:rPr>
              <a:t>Adjunct Professor | Sharif University of Technology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Courier New" panose="02070309020205020404" pitchFamily="49" charset="0"/>
              <a:buChar char="o"/>
              <a:defRPr/>
            </a:pPr>
            <a:r>
              <a:rPr lang="en-US" b="0" i="1" dirty="0">
                <a:effectLst/>
                <a:latin typeface="-apple-system"/>
              </a:rPr>
              <a:t>Senior Data Scientist, Community builder | Adin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0" i="1" dirty="0">
              <a:effectLst/>
              <a:latin typeface="-apple-system"/>
            </a:endParaRPr>
          </a:p>
          <a:p>
            <a:endParaRPr lang="en-US" sz="1400" dirty="0"/>
          </a:p>
          <a:p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11016-7412-C785-DD6A-793B22161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D287BD-4C92-C96B-04AC-579912B80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Fundamental Programming with Python</a:t>
            </a:r>
          </a:p>
        </p:txBody>
      </p:sp>
    </p:spTree>
    <p:extLst>
      <p:ext uri="{BB962C8B-B14F-4D97-AF65-F5344CB8AC3E}">
        <p14:creationId xmlns:p14="http://schemas.microsoft.com/office/powerpoint/2010/main" val="3733673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in OOP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216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7C0A0D-B130-F3E7-FE7C-612E07927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it!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BA03CEC-CB82-E9D1-BE93-87A8E007A3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755" y="1686028"/>
            <a:ext cx="11762673" cy="45764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D91B42-97B2-3884-A4FF-1DFF15A2A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3CD16-4D13-73A6-CB2C-D28A9E942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11</a:t>
            </a:fld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D8AEF6E-BA36-A838-98E1-CB2217864309}"/>
              </a:ext>
            </a:extLst>
          </p:cNvPr>
          <p:cNvSpPr/>
          <p:nvPr/>
        </p:nvSpPr>
        <p:spPr>
          <a:xfrm rot="8217787">
            <a:off x="3715826" y="2820468"/>
            <a:ext cx="1397876" cy="50251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35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AD1FE-D4F0-74EC-C699-41900C52B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things are objects??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DBCE7A4-1DF2-DB3C-9B46-6A3166D22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832" y="2065320"/>
            <a:ext cx="10806335" cy="401659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288193-D5A4-09E4-1B97-F1EE98821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8B17D-8620-1641-8B73-BCD54D2AA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8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8642E-1D43-D5E2-02E0-BA95AA855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object?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432E224-B525-2DE6-FF84-111E5F456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64184" y="3845379"/>
            <a:ext cx="9667875" cy="21717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13528F-E95D-2C4B-BA61-A2FAEA072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2AEFB-984A-23FB-CAE0-F0214104B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BD8E1B-CB90-41EE-7E70-605B015D7859}"/>
              </a:ext>
            </a:extLst>
          </p:cNvPr>
          <p:cNvSpPr txBox="1"/>
          <p:nvPr/>
        </p:nvSpPr>
        <p:spPr>
          <a:xfrm>
            <a:off x="1464184" y="1926771"/>
            <a:ext cx="96678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effectLst/>
                <a:latin typeface="Nunito" pitchFamily="2" charset="0"/>
              </a:rPr>
              <a:t>The object is an entity that has a state and behavior associated with it. It may be any real-world object like a mouse, keyboard, chair, table, pen, etc. Integers, strings, floating-point numbers, even arrays, and dictionaries, are all objects. 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9171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604B6-71A9-CA54-BF6D-C146342F8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DBF40-7E8F-6132-50C4-B2D793C92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E38EDE4-958B-E9C1-DD3E-D6804DBA7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3976"/>
            <a:ext cx="12191999" cy="150876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Explain an object with</a:t>
            </a:r>
            <a:br>
              <a:rPr lang="en-US" sz="60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US" sz="60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the 3 concepts!🤖🦾</a:t>
            </a:r>
          </a:p>
        </p:txBody>
      </p:sp>
    </p:spTree>
    <p:extLst>
      <p:ext uri="{BB962C8B-B14F-4D97-AF65-F5344CB8AC3E}">
        <p14:creationId xmlns:p14="http://schemas.microsoft.com/office/powerpoint/2010/main" val="828821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B1102-D080-981B-889C-A629FDA74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a human were your computer…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33EEF2-B52A-CC8D-F275-B2B95ABAB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92EEFE-C715-D0AB-D69E-42B51028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15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5619D6-F23B-C54C-02AF-DB684C80A2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891" y="1440806"/>
            <a:ext cx="3556118" cy="533417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D0CB02-5C7B-B84C-AA16-7E4DC33ABF8D}"/>
              </a:ext>
            </a:extLst>
          </p:cNvPr>
          <p:cNvSpPr txBox="1"/>
          <p:nvPr/>
        </p:nvSpPr>
        <p:spPr>
          <a:xfrm>
            <a:off x="0" y="2575035"/>
            <a:ext cx="2469931" cy="52322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B52BB4-FC56-0205-E992-B00F6FC3396C}"/>
              </a:ext>
            </a:extLst>
          </p:cNvPr>
          <p:cNvSpPr txBox="1"/>
          <p:nvPr/>
        </p:nvSpPr>
        <p:spPr>
          <a:xfrm>
            <a:off x="9722069" y="5065065"/>
            <a:ext cx="2469931" cy="523220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Encapsulation</a:t>
            </a:r>
          </a:p>
        </p:txBody>
      </p:sp>
    </p:spTree>
    <p:extLst>
      <p:ext uri="{BB962C8B-B14F-4D97-AF65-F5344CB8AC3E}">
        <p14:creationId xmlns:p14="http://schemas.microsoft.com/office/powerpoint/2010/main" val="393189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9DB78-B150-762A-A58D-68D2159D0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864FC-1FC4-74A1-200E-87B843F72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b="0" i="0" dirty="0">
                <a:effectLst/>
                <a:latin typeface="Nunito" pitchFamily="2" charset="0"/>
              </a:rPr>
              <a:t>In Python, object-oriented Programming (OOPs) is a programming paradigm that uses objects and classes in programming.</a:t>
            </a:r>
          </a:p>
          <a:p>
            <a:pPr algn="just"/>
            <a:r>
              <a:rPr lang="en-US" dirty="0">
                <a:latin typeface="Nunito" pitchFamily="2" charset="0"/>
              </a:rPr>
              <a:t> </a:t>
            </a:r>
            <a:r>
              <a:rPr lang="en-US" b="0" i="0" dirty="0">
                <a:effectLst/>
                <a:latin typeface="Nunito" pitchFamily="2" charset="0"/>
              </a:rPr>
              <a:t>It aims to implement real-world entities like inheritance, polymorphisms, encapsulation, etc. in the programming.</a:t>
            </a:r>
          </a:p>
          <a:p>
            <a:pPr algn="just"/>
            <a:r>
              <a:rPr lang="en-US" b="0" i="0" dirty="0">
                <a:effectLst/>
                <a:latin typeface="Nunito" pitchFamily="2" charset="0"/>
              </a:rPr>
              <a:t> The main concept of OOPs is to bind the data and the functions that work on that together as a single unit so that no other part of the code can access this data.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664DE-B168-E7F2-685E-BF3050C0E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8DD2A8-A426-A13A-C6C0-8C95B4BB9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578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F0EF2-A8DE-441F-142C-9D12634AD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OOP features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900BF3-148E-CC6F-6F72-F51999743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AF2AF0-6A8D-2DAA-D72C-BB34A677D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FFF01FA-2218-5382-CA72-3BC1F1131C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7352968"/>
              </p:ext>
            </p:extLst>
          </p:nvPr>
        </p:nvGraphicFramePr>
        <p:xfrm>
          <a:off x="892628" y="1109279"/>
          <a:ext cx="12355286" cy="5496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8214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40B77-BCFF-B398-5BB8-FFA451F50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implement in Python?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73623-10BC-CDF0-3DA4-6AB00AFCF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EFB40-8774-DCA2-CD16-B08BBFFA8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883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56E82-F423-88C3-8EE5-A6558A543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library 😉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1950F7-D173-D5F2-9EF3-F8A8624AA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57C61-1A99-175A-069C-763BDA986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19</a:t>
            </a:fld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E60D248-C4E7-4A03-5BCB-0CAD369863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743" y="241490"/>
            <a:ext cx="4147458" cy="610512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1FA22060-F326-0404-BA15-7DE998229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094" y="1562835"/>
            <a:ext cx="3483429" cy="522514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Visual Studio Code full logo transparent PNG - StickPNG">
            <a:extLst>
              <a:ext uri="{FF2B5EF4-FFF2-40B4-BE49-F238E27FC236}">
                <a16:creationId xmlns:a16="http://schemas.microsoft.com/office/drawing/2014/main" id="{2337C37C-95E3-2A63-627B-548481E19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7" y="4312706"/>
            <a:ext cx="3181874" cy="163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Git Logo PNG vector in SVG, PDF, AI, CDR format">
            <a:extLst>
              <a:ext uri="{FF2B5EF4-FFF2-40B4-BE49-F238E27FC236}">
                <a16:creationId xmlns:a16="http://schemas.microsoft.com/office/drawing/2014/main" id="{2273C08F-71BD-46AA-6E49-86AA207C25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77" t="25563" r="10673" b="27494"/>
          <a:stretch/>
        </p:blipFill>
        <p:spPr bwMode="auto">
          <a:xfrm>
            <a:off x="4734245" y="284176"/>
            <a:ext cx="2721427" cy="119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305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A73B-6C72-C6E9-38EE-574B6DD1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65F2D-194E-E711-907C-908961A12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 Presentations </a:t>
            </a:r>
          </a:p>
          <a:p>
            <a:r>
              <a:rPr lang="en-US" dirty="0"/>
              <a:t>Review the last lecture</a:t>
            </a:r>
          </a:p>
          <a:p>
            <a:r>
              <a:rPr lang="en-US" dirty="0"/>
              <a:t>Do you remember…</a:t>
            </a:r>
          </a:p>
          <a:p>
            <a:r>
              <a:rPr lang="en-US" dirty="0"/>
              <a:t>Talking about exceptions and errors from Dr. </a:t>
            </a:r>
            <a:r>
              <a:rPr lang="en-US" dirty="0" err="1"/>
              <a:t>Nowzari’s</a:t>
            </a:r>
            <a:r>
              <a:rPr lang="en-US" dirty="0"/>
              <a:t> slide…</a:t>
            </a:r>
          </a:p>
          <a:p>
            <a:r>
              <a:rPr lang="en-US" dirty="0">
                <a:solidFill>
                  <a:schemeClr val="accent6"/>
                </a:solidFill>
              </a:rPr>
              <a:t>Application of Programming in the Digital Age!</a:t>
            </a:r>
            <a:endParaRPr lang="fa-IR" dirty="0">
              <a:solidFill>
                <a:schemeClr val="accent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6300D-25DE-4DCB-83C2-F8447A30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8F15F-8CBD-19A6-FD8E-9F54F231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43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Programming in the Digital Age!</a:t>
            </a:r>
            <a:endParaRPr lang="fa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20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189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650D8-F448-124E-BF47-7D95F8DD3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Divar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196E2A-036F-BC78-F423-EBC584DB3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BD7BF7-CDC1-5E0A-BAF5-D753B6367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21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3556611-5AEB-3396-E47C-9F12812DCD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26157" y="1440321"/>
            <a:ext cx="7045164" cy="48417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8278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A7D08-E9E1-13C7-CFEE-712B3C76B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Final Exam </a:t>
            </a:r>
            <a:r>
              <a:rPr lang="en-US"/>
              <a:t>and Project!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E4B1AD-296C-E157-CC4C-BE4E576D5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6206A8-E6E1-B438-499C-D0368D6FB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672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1B2D1-ED4F-3F7E-6680-17E47645F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171A8-7BC9-A1CC-24DE-D1A363BFC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i="1" dirty="0">
                <a:hlinkClick r:id="rId3"/>
              </a:rPr>
              <a:t>https://realpython.com/python3-object-oriented-programming/</a:t>
            </a:r>
            <a:endParaRPr lang="en-US" sz="2800" i="1" dirty="0"/>
          </a:p>
          <a:p>
            <a:pPr algn="just"/>
            <a:r>
              <a:rPr lang="en-US" sz="2800" i="1" dirty="0">
                <a:hlinkClick r:id="rId4"/>
              </a:rPr>
              <a:t>https://www.freecodecamp.org/news/object-oriented-programming-in-python/#:~:text=All%20four%20core%20aspects%20of,get%20some%20practice%20with%20them</a:t>
            </a:r>
            <a:r>
              <a:rPr lang="en-US" sz="2800" i="1" dirty="0"/>
              <a:t>.</a:t>
            </a:r>
          </a:p>
          <a:p>
            <a:pPr algn="just"/>
            <a:r>
              <a:rPr lang="en-US" sz="2800" i="1" dirty="0">
                <a:hlinkClick r:id="rId5"/>
              </a:rPr>
              <a:t>https://www.geeksforgeeks.org/python-oops-concepts/</a:t>
            </a:r>
            <a:endParaRPr lang="en-US" sz="2800" i="1" dirty="0"/>
          </a:p>
          <a:p>
            <a:pPr algn="just"/>
            <a:r>
              <a:rPr lang="en-US" sz="2800" i="1" dirty="0">
                <a:hlinkClick r:id="rId6"/>
              </a:rPr>
              <a:t>https://www.programiz.com/python-programming/object-oriented-programming</a:t>
            </a:r>
            <a:endParaRPr lang="en-US" sz="2800" i="1" dirty="0"/>
          </a:p>
          <a:p>
            <a:pPr algn="just"/>
            <a:endParaRPr lang="en-US" sz="2800" i="1" dirty="0"/>
          </a:p>
          <a:p>
            <a:pPr algn="just"/>
            <a:endParaRPr lang="en-US" sz="28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7D2F6-E8B4-DCE8-6D7F-E8A49CF5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26C1C-F8F8-36AC-3F81-B1B919457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585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5875F2-FBAE-4E42-AAE5-28E10A717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the next lecture…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52B0094-FD1D-1CE0-29A2-410698429F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03325" y="2098041"/>
            <a:ext cx="9783763" cy="40335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DD1556-D553-5FD3-FFAE-E7BCAE1E3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49A135-034F-ECE1-DBE1-28E9BEBED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24</a:t>
            </a:fld>
            <a:endParaRPr lang="en-US" dirty="0"/>
          </a:p>
        </p:txBody>
      </p:sp>
      <p:pic>
        <p:nvPicPr>
          <p:cNvPr id="3074" name="Picture 2" descr="Visual Studio Code full logo transparent PNG - StickPNG">
            <a:extLst>
              <a:ext uri="{FF2B5EF4-FFF2-40B4-BE49-F238E27FC236}">
                <a16:creationId xmlns:a16="http://schemas.microsoft.com/office/drawing/2014/main" id="{970E5F9E-3058-0B43-4F1D-F3B24439A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858" y="174871"/>
            <a:ext cx="3181874" cy="163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it Logo PNG vector in SVG, PDF, AI, CDR format">
            <a:extLst>
              <a:ext uri="{FF2B5EF4-FFF2-40B4-BE49-F238E27FC236}">
                <a16:creationId xmlns:a16="http://schemas.microsoft.com/office/drawing/2014/main" id="{F3B8F875-E7DE-AFB8-1E61-B20568BCD7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77" t="25563" r="10673" b="27494"/>
          <a:stretch/>
        </p:blipFill>
        <p:spPr bwMode="auto">
          <a:xfrm>
            <a:off x="6259286" y="174871"/>
            <a:ext cx="2721427" cy="119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825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A73B-6C72-C6E9-38EE-574B6DD1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65F2D-194E-E711-907C-908961A12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 Presentations </a:t>
            </a:r>
          </a:p>
          <a:p>
            <a:r>
              <a:rPr lang="en-US" dirty="0"/>
              <a:t>Review the last lecture</a:t>
            </a:r>
          </a:p>
          <a:p>
            <a:r>
              <a:rPr lang="en-US" dirty="0"/>
              <a:t>Review in OOP examples</a:t>
            </a:r>
          </a:p>
          <a:p>
            <a:r>
              <a:rPr lang="en-US" dirty="0"/>
              <a:t>How to implement in Python?</a:t>
            </a:r>
          </a:p>
          <a:p>
            <a:r>
              <a:rPr lang="en-US" dirty="0">
                <a:solidFill>
                  <a:schemeClr val="accent6"/>
                </a:solidFill>
              </a:rPr>
              <a:t>Application of Programming in the Digital Age!</a:t>
            </a:r>
          </a:p>
          <a:p>
            <a:r>
              <a:rPr lang="en-US" dirty="0"/>
              <a:t>About final exam and final project!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6300D-25DE-4DCB-83C2-F8447A30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8F15F-8CBD-19A6-FD8E-9F54F231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62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E7BF9-93E3-307D-03D4-E63181C84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0ACF0-C99B-8FC1-911B-53228D034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5400" dirty="0"/>
          </a:p>
          <a:p>
            <a:pPr marL="0" indent="0" algn="ctr">
              <a:buNone/>
            </a:pPr>
            <a:r>
              <a:rPr lang="en-US" sz="5400" dirty="0"/>
              <a:t>Send your feedback about the class whenever you want!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BBDA3-FF62-55E1-0184-D829C952C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3BBF5-9EBB-38CE-9793-3F7C4BCC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3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A482-6D39-FDCD-3606-DCAA53276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63518-C6BE-8815-A0F7-D20CF3096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10402272" cy="4206240"/>
          </a:xfrm>
        </p:spPr>
        <p:txBody>
          <a:bodyPr/>
          <a:lstStyle/>
          <a:p>
            <a:r>
              <a:rPr lang="en-US" dirty="0"/>
              <a:t>Gmail: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ImanKhaniJazani@gmail.com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dirty="0"/>
              <a:t>LinkedIn: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https://www.linkedin.com/in/ImanKhaniJazani/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dirty="0"/>
              <a:t>Telegram: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@IKJ1992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EEF49-AEF6-FF69-5817-FBEDB3EC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703549-3DB7-CE04-C1F1-A2B7FCD69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0137" y="3797853"/>
            <a:ext cx="7205663" cy="24200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FDF0C-558A-AC2C-FC85-DCA32C2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332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 Presentations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117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D846D-F051-86CF-507F-70D87FAD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the Last Lecture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DEA1AF-A1EC-868B-10C3-0867B197A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9EA25-A562-2A51-BBE8-71F40634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612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05DA896-0E20-4E43-5ECE-BBB5798DF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E39279D-F95A-F4EF-8CDA-E66020835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0497" y="1437761"/>
            <a:ext cx="5568924" cy="5136063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E302FB-3140-F3C7-1B9F-A4B22C290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9EB81-F5A2-3DD1-4AD5-B8150D149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42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E8739-1930-D645-840D-5C705B1DB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objects!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31801A0-C86E-6170-E31B-A49B9C28E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0623" y="2011363"/>
            <a:ext cx="5609166" cy="420687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8DD747-2B7E-746F-C053-7F265F610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8762AB-BC42-19C8-1474-8087DB8EC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4073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BD5B5"/>
      </a:hlink>
      <a:folHlink>
        <a:srgbClr val="FE66FF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1977135_Playground rules presentation_RVA_v3.potx" id="{07413DCF-3AC5-4C70-87BD-941AEA8469DA}" vid="{4E9FF052-B545-4DF9-BE6D-6A74F8F6AE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A9B77A0-8658-45E5-8D19-24559500539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9E42AFF-377A-47D3-84EF-20B0692369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AC8BD7-946A-4C17-A395-21CB0265D7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 review of playground rules</Template>
  <TotalTime>32764</TotalTime>
  <Words>572</Words>
  <Application>Microsoft Office PowerPoint</Application>
  <PresentationFormat>Widescreen</PresentationFormat>
  <Paragraphs>121</Paragraphs>
  <Slides>24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-apple-system</vt:lpstr>
      <vt:lpstr>Arial</vt:lpstr>
      <vt:lpstr>Calibri</vt:lpstr>
      <vt:lpstr>Corbel</vt:lpstr>
      <vt:lpstr>Courier New</vt:lpstr>
      <vt:lpstr>Nunito</vt:lpstr>
      <vt:lpstr>Segoe UI Black</vt:lpstr>
      <vt:lpstr>Wingdings</vt:lpstr>
      <vt:lpstr>Banded</vt:lpstr>
      <vt:lpstr>What is Object-oriented Programming?</vt:lpstr>
      <vt:lpstr>Last Lecture</vt:lpstr>
      <vt:lpstr>Today</vt:lpstr>
      <vt:lpstr>Together</vt:lpstr>
      <vt:lpstr>Contact me</vt:lpstr>
      <vt:lpstr>Short Presentations</vt:lpstr>
      <vt:lpstr>Review the Last Lecture</vt:lpstr>
      <vt:lpstr>Example</vt:lpstr>
      <vt:lpstr>Nested objects!</vt:lpstr>
      <vt:lpstr>Review in OOP examples</vt:lpstr>
      <vt:lpstr>Check it!</vt:lpstr>
      <vt:lpstr>Every things are objects??</vt:lpstr>
      <vt:lpstr>What is object?</vt:lpstr>
      <vt:lpstr>Explain an object with  the 3 concepts!🤖🦾</vt:lpstr>
      <vt:lpstr>If a human were your computer…</vt:lpstr>
      <vt:lpstr>What is OOP?</vt:lpstr>
      <vt:lpstr>Main OOP features</vt:lpstr>
      <vt:lpstr>How to implement in Python?</vt:lpstr>
      <vt:lpstr>Our library 😉</vt:lpstr>
      <vt:lpstr>Application of Programming in the Digital Age!</vt:lpstr>
      <vt:lpstr>Divar</vt:lpstr>
      <vt:lpstr>About Final Exam and Project!</vt:lpstr>
      <vt:lpstr>Lecture Resources</vt:lpstr>
      <vt:lpstr>For the next lecture…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Iman Khani Jazani</dc:creator>
  <cp:lastModifiedBy>Iman Khani Jazani</cp:lastModifiedBy>
  <cp:revision>370</cp:revision>
  <dcterms:created xsi:type="dcterms:W3CDTF">2023-01-30T22:07:53Z</dcterms:created>
  <dcterms:modified xsi:type="dcterms:W3CDTF">2023-04-24T09:04:42Z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