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40"/>
  </p:notesMasterIdLst>
  <p:handoutMasterIdLst>
    <p:handoutMasterId r:id="rId41"/>
  </p:handoutMasterIdLst>
  <p:sldIdLst>
    <p:sldId id="263" r:id="rId5"/>
    <p:sldId id="264" r:id="rId6"/>
    <p:sldId id="384" r:id="rId7"/>
    <p:sldId id="272" r:id="rId8"/>
    <p:sldId id="267" r:id="rId9"/>
    <p:sldId id="301" r:id="rId10"/>
    <p:sldId id="332" r:id="rId11"/>
    <p:sldId id="346" r:id="rId12"/>
    <p:sldId id="385" r:id="rId13"/>
    <p:sldId id="386" r:id="rId14"/>
    <p:sldId id="289" r:id="rId15"/>
    <p:sldId id="387" r:id="rId16"/>
    <p:sldId id="388" r:id="rId17"/>
    <p:sldId id="389" r:id="rId18"/>
    <p:sldId id="390" r:id="rId19"/>
    <p:sldId id="392" r:id="rId20"/>
    <p:sldId id="369" r:id="rId21"/>
    <p:sldId id="378" r:id="rId22"/>
    <p:sldId id="379" r:id="rId23"/>
    <p:sldId id="380" r:id="rId24"/>
    <p:sldId id="394" r:id="rId25"/>
    <p:sldId id="395" r:id="rId26"/>
    <p:sldId id="396" r:id="rId27"/>
    <p:sldId id="381" r:id="rId28"/>
    <p:sldId id="382" r:id="rId29"/>
    <p:sldId id="393" r:id="rId30"/>
    <p:sldId id="398" r:id="rId31"/>
    <p:sldId id="397" r:id="rId32"/>
    <p:sldId id="356" r:id="rId33"/>
    <p:sldId id="359" r:id="rId34"/>
    <p:sldId id="361" r:id="rId35"/>
    <p:sldId id="339" r:id="rId36"/>
    <p:sldId id="345" r:id="rId37"/>
    <p:sldId id="337" r:id="rId38"/>
    <p:sldId id="26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5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0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6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oops-in-python/#:~:text=In%20python%2C%20a%20while%20loop,in%20the%20program%20is%20executed" TargetMode="External"/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nowhillscien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 and Loop Structures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16CB-30B1-59E9-29D2-69F6962A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Kalameh" pitchFamily="2" charset="-78"/>
                <a:cs typeface="Kalameh" pitchFamily="2" charset="-78"/>
              </a:rPr>
              <a:t>کوئیز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یهویی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!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58E6-A49F-16CA-8CE0-7B9B4663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Kalameh" pitchFamily="2" charset="-78"/>
                <a:cs typeface="Kalameh" pitchFamily="2" charset="-78"/>
              </a:rPr>
              <a:t>الگوریتم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چیست؟ سه معیار را برای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کیفیت‌سنجی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الگوریتم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نام ببرید و در یک جمله هر کدام را توضیح دهید.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847D0-7555-5AE8-2CE6-10933660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A0C42-12EB-4CA9-B768-90AD839F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8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273C09-57CE-523A-2D3D-EE8DBB08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stores information in what way?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6C52D-C3B5-0696-021B-33A562D8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</a:t>
            </a:r>
          </a:p>
          <a:p>
            <a:r>
              <a:rPr lang="en-US" dirty="0"/>
              <a:t>Data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F82300-FC68-0EC2-9FC1-62A4DE0A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AAFA2-8D2D-6A36-3ABC-EC7AD614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BC0FEF-9289-363B-0310-8DD3028A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38" y="2011680"/>
            <a:ext cx="6910266" cy="40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0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F709-FA58-C5FF-A329-3F6B9F9B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where is our data???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4703-8D26-3C88-0913-D1519145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900" dirty="0"/>
              <a:t>id(.)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EF5F5-B16F-D2D8-9DEA-D3FC6591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084B4-64E2-4A6D-0E83-CC9BFC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9D52-2875-5E8B-90A0-1CDD3AF7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CPU process 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789C-B011-5CB8-F3F6-C237E263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 the level of machine language, the operation of the CPU is fairly straightforward (although it is very complicated in detail). The CPU executes a program that is stored as a sequence of machine language instructions in main memory. It does this by repeatedly reading, or fetching, an instruction from memory and then carrying out, or executing, that instruction. This process:</a:t>
            </a:r>
          </a:p>
          <a:p>
            <a:pPr lvl="2"/>
            <a:r>
              <a:rPr lang="en-US" dirty="0"/>
              <a:t>fetch an instruction, execute it, fetch another instruction, execute it, and so on forever…</a:t>
            </a:r>
          </a:p>
          <a:p>
            <a:pPr marL="457200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is called the fetch-and-execute cycle.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A06FE-44DE-1F95-B0AB-42869D6A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ECDFF-F3AF-99F7-2F0E-47503754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7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A98C-2172-3B61-43CF-3FAB83D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Thinking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D9095-50B1-588B-3D0E-3FB29E74F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126906"/>
            <a:ext cx="9783763" cy="39757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08A10-D78F-FF53-1BFC-790A1F34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3D862-58AE-6CD8-FF89-3985A0DB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9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22" y="2674620"/>
            <a:ext cx="9784080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Everything in Python is an OBJECT!🙄 OOP!?🤯</a:t>
            </a:r>
          </a:p>
        </p:txBody>
      </p:sp>
    </p:spTree>
    <p:extLst>
      <p:ext uri="{BB962C8B-B14F-4D97-AF65-F5344CB8AC3E}">
        <p14:creationId xmlns:p14="http://schemas.microsoft.com/office/powerpoint/2010/main" val="320887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statements from flowchart view?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simple statement!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6600" b="1" dirty="0"/>
          </a:p>
          <a:p>
            <a:pPr marL="0" indent="0" algn="ctr">
              <a:buNone/>
            </a:pPr>
            <a:r>
              <a:rPr lang="en-US" sz="6600" b="1" dirty="0"/>
              <a:t>Assignment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Variables are created by assignment (=)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8A43-7E2C-7A57-6BBA-5D378BD3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3D6-60F0-904C-6610-FA281864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powerful features of a programming language is the ability to manipulate variables. A variable is a name that refers to a value.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748BB-B206-1CA5-3802-271EFE89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DC7DC-7CAB-BE7F-9A62-33B9DDCF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What are objects in real world and Python?</a:t>
            </a:r>
          </a:p>
          <a:p>
            <a:r>
              <a:rPr lang="en-US" dirty="0"/>
              <a:t>What are statements from flowchart view?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D2A-0134-5A70-6F09-86F9623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can find type of variables?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FC75-00C0-5809-A963-44A53D35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6963-D426-4E0D-1DDF-9936904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4" name="Picture 2" descr="How to use Data Types in Python - The Engineering Projects">
            <a:extLst>
              <a:ext uri="{FF2B5EF4-FFF2-40B4-BE49-F238E27FC236}">
                <a16:creationId xmlns:a16="http://schemas.microsoft.com/office/drawing/2014/main" id="{D39BD6D0-4C72-3880-C3F2-7CB52AEB3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57" y="2011363"/>
            <a:ext cx="904549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68D-80BF-C4FE-7CE7-1C21537B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2DCD-979B-7A7A-0036-61C6C572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5C5B0-FA10-4CA8-B214-E5DC2A8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A4F01-366F-D830-1A66-2BDC86A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7C3C-8299-9244-D3A4-34F90CAA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Python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DD6D-7589-6744-A1AC-C4CB18A1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Arithmetic operators</a:t>
            </a:r>
          </a:p>
          <a:p>
            <a:r>
              <a:rPr lang="en-US" b="1" u="sng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b="1" u="sng" dirty="0"/>
              <a:t>Logical operators</a:t>
            </a:r>
          </a:p>
          <a:p>
            <a:r>
              <a:rPr lang="en-US" dirty="0"/>
              <a:t>Identity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Bitwise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52CA7-8440-CEE7-0636-D1978783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60D2A-B46E-D32F-A1EE-1E8E7EAB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0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What is clean code? What is clean code in Python? How can we care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3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2500-7F30-201F-28F3-B9446715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expression and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B9C9-FB2E-A248-772E-88C53179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😵</a:t>
            </a:r>
          </a:p>
          <a:p>
            <a:pPr marL="0" indent="0" algn="ctr">
              <a:buNone/>
            </a:pPr>
            <a:r>
              <a:rPr lang="en-US" sz="6600" dirty="0"/>
              <a:t>www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26947-8351-EFC4-815B-C0B8381A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8D647-AF67-A617-4DAC-C6EC501B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11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94EF-537E-20FA-3F16-6FADDBA1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different types of statement!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95B61-6335-0A0B-32B7-FB53D6EC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F8ADF-A8E7-7B7F-E0E4-25F972D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310F2C-0B27-510E-9E9D-173C93035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801232" y="2011680"/>
            <a:ext cx="2977173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DAA886-CF13-F24E-BC1D-8C9B12FBF111}"/>
              </a:ext>
            </a:extLst>
          </p:cNvPr>
          <p:cNvSpPr txBox="1">
            <a:spLocks/>
          </p:cNvSpPr>
          <p:nvPr/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statement (+)</a:t>
            </a:r>
          </a:p>
          <a:p>
            <a:r>
              <a:rPr lang="en-US" dirty="0"/>
              <a:t>Loop statement (while, for)</a:t>
            </a:r>
          </a:p>
          <a:p>
            <a:r>
              <a:rPr lang="en-US" dirty="0"/>
              <a:t>Control statement (if, else, </a:t>
            </a:r>
            <a:r>
              <a:rPr lang="en-US" dirty="0" err="1"/>
              <a:t>elif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4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F2F2-BED5-A889-55A6-FFF20B1B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97512-9E1E-BAAB-2ADB-2961345A8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431" y="1953487"/>
            <a:ext cx="8598756" cy="47650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E1461-0F25-D2A3-7BD9-256F291C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4D69-2332-FF23-0490-D597499A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9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F9A-30D3-AB93-EF5C-4B9E338A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9513F-E83A-BB06-8DC4-FB3521B5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A2877-902A-AD35-33F7-5D6EB84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 descr="Python For Loops - GeeksforGeeks">
            <a:extLst>
              <a:ext uri="{FF2B5EF4-FFF2-40B4-BE49-F238E27FC236}">
                <a16:creationId xmlns:a16="http://schemas.microsoft.com/office/drawing/2014/main" id="{3549F5BA-46F4-2723-67A2-E3D3C3F73E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56" y="2300288"/>
            <a:ext cx="5905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72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2CFA-AA79-6FAD-BAB0-0C0F898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2DC18D-EB8D-400F-04A6-9425356DF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056" y="2647950"/>
            <a:ext cx="9258300" cy="2933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1C11F-85A8-DDBF-DF5D-8BA7F9CC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8C1D-C306-10B4-AA92-E3FC2B81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  <a:endParaRPr lang="fa-IR" dirty="0"/>
          </a:p>
          <a:p>
            <a:r>
              <a:rPr lang="en-US" dirty="0"/>
              <a:t>What are statements from flowchart view?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BF3B1-15FD-0923-1D4D-AFC634ED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70021"/>
            <a:ext cx="3048000" cy="1969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6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get more users for our news website?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72602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</p:spTree>
    <p:extLst>
      <p:ext uri="{BB962C8B-B14F-4D97-AF65-F5344CB8AC3E}">
        <p14:creationId xmlns:p14="http://schemas.microsoft.com/office/powerpoint/2010/main" val="20458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for your solutions and coding with each other</a:t>
            </a:r>
            <a:r>
              <a:rPr lang="en-US" sz="2400" dirty="0">
                <a:sym typeface="Wingdings" panose="05000000000000000000" pitchFamily="2" charset="2"/>
              </a:rPr>
              <a:t>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Input?</a:t>
            </a:r>
          </a:p>
          <a:p>
            <a:r>
              <a:rPr lang="en-US" dirty="0"/>
              <a:t>Output?</a:t>
            </a:r>
          </a:p>
          <a:p>
            <a:r>
              <a:rPr lang="en-US" dirty="0"/>
              <a:t>Process?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Kalameh" pitchFamily="2" charset="-78"/>
                <a:cs typeface="Kalameh" pitchFamily="2" charset="-78"/>
              </a:rPr>
              <a:t>حتی برای مرگ هم دنبال راه حل هستند...! 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FEEE09-99F5-860C-9EAE-3769C50B6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432" y="2011363"/>
            <a:ext cx="9175548" cy="4206875"/>
          </a:xfrm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2"/>
              </a:rPr>
              <a:t>https://www.w3schools.com/python/python_operators.asp</a:t>
            </a:r>
            <a:endParaRPr lang="en-US" sz="2800" i="1" dirty="0"/>
          </a:p>
          <a:p>
            <a:pPr algn="just"/>
            <a:r>
              <a:rPr lang="en-US" sz="2800" i="1" dirty="0"/>
              <a:t>J. Campbell, P. </a:t>
            </a:r>
            <a:r>
              <a:rPr lang="en-US" sz="2800" i="1" dirty="0" err="1"/>
              <a:t>Gries</a:t>
            </a:r>
            <a:r>
              <a:rPr lang="en-US" sz="2800" i="1" dirty="0"/>
              <a:t>, J. </a:t>
            </a:r>
            <a:r>
              <a:rPr lang="en-US" sz="2800" i="1" dirty="0" err="1"/>
              <a:t>Montojo</a:t>
            </a:r>
            <a:r>
              <a:rPr lang="en-US" sz="2800" i="1" dirty="0"/>
              <a:t>, G. Wilson. Practical Programming: An Introduction to Computer Science Using Python. The Pragmatic Bookshelf, 2009.</a:t>
            </a:r>
          </a:p>
          <a:p>
            <a:pPr algn="just"/>
            <a:r>
              <a:rPr lang="en-US" sz="2800" i="1" dirty="0">
                <a:hlinkClick r:id="rId3"/>
              </a:rPr>
              <a:t>https://www.geeksforgeeks.org/loops-in-python/#:~:text=In%20python%2C%20a%20while%20loop,in%20the%20program%20is%20executed</a:t>
            </a:r>
            <a:r>
              <a:rPr lang="en-US" sz="2800" i="1" dirty="0"/>
              <a:t>.</a:t>
            </a:r>
          </a:p>
          <a:p>
            <a:pPr algn="just"/>
            <a:r>
              <a:rPr lang="en-US" sz="2800" i="1" dirty="0">
                <a:hlinkClick r:id="rId4"/>
              </a:rPr>
              <a:t>https://www.snowhillscience.com</a:t>
            </a:r>
            <a:endParaRPr lang="en-US" sz="2800" i="1" dirty="0"/>
          </a:p>
          <a:p>
            <a:pPr algn="just"/>
            <a:endParaRPr lang="en-US" sz="2800" i="1" dirty="0"/>
          </a:p>
          <a:p>
            <a:pPr algn="just"/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Short Presentation(extra score , for the next week lecture, only for the first two person)</a:t>
            </a:r>
          </a:p>
          <a:p>
            <a:r>
              <a:rPr lang="en-US" dirty="0"/>
              <a:t>Approx.  2% Challenging Questions and Contributions in Class (extra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Design and explain a flowchart for a simple </a:t>
            </a:r>
            <a:r>
              <a:rPr lang="en-US" dirty="0" err="1"/>
              <a:t>Homsa</a:t>
            </a:r>
            <a:r>
              <a:rPr lang="en-US" dirty="0"/>
              <a:t>! You can propose new features!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1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86D9-8408-021D-521C-2AEC8415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strategy </a:t>
            </a:r>
            <a:r>
              <a:rPr lang="en-US"/>
              <a:t>in class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96DB-DC3F-2BB1-CDFE-EC7A0555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13800" dirty="0">
                <a:latin typeface="Arial Black" panose="020B0A04020102020204" pitchFamily="34" charset="0"/>
              </a:rPr>
              <a:t>BFS 🍕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3E58B-033D-5E78-AD24-755DBC83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A5936-7FDB-F06E-71CC-51AC8A74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24136</TotalTime>
  <Words>1009</Words>
  <Application>Microsoft Office PowerPoint</Application>
  <PresentationFormat>Widescreen</PresentationFormat>
  <Paragraphs>209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-apple-system</vt:lpstr>
      <vt:lpstr>Arial Black</vt:lpstr>
      <vt:lpstr>Calibri</vt:lpstr>
      <vt:lpstr>Corbel</vt:lpstr>
      <vt:lpstr>Courier New</vt:lpstr>
      <vt:lpstr>Fredoka One</vt:lpstr>
      <vt:lpstr>Kalameh</vt:lpstr>
      <vt:lpstr>Wingdings</vt:lpstr>
      <vt:lpstr>Banded</vt:lpstr>
      <vt:lpstr>Control and Loop Structures</vt:lpstr>
      <vt:lpstr>Last Lecture</vt:lpstr>
      <vt:lpstr>Today</vt:lpstr>
      <vt:lpstr>Together</vt:lpstr>
      <vt:lpstr>Contact me</vt:lpstr>
      <vt:lpstr>Grading</vt:lpstr>
      <vt:lpstr>Short Presentations</vt:lpstr>
      <vt:lpstr>Design and explain a flowchart for a simple Homsa! You can propose new features!</vt:lpstr>
      <vt:lpstr>What is our strategy in class?</vt:lpstr>
      <vt:lpstr>کوئیز یهویی!</vt:lpstr>
      <vt:lpstr>Review the Last Lecture</vt:lpstr>
      <vt:lpstr>Memory stores information in what way?</vt:lpstr>
      <vt:lpstr>So, where is our data???</vt:lpstr>
      <vt:lpstr>How can CPU process our code?</vt:lpstr>
      <vt:lpstr>Object-oriented Thinking</vt:lpstr>
      <vt:lpstr>Everything in Python is an OBJECT!🙄 OOP!?🤯</vt:lpstr>
      <vt:lpstr>What are statements from flowchart view?</vt:lpstr>
      <vt:lpstr>The most simple statement!</vt:lpstr>
      <vt:lpstr>What is variable?</vt:lpstr>
      <vt:lpstr>How python can find type of variables?</vt:lpstr>
      <vt:lpstr>For Now…</vt:lpstr>
      <vt:lpstr>Operators in Python </vt:lpstr>
      <vt:lpstr>What is clean code? What is clean code in Python? How can we care it?</vt:lpstr>
      <vt:lpstr>What is the difference between expression and statement?</vt:lpstr>
      <vt:lpstr>We have different types of statement!</vt:lpstr>
      <vt:lpstr>Control statements</vt:lpstr>
      <vt:lpstr>Simple example</vt:lpstr>
      <vt:lpstr>Loop statements</vt:lpstr>
      <vt:lpstr>Programming with Python</vt:lpstr>
      <vt:lpstr>Question</vt:lpstr>
      <vt:lpstr>From question to algorithm!</vt:lpstr>
      <vt:lpstr>Let’s go for your solutions and coding with each other😉</vt:lpstr>
      <vt:lpstr>Application of Programming in the Digital Age!</vt:lpstr>
      <vt:lpstr>حتی برای مرگ هم دنبال راه حل هستند...! 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206</cp:revision>
  <dcterms:created xsi:type="dcterms:W3CDTF">2023-01-30T22:07:53Z</dcterms:created>
  <dcterms:modified xsi:type="dcterms:W3CDTF">2023-03-08T08:20:38Z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