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7"/>
  </p:notesMasterIdLst>
  <p:handoutMasterIdLst>
    <p:handoutMasterId r:id="rId18"/>
  </p:handoutMasterIdLst>
  <p:sldIdLst>
    <p:sldId id="263" r:id="rId5"/>
    <p:sldId id="264" r:id="rId6"/>
    <p:sldId id="265" r:id="rId7"/>
    <p:sldId id="266" r:id="rId8"/>
    <p:sldId id="267" r:id="rId9"/>
    <p:sldId id="273" r:id="rId10"/>
    <p:sldId id="272" r:id="rId11"/>
    <p:sldId id="270" r:id="rId12"/>
    <p:sldId id="268" r:id="rId13"/>
    <p:sldId id="271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06E97-A6F8-4539-92D5-687DF679479B}" type="doc">
      <dgm:prSet loTypeId="urn:microsoft.com/office/officeart/2005/8/layout/pyramid2" loCatId="list" qsTypeId="urn:microsoft.com/office/officeart/2005/8/quickstyle/simple5" qsCatId="simple" csTypeId="urn:microsoft.com/office/officeart/2005/8/colors/colorful5" csCatId="colorful" phldr="1"/>
      <dgm:spPr/>
    </dgm:pt>
    <dgm:pt modelId="{650269F2-597E-4411-BC66-4A39E9544894}">
      <dgm:prSet phldrT="[Text]"/>
      <dgm:spPr/>
      <dgm:t>
        <a:bodyPr/>
        <a:lstStyle/>
        <a:p>
          <a:r>
            <a:rPr lang="en-US" dirty="0"/>
            <a:t>Programming Language</a:t>
          </a:r>
        </a:p>
      </dgm:t>
    </dgm:pt>
    <dgm:pt modelId="{36E24D76-DEE4-4563-82BD-DE3D722FE3E9}" type="parTrans" cxnId="{9AC44714-E737-4995-A526-0D99D9D16CFC}">
      <dgm:prSet/>
      <dgm:spPr/>
      <dgm:t>
        <a:bodyPr/>
        <a:lstStyle/>
        <a:p>
          <a:endParaRPr lang="en-US"/>
        </a:p>
      </dgm:t>
    </dgm:pt>
    <dgm:pt modelId="{E3DFBD8A-BF86-4623-911C-FC27E533299D}" type="sibTrans" cxnId="{9AC44714-E737-4995-A526-0D99D9D16CFC}">
      <dgm:prSet/>
      <dgm:spPr/>
      <dgm:t>
        <a:bodyPr/>
        <a:lstStyle/>
        <a:p>
          <a:endParaRPr lang="en-US"/>
        </a:p>
      </dgm:t>
    </dgm:pt>
    <dgm:pt modelId="{F4763162-73A8-47B4-AF33-0600BDDDE018}">
      <dgm:prSet phldrT="[Text]"/>
      <dgm:spPr/>
      <dgm:t>
        <a:bodyPr/>
        <a:lstStyle/>
        <a:p>
          <a:r>
            <a:rPr lang="en-US" dirty="0"/>
            <a:t>Knowledge of Concepts</a:t>
          </a:r>
        </a:p>
      </dgm:t>
    </dgm:pt>
    <dgm:pt modelId="{0F8A9E58-9EDA-4913-8EDE-79CD2DBB99BB}" type="parTrans" cxnId="{EE5341D7-C7D9-4CBA-86AC-998E7A690A5C}">
      <dgm:prSet/>
      <dgm:spPr/>
      <dgm:t>
        <a:bodyPr/>
        <a:lstStyle/>
        <a:p>
          <a:endParaRPr lang="en-US"/>
        </a:p>
      </dgm:t>
    </dgm:pt>
    <dgm:pt modelId="{9963460D-401B-47E8-A140-C506879DE766}" type="sibTrans" cxnId="{EE5341D7-C7D9-4CBA-86AC-998E7A690A5C}">
      <dgm:prSet/>
      <dgm:spPr/>
      <dgm:t>
        <a:bodyPr/>
        <a:lstStyle/>
        <a:p>
          <a:endParaRPr lang="en-US"/>
        </a:p>
      </dgm:t>
    </dgm:pt>
    <dgm:pt modelId="{097C1101-C3B8-426D-983D-55ACD2383607}">
      <dgm:prSet phldrT="[Text]"/>
      <dgm:spPr/>
      <dgm:t>
        <a:bodyPr/>
        <a:lstStyle/>
        <a:p>
          <a:r>
            <a:rPr lang="en-US" dirty="0"/>
            <a:t>Algorithm Thinking</a:t>
          </a:r>
        </a:p>
      </dgm:t>
    </dgm:pt>
    <dgm:pt modelId="{3E1178DF-BB84-4B56-AF63-47280AA8FB60}" type="parTrans" cxnId="{27F6E99D-0E84-4247-A74A-BAE11C4B1AE5}">
      <dgm:prSet/>
      <dgm:spPr/>
      <dgm:t>
        <a:bodyPr/>
        <a:lstStyle/>
        <a:p>
          <a:endParaRPr lang="en-US"/>
        </a:p>
      </dgm:t>
    </dgm:pt>
    <dgm:pt modelId="{EBB9DEAC-9F3D-45DE-89F1-CD268C85FB53}" type="sibTrans" cxnId="{27F6E99D-0E84-4247-A74A-BAE11C4B1AE5}">
      <dgm:prSet/>
      <dgm:spPr/>
      <dgm:t>
        <a:bodyPr/>
        <a:lstStyle/>
        <a:p>
          <a:endParaRPr lang="en-US"/>
        </a:p>
      </dgm:t>
    </dgm:pt>
    <dgm:pt modelId="{A35AA11D-9DD2-4342-9CDE-F8B4C5386C0B}" type="pres">
      <dgm:prSet presAssocID="{0F306E97-A6F8-4539-92D5-687DF679479B}" presName="compositeShape" presStyleCnt="0">
        <dgm:presLayoutVars>
          <dgm:dir/>
          <dgm:resizeHandles/>
        </dgm:presLayoutVars>
      </dgm:prSet>
      <dgm:spPr/>
    </dgm:pt>
    <dgm:pt modelId="{5BA21CDB-788A-40C0-8DC1-2EBA7795289D}" type="pres">
      <dgm:prSet presAssocID="{0F306E97-A6F8-4539-92D5-687DF679479B}" presName="pyramid" presStyleLbl="node1" presStyleIdx="0" presStyleCnt="1"/>
      <dgm:spPr/>
    </dgm:pt>
    <dgm:pt modelId="{51BBD00D-5BA0-4727-8E97-F01E64A0623A}" type="pres">
      <dgm:prSet presAssocID="{0F306E97-A6F8-4539-92D5-687DF679479B}" presName="theList" presStyleCnt="0"/>
      <dgm:spPr/>
    </dgm:pt>
    <dgm:pt modelId="{0435BE7E-2A16-480D-A72D-DF564DE07BE9}" type="pres">
      <dgm:prSet presAssocID="{650269F2-597E-4411-BC66-4A39E9544894}" presName="aNode" presStyleLbl="fgAcc1" presStyleIdx="0" presStyleCnt="3">
        <dgm:presLayoutVars>
          <dgm:bulletEnabled val="1"/>
        </dgm:presLayoutVars>
      </dgm:prSet>
      <dgm:spPr/>
    </dgm:pt>
    <dgm:pt modelId="{00A5738F-A564-42FE-9EE7-94C6E9F2C734}" type="pres">
      <dgm:prSet presAssocID="{650269F2-597E-4411-BC66-4A39E9544894}" presName="aSpace" presStyleCnt="0"/>
      <dgm:spPr/>
    </dgm:pt>
    <dgm:pt modelId="{0A5762FE-1228-4C9D-8306-2790BEE775C2}" type="pres">
      <dgm:prSet presAssocID="{F4763162-73A8-47B4-AF33-0600BDDDE018}" presName="aNode" presStyleLbl="fgAcc1" presStyleIdx="1" presStyleCnt="3">
        <dgm:presLayoutVars>
          <dgm:bulletEnabled val="1"/>
        </dgm:presLayoutVars>
      </dgm:prSet>
      <dgm:spPr/>
    </dgm:pt>
    <dgm:pt modelId="{8E0950E5-C163-4191-B48F-E97A6676ED0B}" type="pres">
      <dgm:prSet presAssocID="{F4763162-73A8-47B4-AF33-0600BDDDE018}" presName="aSpace" presStyleCnt="0"/>
      <dgm:spPr/>
    </dgm:pt>
    <dgm:pt modelId="{5BB1EDA6-0841-419C-92EF-6EFB071FE9B4}" type="pres">
      <dgm:prSet presAssocID="{097C1101-C3B8-426D-983D-55ACD2383607}" presName="aNode" presStyleLbl="fgAcc1" presStyleIdx="2" presStyleCnt="3">
        <dgm:presLayoutVars>
          <dgm:bulletEnabled val="1"/>
        </dgm:presLayoutVars>
      </dgm:prSet>
      <dgm:spPr/>
    </dgm:pt>
    <dgm:pt modelId="{1C32CF0D-18E1-4615-A810-BC6645640916}" type="pres">
      <dgm:prSet presAssocID="{097C1101-C3B8-426D-983D-55ACD2383607}" presName="aSpace" presStyleCnt="0"/>
      <dgm:spPr/>
    </dgm:pt>
  </dgm:ptLst>
  <dgm:cxnLst>
    <dgm:cxn modelId="{9AC44714-E737-4995-A526-0D99D9D16CFC}" srcId="{0F306E97-A6F8-4539-92D5-687DF679479B}" destId="{650269F2-597E-4411-BC66-4A39E9544894}" srcOrd="0" destOrd="0" parTransId="{36E24D76-DEE4-4563-82BD-DE3D722FE3E9}" sibTransId="{E3DFBD8A-BF86-4623-911C-FC27E533299D}"/>
    <dgm:cxn modelId="{AAD8573E-0A46-4B31-8D45-821423B3B317}" type="presOf" srcId="{0F306E97-A6F8-4539-92D5-687DF679479B}" destId="{A35AA11D-9DD2-4342-9CDE-F8B4C5386C0B}" srcOrd="0" destOrd="0" presId="urn:microsoft.com/office/officeart/2005/8/layout/pyramid2"/>
    <dgm:cxn modelId="{93905869-3929-4581-8088-DBAE40DEEC11}" type="presOf" srcId="{650269F2-597E-4411-BC66-4A39E9544894}" destId="{0435BE7E-2A16-480D-A72D-DF564DE07BE9}" srcOrd="0" destOrd="0" presId="urn:microsoft.com/office/officeart/2005/8/layout/pyramid2"/>
    <dgm:cxn modelId="{1EED7958-9096-41A8-8C57-7F4F1CD967ED}" type="presOf" srcId="{097C1101-C3B8-426D-983D-55ACD2383607}" destId="{5BB1EDA6-0841-419C-92EF-6EFB071FE9B4}" srcOrd="0" destOrd="0" presId="urn:microsoft.com/office/officeart/2005/8/layout/pyramid2"/>
    <dgm:cxn modelId="{27F6E99D-0E84-4247-A74A-BAE11C4B1AE5}" srcId="{0F306E97-A6F8-4539-92D5-687DF679479B}" destId="{097C1101-C3B8-426D-983D-55ACD2383607}" srcOrd="2" destOrd="0" parTransId="{3E1178DF-BB84-4B56-AF63-47280AA8FB60}" sibTransId="{EBB9DEAC-9F3D-45DE-89F1-CD268C85FB53}"/>
    <dgm:cxn modelId="{EE5341D7-C7D9-4CBA-86AC-998E7A690A5C}" srcId="{0F306E97-A6F8-4539-92D5-687DF679479B}" destId="{F4763162-73A8-47B4-AF33-0600BDDDE018}" srcOrd="1" destOrd="0" parTransId="{0F8A9E58-9EDA-4913-8EDE-79CD2DBB99BB}" sibTransId="{9963460D-401B-47E8-A140-C506879DE766}"/>
    <dgm:cxn modelId="{8A628FF4-3B07-4770-9160-1A26AFA86BD9}" type="presOf" srcId="{F4763162-73A8-47B4-AF33-0600BDDDE018}" destId="{0A5762FE-1228-4C9D-8306-2790BEE775C2}" srcOrd="0" destOrd="0" presId="urn:microsoft.com/office/officeart/2005/8/layout/pyramid2"/>
    <dgm:cxn modelId="{361B9F2E-B09B-4B1D-A4A4-F4E551A2A960}" type="presParOf" srcId="{A35AA11D-9DD2-4342-9CDE-F8B4C5386C0B}" destId="{5BA21CDB-788A-40C0-8DC1-2EBA7795289D}" srcOrd="0" destOrd="0" presId="urn:microsoft.com/office/officeart/2005/8/layout/pyramid2"/>
    <dgm:cxn modelId="{307829BA-909F-44F0-A84C-DAF4D7CFD693}" type="presParOf" srcId="{A35AA11D-9DD2-4342-9CDE-F8B4C5386C0B}" destId="{51BBD00D-5BA0-4727-8E97-F01E64A0623A}" srcOrd="1" destOrd="0" presId="urn:microsoft.com/office/officeart/2005/8/layout/pyramid2"/>
    <dgm:cxn modelId="{DD0579F7-84C2-405F-A73C-FCD4D10EDB01}" type="presParOf" srcId="{51BBD00D-5BA0-4727-8E97-F01E64A0623A}" destId="{0435BE7E-2A16-480D-A72D-DF564DE07BE9}" srcOrd="0" destOrd="0" presId="urn:microsoft.com/office/officeart/2005/8/layout/pyramid2"/>
    <dgm:cxn modelId="{7B7B1952-9E71-43E5-9143-26E8BEC316A1}" type="presParOf" srcId="{51BBD00D-5BA0-4727-8E97-F01E64A0623A}" destId="{00A5738F-A564-42FE-9EE7-94C6E9F2C734}" srcOrd="1" destOrd="0" presId="urn:microsoft.com/office/officeart/2005/8/layout/pyramid2"/>
    <dgm:cxn modelId="{6FC3B66E-18A7-41D6-9E05-2FFB7578FEF8}" type="presParOf" srcId="{51BBD00D-5BA0-4727-8E97-F01E64A0623A}" destId="{0A5762FE-1228-4C9D-8306-2790BEE775C2}" srcOrd="2" destOrd="0" presId="urn:microsoft.com/office/officeart/2005/8/layout/pyramid2"/>
    <dgm:cxn modelId="{FBFB8767-AB77-4EA5-AEE2-AEC790BDE24C}" type="presParOf" srcId="{51BBD00D-5BA0-4727-8E97-F01E64A0623A}" destId="{8E0950E5-C163-4191-B48F-E97A6676ED0B}" srcOrd="3" destOrd="0" presId="urn:microsoft.com/office/officeart/2005/8/layout/pyramid2"/>
    <dgm:cxn modelId="{78E5FBC5-EFDC-476B-8FE4-F7E14AEED04A}" type="presParOf" srcId="{51BBD00D-5BA0-4727-8E97-F01E64A0623A}" destId="{5BB1EDA6-0841-419C-92EF-6EFB071FE9B4}" srcOrd="4" destOrd="0" presId="urn:microsoft.com/office/officeart/2005/8/layout/pyramid2"/>
    <dgm:cxn modelId="{48905C4D-619E-4CDC-8D66-1BB0536E78DC}" type="presParOf" srcId="{51BBD00D-5BA0-4727-8E97-F01E64A0623A}" destId="{1C32CF0D-18E1-4615-A810-BC664564091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21CDB-788A-40C0-8DC1-2EBA7795289D}">
      <dsp:nvSpPr>
        <dsp:cNvPr id="0" name=""/>
        <dsp:cNvSpPr/>
      </dsp:nvSpPr>
      <dsp:spPr>
        <a:xfrm>
          <a:off x="2472928" y="0"/>
          <a:ext cx="4206875" cy="4206875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5BE7E-2A16-480D-A72D-DF564DE07BE9}">
      <dsp:nvSpPr>
        <dsp:cNvPr id="0" name=""/>
        <dsp:cNvSpPr/>
      </dsp:nvSpPr>
      <dsp:spPr>
        <a:xfrm>
          <a:off x="4576365" y="422947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 Language</a:t>
          </a:r>
        </a:p>
      </dsp:txBody>
      <dsp:txXfrm>
        <a:off x="4624978" y="471560"/>
        <a:ext cx="2637242" cy="898620"/>
      </dsp:txXfrm>
    </dsp:sp>
    <dsp:sp modelId="{0A5762FE-1228-4C9D-8306-2790BEE775C2}">
      <dsp:nvSpPr>
        <dsp:cNvPr id="0" name=""/>
        <dsp:cNvSpPr/>
      </dsp:nvSpPr>
      <dsp:spPr>
        <a:xfrm>
          <a:off x="4576365" y="1543274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Knowledge of Concepts</a:t>
          </a:r>
        </a:p>
      </dsp:txBody>
      <dsp:txXfrm>
        <a:off x="4624978" y="1591887"/>
        <a:ext cx="2637242" cy="898620"/>
      </dsp:txXfrm>
    </dsp:sp>
    <dsp:sp modelId="{5BB1EDA6-0841-419C-92EF-6EFB071FE9B4}">
      <dsp:nvSpPr>
        <dsp:cNvPr id="0" name=""/>
        <dsp:cNvSpPr/>
      </dsp:nvSpPr>
      <dsp:spPr>
        <a:xfrm>
          <a:off x="4576365" y="2663600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 Thinking</a:t>
          </a:r>
        </a:p>
      </dsp:txBody>
      <dsp:txXfrm>
        <a:off x="4624978" y="2712213"/>
        <a:ext cx="2637242" cy="89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E311-61B3-4C81-B0B8-D0B0499EDF44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0AB3-EA75-44F4-B7A9-182D362DAF69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235529E-EB58-4FBF-9052-A6E39E49FC73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28D0-73FF-45FC-8793-B830D03711E1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558FE-2C7B-4123-912E-1E5D22948D53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5F95-73A8-45FD-ABA7-FF400A4607EE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3F-F9E0-43E1-AB90-5BEE460CF75A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0EC5-B44F-43FC-A501-7FEFFE4F6855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ED20-EE52-4147-A056-CAECD39B6DD3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C4D-F40E-4B4D-A3B6-F23A188297A4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32AA-F909-4EEF-A311-9111BDB501FA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0417C3-F99C-4B9D-880D-CD7CD075C27A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</a:t>
            </a:r>
            <a:br>
              <a:rPr lang="en-US" b="1" dirty="0"/>
            </a:br>
            <a:r>
              <a:rPr lang="en-US" dirty="0"/>
              <a:t>Computation and </a:t>
            </a:r>
            <a:r>
              <a:rPr lang="en-US" b="1" dirty="0"/>
              <a:t>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600" b="0" i="1" dirty="0">
                <a:effectLst/>
                <a:latin typeface="-apple-system"/>
              </a:rPr>
              <a:t>- Senior Data Scientist, Adin</a:t>
            </a:r>
            <a:br>
              <a:rPr lang="en-US" sz="1600" i="1" dirty="0"/>
            </a:br>
            <a:r>
              <a:rPr lang="en-US" sz="1600" b="0" i="1" dirty="0">
                <a:effectLst/>
                <a:latin typeface="-apple-system"/>
              </a:rPr>
              <a:t>- Technical AI Product Manager and Advisor, Mehra</a:t>
            </a:r>
            <a:br>
              <a:rPr lang="en-US" sz="1600" i="1" dirty="0"/>
            </a:br>
            <a:r>
              <a:rPr lang="en-US" sz="1600" b="0" i="1" dirty="0">
                <a:effectLst/>
                <a:latin typeface="-apple-system"/>
              </a:rPr>
              <a:t>- Adjunct Professor, Sharif University of Technology</a:t>
            </a:r>
            <a:endParaRPr lang="en-US" sz="16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6E8D-235E-375F-B741-75114D44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71E8-1A7E-251F-B4B6-DD09B24E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sz="13800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72EF-B4D0-01BF-6119-4A0AD6F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What is computation?</a:t>
            </a:r>
          </a:p>
          <a:p>
            <a:r>
              <a:rPr lang="en-US" dirty="0"/>
              <a:t>What is programming?</a:t>
            </a:r>
          </a:p>
          <a:p>
            <a:r>
              <a:rPr lang="en-US" dirty="0"/>
              <a:t>Some Python applications</a:t>
            </a:r>
          </a:p>
          <a:p>
            <a:r>
              <a:rPr lang="en-US" dirty="0"/>
              <a:t>Python in Research and industries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Approx.  20% Programming Assignments</a:t>
            </a:r>
          </a:p>
          <a:p>
            <a:r>
              <a:rPr lang="en-US" dirty="0"/>
              <a:t>Approx.  2% Challenging Questions and Contributions in Class</a:t>
            </a:r>
          </a:p>
          <a:p>
            <a:r>
              <a:rPr lang="en-US" dirty="0"/>
              <a:t>Approx. 13% Mid-term Project (alone)</a:t>
            </a:r>
          </a:p>
          <a:p>
            <a:r>
              <a:rPr lang="en-US" dirty="0"/>
              <a:t>Approx.  35% Final Project (team work~5 member)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</a:t>
            </a:r>
          </a:p>
          <a:p>
            <a:r>
              <a:rPr lang="en-US" dirty="0"/>
              <a:t>Approx.  5% Presentation with Code(extra score)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t.me/SharifPythonSpace1401</a:t>
            </a:r>
          </a:p>
          <a:p>
            <a:r>
              <a:rPr lang="en-US" dirty="0" err="1"/>
              <a:t>Github</a:t>
            </a:r>
            <a:r>
              <a:rPr lang="en-US" dirty="0"/>
              <a:t>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8B8-F1CD-24A5-FDB3-37452A00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AF97-4899-5041-0515-A035E4E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43" y="2011680"/>
            <a:ext cx="10989081" cy="4206240"/>
          </a:xfrm>
        </p:spPr>
        <p:txBody>
          <a:bodyPr/>
          <a:lstStyle/>
          <a:p>
            <a:r>
              <a:rPr lang="en-US" dirty="0"/>
              <a:t>Fundamental concepts in computer science</a:t>
            </a:r>
          </a:p>
          <a:p>
            <a:r>
              <a:rPr lang="en-US" dirty="0"/>
              <a:t>Algorithm thinking</a:t>
            </a:r>
          </a:p>
          <a:p>
            <a:r>
              <a:rPr lang="en-US" dirty="0"/>
              <a:t>Coding with Python</a:t>
            </a:r>
          </a:p>
          <a:p>
            <a:r>
              <a:rPr lang="en-US" dirty="0"/>
              <a:t>Some meetings with Python experts in different domain </a:t>
            </a:r>
            <a:r>
              <a:rPr lang="en-US" sz="2400" dirty="0"/>
              <a:t>(may be)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9B02-5F0F-9508-A84B-D4337771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DBF-CEEC-30F3-8F79-9A543325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in path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F4DD1D-D663-526A-A7A3-111B51655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04422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E7C4-FC58-A4BB-AC4B-06D8DF75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1693</TotalTime>
  <Words>240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Calibri</vt:lpstr>
      <vt:lpstr>Corbel</vt:lpstr>
      <vt:lpstr>Wingdings</vt:lpstr>
      <vt:lpstr>Banded</vt:lpstr>
      <vt:lpstr>Introduction to Computation and Programming</vt:lpstr>
      <vt:lpstr>Today</vt:lpstr>
      <vt:lpstr>Course Information</vt:lpstr>
      <vt:lpstr>Grading</vt:lpstr>
      <vt:lpstr>Contact me</vt:lpstr>
      <vt:lpstr>Main links for our class</vt:lpstr>
      <vt:lpstr>Together</vt:lpstr>
      <vt:lpstr>Course plan</vt:lpstr>
      <vt:lpstr>Be in path</vt:lpstr>
      <vt:lpstr>TAs plan</vt:lpstr>
      <vt:lpstr>What is Computation?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30</cp:revision>
  <dcterms:created xsi:type="dcterms:W3CDTF">2023-01-30T22:07:53Z</dcterms:created>
  <dcterms:modified xsi:type="dcterms:W3CDTF">2023-02-03T16:36:49Z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