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8"/>
  </p:notesMasterIdLst>
  <p:handoutMasterIdLst>
    <p:handoutMasterId r:id="rId29"/>
  </p:handoutMasterIdLst>
  <p:sldIdLst>
    <p:sldId id="263" r:id="rId5"/>
    <p:sldId id="264" r:id="rId6"/>
    <p:sldId id="265" r:id="rId7"/>
    <p:sldId id="266" r:id="rId8"/>
    <p:sldId id="267" r:id="rId9"/>
    <p:sldId id="273" r:id="rId10"/>
    <p:sldId id="272" r:id="rId11"/>
    <p:sldId id="270" r:id="rId12"/>
    <p:sldId id="268" r:id="rId13"/>
    <p:sldId id="271" r:id="rId14"/>
    <p:sldId id="275" r:id="rId15"/>
    <p:sldId id="274" r:id="rId16"/>
    <p:sldId id="276" r:id="rId17"/>
    <p:sldId id="277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3023" autoAdjust="0"/>
  </p:normalViewPr>
  <p:slideViewPr>
    <p:cSldViewPr snapToGrid="0">
      <p:cViewPr varScale="1">
        <p:scale>
          <a:sx n="65" d="100"/>
          <a:sy n="65" d="100"/>
        </p:scale>
        <p:origin x="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306E97-A6F8-4539-92D5-687DF679479B}" type="doc">
      <dgm:prSet loTypeId="urn:microsoft.com/office/officeart/2005/8/layout/pyramid2" loCatId="list" qsTypeId="urn:microsoft.com/office/officeart/2005/8/quickstyle/simple5" qsCatId="simple" csTypeId="urn:microsoft.com/office/officeart/2005/8/colors/colorful5" csCatId="colorful" phldr="1"/>
      <dgm:spPr/>
    </dgm:pt>
    <dgm:pt modelId="{650269F2-597E-4411-BC66-4A39E9544894}">
      <dgm:prSet phldrT="[Text]"/>
      <dgm:spPr/>
      <dgm:t>
        <a:bodyPr/>
        <a:lstStyle/>
        <a:p>
          <a:r>
            <a:rPr lang="en-US" dirty="0"/>
            <a:t>Programming Language</a:t>
          </a:r>
        </a:p>
      </dgm:t>
    </dgm:pt>
    <dgm:pt modelId="{36E24D76-DEE4-4563-82BD-DE3D722FE3E9}" type="parTrans" cxnId="{9AC44714-E737-4995-A526-0D99D9D16CFC}">
      <dgm:prSet/>
      <dgm:spPr/>
      <dgm:t>
        <a:bodyPr/>
        <a:lstStyle/>
        <a:p>
          <a:endParaRPr lang="en-US"/>
        </a:p>
      </dgm:t>
    </dgm:pt>
    <dgm:pt modelId="{E3DFBD8A-BF86-4623-911C-FC27E533299D}" type="sibTrans" cxnId="{9AC44714-E737-4995-A526-0D99D9D16CFC}">
      <dgm:prSet/>
      <dgm:spPr/>
      <dgm:t>
        <a:bodyPr/>
        <a:lstStyle/>
        <a:p>
          <a:endParaRPr lang="en-US"/>
        </a:p>
      </dgm:t>
    </dgm:pt>
    <dgm:pt modelId="{F4763162-73A8-47B4-AF33-0600BDDDE018}">
      <dgm:prSet phldrT="[Text]"/>
      <dgm:spPr/>
      <dgm:t>
        <a:bodyPr/>
        <a:lstStyle/>
        <a:p>
          <a:r>
            <a:rPr lang="en-US" dirty="0"/>
            <a:t>Knowledge of Concepts</a:t>
          </a:r>
        </a:p>
      </dgm:t>
    </dgm:pt>
    <dgm:pt modelId="{0F8A9E58-9EDA-4913-8EDE-79CD2DBB99BB}" type="parTrans" cxnId="{EE5341D7-C7D9-4CBA-86AC-998E7A690A5C}">
      <dgm:prSet/>
      <dgm:spPr/>
      <dgm:t>
        <a:bodyPr/>
        <a:lstStyle/>
        <a:p>
          <a:endParaRPr lang="en-US"/>
        </a:p>
      </dgm:t>
    </dgm:pt>
    <dgm:pt modelId="{9963460D-401B-47E8-A140-C506879DE766}" type="sibTrans" cxnId="{EE5341D7-C7D9-4CBA-86AC-998E7A690A5C}">
      <dgm:prSet/>
      <dgm:spPr/>
      <dgm:t>
        <a:bodyPr/>
        <a:lstStyle/>
        <a:p>
          <a:endParaRPr lang="en-US"/>
        </a:p>
      </dgm:t>
    </dgm:pt>
    <dgm:pt modelId="{097C1101-C3B8-426D-983D-55ACD2383607}">
      <dgm:prSet phldrT="[Text]"/>
      <dgm:spPr/>
      <dgm:t>
        <a:bodyPr/>
        <a:lstStyle/>
        <a:p>
          <a:r>
            <a:rPr lang="en-US" dirty="0"/>
            <a:t>Algorithm Thinking</a:t>
          </a:r>
        </a:p>
      </dgm:t>
    </dgm:pt>
    <dgm:pt modelId="{3E1178DF-BB84-4B56-AF63-47280AA8FB60}" type="parTrans" cxnId="{27F6E99D-0E84-4247-A74A-BAE11C4B1AE5}">
      <dgm:prSet/>
      <dgm:spPr/>
      <dgm:t>
        <a:bodyPr/>
        <a:lstStyle/>
        <a:p>
          <a:endParaRPr lang="en-US"/>
        </a:p>
      </dgm:t>
    </dgm:pt>
    <dgm:pt modelId="{EBB9DEAC-9F3D-45DE-89F1-CD268C85FB53}" type="sibTrans" cxnId="{27F6E99D-0E84-4247-A74A-BAE11C4B1AE5}">
      <dgm:prSet/>
      <dgm:spPr/>
      <dgm:t>
        <a:bodyPr/>
        <a:lstStyle/>
        <a:p>
          <a:endParaRPr lang="en-US"/>
        </a:p>
      </dgm:t>
    </dgm:pt>
    <dgm:pt modelId="{A35AA11D-9DD2-4342-9CDE-F8B4C5386C0B}" type="pres">
      <dgm:prSet presAssocID="{0F306E97-A6F8-4539-92D5-687DF679479B}" presName="compositeShape" presStyleCnt="0">
        <dgm:presLayoutVars>
          <dgm:dir/>
          <dgm:resizeHandles/>
        </dgm:presLayoutVars>
      </dgm:prSet>
      <dgm:spPr/>
    </dgm:pt>
    <dgm:pt modelId="{5BA21CDB-788A-40C0-8DC1-2EBA7795289D}" type="pres">
      <dgm:prSet presAssocID="{0F306E97-A6F8-4539-92D5-687DF679479B}" presName="pyramid" presStyleLbl="node1" presStyleIdx="0" presStyleCnt="1"/>
      <dgm:spPr/>
    </dgm:pt>
    <dgm:pt modelId="{51BBD00D-5BA0-4727-8E97-F01E64A0623A}" type="pres">
      <dgm:prSet presAssocID="{0F306E97-A6F8-4539-92D5-687DF679479B}" presName="theList" presStyleCnt="0"/>
      <dgm:spPr/>
    </dgm:pt>
    <dgm:pt modelId="{0435BE7E-2A16-480D-A72D-DF564DE07BE9}" type="pres">
      <dgm:prSet presAssocID="{650269F2-597E-4411-BC66-4A39E9544894}" presName="aNode" presStyleLbl="fgAcc1" presStyleIdx="0" presStyleCnt="3">
        <dgm:presLayoutVars>
          <dgm:bulletEnabled val="1"/>
        </dgm:presLayoutVars>
      </dgm:prSet>
      <dgm:spPr/>
    </dgm:pt>
    <dgm:pt modelId="{00A5738F-A564-42FE-9EE7-94C6E9F2C734}" type="pres">
      <dgm:prSet presAssocID="{650269F2-597E-4411-BC66-4A39E9544894}" presName="aSpace" presStyleCnt="0"/>
      <dgm:spPr/>
    </dgm:pt>
    <dgm:pt modelId="{0A5762FE-1228-4C9D-8306-2790BEE775C2}" type="pres">
      <dgm:prSet presAssocID="{F4763162-73A8-47B4-AF33-0600BDDDE018}" presName="aNode" presStyleLbl="fgAcc1" presStyleIdx="1" presStyleCnt="3">
        <dgm:presLayoutVars>
          <dgm:bulletEnabled val="1"/>
        </dgm:presLayoutVars>
      </dgm:prSet>
      <dgm:spPr/>
    </dgm:pt>
    <dgm:pt modelId="{8E0950E5-C163-4191-B48F-E97A6676ED0B}" type="pres">
      <dgm:prSet presAssocID="{F4763162-73A8-47B4-AF33-0600BDDDE018}" presName="aSpace" presStyleCnt="0"/>
      <dgm:spPr/>
    </dgm:pt>
    <dgm:pt modelId="{5BB1EDA6-0841-419C-92EF-6EFB071FE9B4}" type="pres">
      <dgm:prSet presAssocID="{097C1101-C3B8-426D-983D-55ACD2383607}" presName="aNode" presStyleLbl="fgAcc1" presStyleIdx="2" presStyleCnt="3">
        <dgm:presLayoutVars>
          <dgm:bulletEnabled val="1"/>
        </dgm:presLayoutVars>
      </dgm:prSet>
      <dgm:spPr/>
    </dgm:pt>
    <dgm:pt modelId="{1C32CF0D-18E1-4615-A810-BC6645640916}" type="pres">
      <dgm:prSet presAssocID="{097C1101-C3B8-426D-983D-55ACD2383607}" presName="aSpace" presStyleCnt="0"/>
      <dgm:spPr/>
    </dgm:pt>
  </dgm:ptLst>
  <dgm:cxnLst>
    <dgm:cxn modelId="{9AC44714-E737-4995-A526-0D99D9D16CFC}" srcId="{0F306E97-A6F8-4539-92D5-687DF679479B}" destId="{650269F2-597E-4411-BC66-4A39E9544894}" srcOrd="0" destOrd="0" parTransId="{36E24D76-DEE4-4563-82BD-DE3D722FE3E9}" sibTransId="{E3DFBD8A-BF86-4623-911C-FC27E533299D}"/>
    <dgm:cxn modelId="{AAD8573E-0A46-4B31-8D45-821423B3B317}" type="presOf" srcId="{0F306E97-A6F8-4539-92D5-687DF679479B}" destId="{A35AA11D-9DD2-4342-9CDE-F8B4C5386C0B}" srcOrd="0" destOrd="0" presId="urn:microsoft.com/office/officeart/2005/8/layout/pyramid2"/>
    <dgm:cxn modelId="{93905869-3929-4581-8088-DBAE40DEEC11}" type="presOf" srcId="{650269F2-597E-4411-BC66-4A39E9544894}" destId="{0435BE7E-2A16-480D-A72D-DF564DE07BE9}" srcOrd="0" destOrd="0" presId="urn:microsoft.com/office/officeart/2005/8/layout/pyramid2"/>
    <dgm:cxn modelId="{1EED7958-9096-41A8-8C57-7F4F1CD967ED}" type="presOf" srcId="{097C1101-C3B8-426D-983D-55ACD2383607}" destId="{5BB1EDA6-0841-419C-92EF-6EFB071FE9B4}" srcOrd="0" destOrd="0" presId="urn:microsoft.com/office/officeart/2005/8/layout/pyramid2"/>
    <dgm:cxn modelId="{27F6E99D-0E84-4247-A74A-BAE11C4B1AE5}" srcId="{0F306E97-A6F8-4539-92D5-687DF679479B}" destId="{097C1101-C3B8-426D-983D-55ACD2383607}" srcOrd="2" destOrd="0" parTransId="{3E1178DF-BB84-4B56-AF63-47280AA8FB60}" sibTransId="{EBB9DEAC-9F3D-45DE-89F1-CD268C85FB53}"/>
    <dgm:cxn modelId="{EE5341D7-C7D9-4CBA-86AC-998E7A690A5C}" srcId="{0F306E97-A6F8-4539-92D5-687DF679479B}" destId="{F4763162-73A8-47B4-AF33-0600BDDDE018}" srcOrd="1" destOrd="0" parTransId="{0F8A9E58-9EDA-4913-8EDE-79CD2DBB99BB}" sibTransId="{9963460D-401B-47E8-A140-C506879DE766}"/>
    <dgm:cxn modelId="{8A628FF4-3B07-4770-9160-1A26AFA86BD9}" type="presOf" srcId="{F4763162-73A8-47B4-AF33-0600BDDDE018}" destId="{0A5762FE-1228-4C9D-8306-2790BEE775C2}" srcOrd="0" destOrd="0" presId="urn:microsoft.com/office/officeart/2005/8/layout/pyramid2"/>
    <dgm:cxn modelId="{361B9F2E-B09B-4B1D-A4A4-F4E551A2A960}" type="presParOf" srcId="{A35AA11D-9DD2-4342-9CDE-F8B4C5386C0B}" destId="{5BA21CDB-788A-40C0-8DC1-2EBA7795289D}" srcOrd="0" destOrd="0" presId="urn:microsoft.com/office/officeart/2005/8/layout/pyramid2"/>
    <dgm:cxn modelId="{307829BA-909F-44F0-A84C-DAF4D7CFD693}" type="presParOf" srcId="{A35AA11D-9DD2-4342-9CDE-F8B4C5386C0B}" destId="{51BBD00D-5BA0-4727-8E97-F01E64A0623A}" srcOrd="1" destOrd="0" presId="urn:microsoft.com/office/officeart/2005/8/layout/pyramid2"/>
    <dgm:cxn modelId="{DD0579F7-84C2-405F-A73C-FCD4D10EDB01}" type="presParOf" srcId="{51BBD00D-5BA0-4727-8E97-F01E64A0623A}" destId="{0435BE7E-2A16-480D-A72D-DF564DE07BE9}" srcOrd="0" destOrd="0" presId="urn:microsoft.com/office/officeart/2005/8/layout/pyramid2"/>
    <dgm:cxn modelId="{7B7B1952-9E71-43E5-9143-26E8BEC316A1}" type="presParOf" srcId="{51BBD00D-5BA0-4727-8E97-F01E64A0623A}" destId="{00A5738F-A564-42FE-9EE7-94C6E9F2C734}" srcOrd="1" destOrd="0" presId="urn:microsoft.com/office/officeart/2005/8/layout/pyramid2"/>
    <dgm:cxn modelId="{6FC3B66E-18A7-41D6-9E05-2FFB7578FEF8}" type="presParOf" srcId="{51BBD00D-5BA0-4727-8E97-F01E64A0623A}" destId="{0A5762FE-1228-4C9D-8306-2790BEE775C2}" srcOrd="2" destOrd="0" presId="urn:microsoft.com/office/officeart/2005/8/layout/pyramid2"/>
    <dgm:cxn modelId="{FBFB8767-AB77-4EA5-AEE2-AEC790BDE24C}" type="presParOf" srcId="{51BBD00D-5BA0-4727-8E97-F01E64A0623A}" destId="{8E0950E5-C163-4191-B48F-E97A6676ED0B}" srcOrd="3" destOrd="0" presId="urn:microsoft.com/office/officeart/2005/8/layout/pyramid2"/>
    <dgm:cxn modelId="{78E5FBC5-EFDC-476B-8FE4-F7E14AEED04A}" type="presParOf" srcId="{51BBD00D-5BA0-4727-8E97-F01E64A0623A}" destId="{5BB1EDA6-0841-419C-92EF-6EFB071FE9B4}" srcOrd="4" destOrd="0" presId="urn:microsoft.com/office/officeart/2005/8/layout/pyramid2"/>
    <dgm:cxn modelId="{48905C4D-619E-4CDC-8D66-1BB0536E78DC}" type="presParOf" srcId="{51BBD00D-5BA0-4727-8E97-F01E64A0623A}" destId="{1C32CF0D-18E1-4615-A810-BC664564091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21CDB-788A-40C0-8DC1-2EBA7795289D}">
      <dsp:nvSpPr>
        <dsp:cNvPr id="0" name=""/>
        <dsp:cNvSpPr/>
      </dsp:nvSpPr>
      <dsp:spPr>
        <a:xfrm>
          <a:off x="2472928" y="0"/>
          <a:ext cx="4206875" cy="4206875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88900" dist="2794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5BE7E-2A16-480D-A72D-DF564DE07BE9}">
      <dsp:nvSpPr>
        <dsp:cNvPr id="0" name=""/>
        <dsp:cNvSpPr/>
      </dsp:nvSpPr>
      <dsp:spPr>
        <a:xfrm>
          <a:off x="4576365" y="422947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 Language</a:t>
          </a:r>
        </a:p>
      </dsp:txBody>
      <dsp:txXfrm>
        <a:off x="4624978" y="471560"/>
        <a:ext cx="2637242" cy="898620"/>
      </dsp:txXfrm>
    </dsp:sp>
    <dsp:sp modelId="{0A5762FE-1228-4C9D-8306-2790BEE775C2}">
      <dsp:nvSpPr>
        <dsp:cNvPr id="0" name=""/>
        <dsp:cNvSpPr/>
      </dsp:nvSpPr>
      <dsp:spPr>
        <a:xfrm>
          <a:off x="4576365" y="1543274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Knowledge of Concepts</a:t>
          </a:r>
        </a:p>
      </dsp:txBody>
      <dsp:txXfrm>
        <a:off x="4624978" y="1591887"/>
        <a:ext cx="2637242" cy="898620"/>
      </dsp:txXfrm>
    </dsp:sp>
    <dsp:sp modelId="{5BB1EDA6-0841-419C-92EF-6EFB071FE9B4}">
      <dsp:nvSpPr>
        <dsp:cNvPr id="0" name=""/>
        <dsp:cNvSpPr/>
      </dsp:nvSpPr>
      <dsp:spPr>
        <a:xfrm>
          <a:off x="4576365" y="2663600"/>
          <a:ext cx="2734468" cy="99584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 Thinking</a:t>
          </a:r>
        </a:p>
      </dsp:txBody>
      <dsp:txXfrm>
        <a:off x="4624978" y="2712213"/>
        <a:ext cx="2637242" cy="898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Programming Applications with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Technical AI Product Manager and Advisor, Mehra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NLP Researcher, </a:t>
            </a:r>
            <a:r>
              <a:rPr lang="en-US" i="1" dirty="0" err="1">
                <a:latin typeface="-apple-system"/>
              </a:rPr>
              <a:t>VoXera</a:t>
            </a:r>
            <a:endParaRPr lang="en-US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Professor,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6E8D-235E-375F-B741-75114D44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71E8-1A7E-251F-B4B6-DD09B24E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workshop abut AI and DS</a:t>
            </a:r>
          </a:p>
          <a:p>
            <a:r>
              <a:rPr lang="en-US" dirty="0"/>
              <a:t>Python Coding class for assignments</a:t>
            </a:r>
          </a:p>
          <a:p>
            <a:r>
              <a:rPr lang="en-US" dirty="0"/>
              <a:t>Python Event for CE department </a:t>
            </a:r>
            <a:r>
              <a:rPr lang="en-US" sz="2200" dirty="0"/>
              <a:t>(maybe)</a:t>
            </a:r>
            <a:endParaRPr lang="en-US" dirty="0"/>
          </a:p>
          <a:p>
            <a:r>
              <a:rPr lang="en-US" dirty="0"/>
              <a:t>Useful Python toolkits in industry:</a:t>
            </a:r>
          </a:p>
          <a:p>
            <a:pPr lvl="1"/>
            <a:r>
              <a:rPr lang="en-US" dirty="0"/>
              <a:t>Git, GitHub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72EF-B4D0-01BF-6119-4A0AD6F3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1BF0-142D-56FC-02A0-4219AC2F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B9E4-D363-08F5-1FFF-9B47DA24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Thanks </a:t>
            </a:r>
            <a:r>
              <a:rPr lang="en-US" dirty="0"/>
              <a:t>to…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26062-91AC-FB88-14CD-6F0C4DE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Abbas Nowzari-Dalini | ICoBi">
            <a:extLst>
              <a:ext uri="{FF2B5EF4-FFF2-40B4-BE49-F238E27FC236}">
                <a16:creationId xmlns:a16="http://schemas.microsoft.com/office/drawing/2014/main" id="{8EA542C2-74F4-4007-ABB3-3807483E71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69" y="2324894"/>
            <a:ext cx="2975769" cy="297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8AAA3-AF93-3C0C-62AC-254F5BE2C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2324894"/>
            <a:ext cx="3021420" cy="2975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F84E92-9730-7AB1-A429-094FC0B4EF28}"/>
              </a:ext>
            </a:extLst>
          </p:cNvPr>
          <p:cNvSpPr txBox="1"/>
          <p:nvPr/>
        </p:nvSpPr>
        <p:spPr>
          <a:xfrm>
            <a:off x="2555469" y="5543550"/>
            <a:ext cx="30452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Abbas </a:t>
            </a:r>
            <a:r>
              <a:rPr lang="en-US" dirty="0" err="1"/>
              <a:t>Nowzari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93580-DB06-30D5-428E-1F7AA7F0ED2D}"/>
              </a:ext>
            </a:extLst>
          </p:cNvPr>
          <p:cNvSpPr txBox="1"/>
          <p:nvPr/>
        </p:nvSpPr>
        <p:spPr>
          <a:xfrm>
            <a:off x="6408739" y="5556766"/>
            <a:ext cx="30452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Dr. Mohammad </a:t>
            </a:r>
            <a:r>
              <a:rPr lang="en-US" dirty="0" err="1"/>
              <a:t>Ganjtabesh</a:t>
            </a:r>
            <a:endParaRPr lang="en-US" dirty="0"/>
          </a:p>
          <a:p>
            <a:pPr algn="ctr"/>
            <a:r>
              <a:rPr lang="en-US" sz="1400" dirty="0"/>
              <a:t>Associate Professor, Tehran University</a:t>
            </a:r>
          </a:p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01087-2BCF-4DB6-F8E4-00BA749D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8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Python in Research and Industries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0D17F8-2B41-B08E-623A-F33C53DD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1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AC395-6684-6EC5-A547-29745A5C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4C67D5-DEBD-312C-10BD-FED589DC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79BD38-7419-F0AA-97D9-3A0FCAC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A35A8-647A-055B-A1A7-0623308A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5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409E-6881-0281-7758-3BE50767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238A0-F075-0C25-E8F5-2D6C2A6B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4763-A69F-3C8F-A8B4-07694A11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F56F-F825-ACC6-A628-28AD3865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0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98D6-7A9C-162D-C5DB-5E967F00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know about its applications?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E8BFFB-5ADD-46E4-97C1-07E004E8F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899" y="2011363"/>
            <a:ext cx="8038614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41133-E423-BC64-0577-329B9D77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4F55-6A9E-36BA-5C25-6425B3C0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8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Python?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73DD2-9E59-B86B-CB85-E9DA996A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8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38BE04-5AE0-129D-87A1-B67717A1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0C62F2-7985-D1AC-8BA3-6AA7A618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611" y="1856122"/>
            <a:ext cx="7841844" cy="500187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D330E-FB10-CC82-1855-010A6AFC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FCB98-0B56-61C9-3F1F-28D697D4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694A-76BF-9D2A-8EE9-BC31C9C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Python?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8C13E-1F9F-2F6F-E5FF-0C4C2CFB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392B0-318B-489A-CCFF-6523FC1E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3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FB7F1A-0AC5-6F75-4C1F-E42F81C3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install Python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D1A209-195C-4A92-6504-343C41F0E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808" y="2011363"/>
            <a:ext cx="8940796" cy="42068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CE4F3-484D-2B19-6DCD-60CA5CFD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499F18E-7CDA-AC9A-8AFB-7A7B61F9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5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Discussion about Programming and Python in Research and Industries</a:t>
            </a:r>
          </a:p>
          <a:p>
            <a:r>
              <a:rPr lang="en-US" dirty="0"/>
              <a:t>Why we use Python</a:t>
            </a:r>
          </a:p>
          <a:p>
            <a:r>
              <a:rPr lang="en-US" dirty="0"/>
              <a:t>How to use Python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0C82-C8E1-97BC-230C-F1AA19FF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Second, install visual studio code (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BAAC5-35CC-9BCF-42E0-8977DA25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CF1C0A80-386A-5684-5008-8D9DEA7B0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935" y="2011363"/>
            <a:ext cx="8970542" cy="420687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DD55E-1025-A5F6-CE8A-EEA7472B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3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EFB-0C3C-3A93-A920-BC122354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Third, register in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5104-2678-330A-1281-D6CBA5AA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C025BC-1A07-0E25-4845-34A0B0BC1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25" y="2011363"/>
            <a:ext cx="7903563" cy="4206875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523D1D0-8950-74E2-0709-75847B27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9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330D-D4D3-1FB3-78DD-69C8BB21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Fourth, install Git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B12FFC-DCE6-835D-1322-F360696B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156" y="2011363"/>
            <a:ext cx="8862101" cy="4206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DD302-8964-B399-91AB-E798B0E5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88172E-B955-06A4-BAD9-6F7BFB84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6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/>
              <a:t>P. Wentworth, J. </a:t>
            </a:r>
            <a:r>
              <a:rPr lang="en-US" sz="2800" i="1" dirty="0" err="1"/>
              <a:t>Elkner</a:t>
            </a:r>
            <a:r>
              <a:rPr lang="en-US" sz="2800" i="1" dirty="0"/>
              <a:t>, A. B. Downey, C. Meyers. How to Think Like a Computer Scientist: Learning with Python. 3rd Edition, Open Book Project, 2011.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6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Approx.  20% Programming Assignments</a:t>
            </a:r>
          </a:p>
          <a:p>
            <a:r>
              <a:rPr lang="en-US" dirty="0"/>
              <a:t>Approx.  2% Challenging Questions and Contributions in Class</a:t>
            </a:r>
          </a:p>
          <a:p>
            <a:r>
              <a:rPr lang="en-US" dirty="0"/>
              <a:t>Approx. 13% Mid-term Project (alone)</a:t>
            </a:r>
          </a:p>
          <a:p>
            <a:r>
              <a:rPr lang="en-US" dirty="0"/>
              <a:t>Approx.  35% Final Project (team work~5 member)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</a:t>
            </a:r>
          </a:p>
          <a:p>
            <a:r>
              <a:rPr lang="en-US" dirty="0"/>
              <a:t>Approx.  5% Presentation with Code(extra score)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t.me/SharifPythonSpace1401</a:t>
            </a:r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53A-7013-0F69-5EBF-C349AE5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18B8-F1CD-24A5-FDB3-37452A00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AF97-4899-5041-0515-A035E4E88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43" y="2011680"/>
            <a:ext cx="11551057" cy="4206240"/>
          </a:xfrm>
        </p:spPr>
        <p:txBody>
          <a:bodyPr/>
          <a:lstStyle/>
          <a:p>
            <a:r>
              <a:rPr lang="en-US" dirty="0"/>
              <a:t>Fundamental concepts in computer science</a:t>
            </a:r>
          </a:p>
          <a:p>
            <a:r>
              <a:rPr lang="en-US" dirty="0"/>
              <a:t>Algorithm thinking</a:t>
            </a:r>
          </a:p>
          <a:p>
            <a:r>
              <a:rPr lang="en-US" dirty="0"/>
              <a:t>Coding with Python</a:t>
            </a:r>
          </a:p>
          <a:p>
            <a:r>
              <a:rPr lang="en-US" dirty="0"/>
              <a:t>Some meetings with Python experts in different domains </a:t>
            </a:r>
            <a:r>
              <a:rPr lang="en-US" sz="2400" dirty="0"/>
              <a:t>(maybe)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89B02-5F0F-9508-A84B-D4337771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B2F5-B9BC-DA69-D894-B884D801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ADBF-CEEC-30F3-8F79-9A543325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in path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F4DD1D-D663-526A-A7A3-111B51655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304422"/>
              </p:ext>
            </p:extLst>
          </p:nvPr>
        </p:nvGraphicFramePr>
        <p:xfrm>
          <a:off x="1203325" y="2011363"/>
          <a:ext cx="9783763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E7C4-FC58-A4BB-AC4B-06D8DF75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C59CD-5DA7-B47F-6748-372AEEC9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56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4923</TotalTime>
  <Words>487</Words>
  <Application>Microsoft Office PowerPoint</Application>
  <PresentationFormat>Widescreen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Corbel</vt:lpstr>
      <vt:lpstr>Courier New</vt:lpstr>
      <vt:lpstr>Wingdings</vt:lpstr>
      <vt:lpstr>Banded</vt:lpstr>
      <vt:lpstr>Introduction to Programming Applications with Python</vt:lpstr>
      <vt:lpstr>Today</vt:lpstr>
      <vt:lpstr>Course Information</vt:lpstr>
      <vt:lpstr>Grading</vt:lpstr>
      <vt:lpstr>Contact me</vt:lpstr>
      <vt:lpstr>Main links for our class</vt:lpstr>
      <vt:lpstr>Together</vt:lpstr>
      <vt:lpstr>Course plan</vt:lpstr>
      <vt:lpstr>Be in path</vt:lpstr>
      <vt:lpstr>TAs plan</vt:lpstr>
      <vt:lpstr>MANY Thanks to…</vt:lpstr>
      <vt:lpstr>Discussion about Python in Research and Industries</vt:lpstr>
      <vt:lpstr>What is programming?</vt:lpstr>
      <vt:lpstr>What is Python?</vt:lpstr>
      <vt:lpstr>Do you know about its applications?</vt:lpstr>
      <vt:lpstr>Why we use Python?</vt:lpstr>
      <vt:lpstr>Language!</vt:lpstr>
      <vt:lpstr>How to use Python?</vt:lpstr>
      <vt:lpstr>First, install Python</vt:lpstr>
      <vt:lpstr>Second, install visual studio code (vscode)</vt:lpstr>
      <vt:lpstr>Third, register in GitHub</vt:lpstr>
      <vt:lpstr>Fourth, install Git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46</cp:revision>
  <dcterms:created xsi:type="dcterms:W3CDTF">2023-01-30T22:07:53Z</dcterms:created>
  <dcterms:modified xsi:type="dcterms:W3CDTF">2023-02-06T19:27:45Z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