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3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Relationship Id="rId9" Type="http://schemas.openxmlformats.org/officeDocument/2006/relationships/image" Target="../media/image7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4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شمردن بدون شمارش!</a:t>
            </a:r>
          </a:p>
        </p:txBody>
      </p:sp>
      <p:sp>
        <p:nvSpPr>
          <p:cNvPr id="14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4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le"/>
          <p:cNvGraphicFramePr/>
          <p:nvPr/>
        </p:nvGraphicFramePr>
        <p:xfrm>
          <a:off x="5089957" y="2954325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3692003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ircle"/>
          <p:cNvSpPr/>
          <p:nvPr/>
        </p:nvSpPr>
        <p:spPr>
          <a:xfrm>
            <a:off x="4898744" y="3751443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9256" y="2097424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ircle"/>
          <p:cNvSpPr/>
          <p:nvPr/>
        </p:nvSpPr>
        <p:spPr>
          <a:xfrm>
            <a:off x="6936626" y="275095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۲</a:t>
            </a:r>
          </a:p>
        </p:txBody>
      </p:sp>
      <p:sp>
        <p:nvSpPr>
          <p:cNvPr id="220" name="۳ مسیر"/>
          <p:cNvSpPr txBox="1"/>
          <p:nvPr/>
        </p:nvSpPr>
        <p:spPr>
          <a:xfrm>
            <a:off x="5382389" y="5121432"/>
            <a:ext cx="142722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"/>
          <p:cNvGraphicFramePr/>
          <p:nvPr/>
        </p:nvGraphicFramePr>
        <p:xfrm>
          <a:off x="5080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Circle"/>
          <p:cNvSpPr/>
          <p:nvPr/>
        </p:nvSpPr>
        <p:spPr>
          <a:xfrm>
            <a:off x="4898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7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Circle"/>
          <p:cNvSpPr/>
          <p:nvPr/>
        </p:nvSpPr>
        <p:spPr>
          <a:xfrm>
            <a:off x="69210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"/>
          <p:cNvGraphicFramePr/>
          <p:nvPr/>
        </p:nvGraphicFramePr>
        <p:xfrm>
          <a:off x="5080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ircle"/>
          <p:cNvSpPr/>
          <p:nvPr/>
        </p:nvSpPr>
        <p:spPr>
          <a:xfrm>
            <a:off x="4898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7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ircle"/>
          <p:cNvSpPr/>
          <p:nvPr/>
        </p:nvSpPr>
        <p:spPr>
          <a:xfrm>
            <a:off x="69210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۲</a:t>
            </a:r>
          </a:p>
        </p:txBody>
      </p:sp>
      <p:sp>
        <p:nvSpPr>
          <p:cNvPr id="235" name="۶ مسیر"/>
          <p:cNvSpPr txBox="1"/>
          <p:nvPr/>
        </p:nvSpPr>
        <p:spPr>
          <a:xfrm>
            <a:off x="5409953" y="5121432"/>
            <a:ext cx="137209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4572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ircle"/>
          <p:cNvSpPr/>
          <p:nvPr/>
        </p:nvSpPr>
        <p:spPr>
          <a:xfrm>
            <a:off x="4390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04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Circle"/>
          <p:cNvSpPr/>
          <p:nvPr/>
        </p:nvSpPr>
        <p:spPr>
          <a:xfrm>
            <a:off x="74417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"/>
          <p:cNvGraphicFramePr/>
          <p:nvPr/>
        </p:nvGraphicFramePr>
        <p:xfrm>
          <a:off x="4572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Circle"/>
          <p:cNvSpPr/>
          <p:nvPr/>
        </p:nvSpPr>
        <p:spPr>
          <a:xfrm>
            <a:off x="4390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04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ircle"/>
          <p:cNvSpPr/>
          <p:nvPr/>
        </p:nvSpPr>
        <p:spPr>
          <a:xfrm>
            <a:off x="74417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۳</a:t>
            </a:r>
          </a:p>
        </p:txBody>
      </p:sp>
      <p:sp>
        <p:nvSpPr>
          <p:cNvPr id="250" name="۱۰ مسیر"/>
          <p:cNvSpPr txBox="1"/>
          <p:nvPr/>
        </p:nvSpPr>
        <p:spPr>
          <a:xfrm>
            <a:off x="5353088" y="5121432"/>
            <a:ext cx="148582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الگوی بین این عددها چیست؟</a:t>
            </a:r>
          </a:p>
        </p:txBody>
      </p:sp>
      <p:sp>
        <p:nvSpPr>
          <p:cNvPr id="253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866" y="2491039"/>
            <a:ext cx="1540986" cy="140400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8913" rtl="1">
              <a:defRPr sz="265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ابتدا به دریاچه و سپس به کوه سفر کند؟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513" y="2115707"/>
            <a:ext cx="2154674" cy="215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0849" y="2360579"/>
            <a:ext cx="1664928" cy="166492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onnection Line"/>
          <p:cNvSpPr/>
          <p:nvPr/>
        </p:nvSpPr>
        <p:spPr>
          <a:xfrm>
            <a:off x="2585789" y="2660624"/>
            <a:ext cx="2553394" cy="58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13527"/>
                </a:moveTo>
                <a:cubicBezTo>
                  <a:pt x="7433" y="-5369"/>
                  <a:pt x="14633" y="-4468"/>
                  <a:pt x="21600" y="1623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5" name="Connection Line"/>
          <p:cNvSpPr/>
          <p:nvPr/>
        </p:nvSpPr>
        <p:spPr>
          <a:xfrm>
            <a:off x="2414516" y="3825778"/>
            <a:ext cx="2983523" cy="95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0" y="1273"/>
                </a:moveTo>
                <a:cubicBezTo>
                  <a:pt x="6451" y="21600"/>
                  <a:pt x="13651" y="2117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6" name="Connection Line"/>
          <p:cNvSpPr/>
          <p:nvPr/>
        </p:nvSpPr>
        <p:spPr>
          <a:xfrm>
            <a:off x="2548550" y="3514737"/>
            <a:ext cx="2463804" cy="121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7" name="Connection Line"/>
          <p:cNvSpPr/>
          <p:nvPr/>
        </p:nvSpPr>
        <p:spPr>
          <a:xfrm>
            <a:off x="7283436" y="2448784"/>
            <a:ext cx="2672968" cy="1024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fill="norm" stroke="1" extrusionOk="0">
                <a:moveTo>
                  <a:pt x="0" y="16229"/>
                </a:moveTo>
                <a:cubicBezTo>
                  <a:pt x="6392" y="-4489"/>
                  <a:pt x="13592" y="-5371"/>
                  <a:pt x="21600" y="1358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8" name="Connection Line"/>
          <p:cNvSpPr/>
          <p:nvPr/>
        </p:nvSpPr>
        <p:spPr>
          <a:xfrm>
            <a:off x="7213556" y="3843836"/>
            <a:ext cx="2846847" cy="80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0"/>
                </a:moveTo>
                <a:cubicBezTo>
                  <a:pt x="7724" y="21093"/>
                  <a:pt x="14924" y="21600"/>
                  <a:pt x="21600" y="152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866" y="2491039"/>
            <a:ext cx="1540986" cy="140400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8913" rtl="1">
              <a:defRPr sz="265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ابتدا به دریاچه و سپس به کوه سفر کند؟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513" y="2115707"/>
            <a:ext cx="2154674" cy="215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0849" y="2360579"/>
            <a:ext cx="1664928" cy="1664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Connection Line"/>
          <p:cNvSpPr/>
          <p:nvPr/>
        </p:nvSpPr>
        <p:spPr>
          <a:xfrm>
            <a:off x="2585789" y="2660624"/>
            <a:ext cx="2553394" cy="58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13527"/>
                </a:moveTo>
                <a:cubicBezTo>
                  <a:pt x="7433" y="-5369"/>
                  <a:pt x="14633" y="-4468"/>
                  <a:pt x="21600" y="1623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3" name="Connection Line"/>
          <p:cNvSpPr/>
          <p:nvPr/>
        </p:nvSpPr>
        <p:spPr>
          <a:xfrm>
            <a:off x="2414516" y="3825778"/>
            <a:ext cx="2983523" cy="95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0" y="1273"/>
                </a:moveTo>
                <a:cubicBezTo>
                  <a:pt x="6451" y="21600"/>
                  <a:pt x="13651" y="2117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4" name="Connection Line"/>
          <p:cNvSpPr/>
          <p:nvPr/>
        </p:nvSpPr>
        <p:spPr>
          <a:xfrm>
            <a:off x="2548550" y="3514737"/>
            <a:ext cx="2463804" cy="121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5" name="Connection Line"/>
          <p:cNvSpPr/>
          <p:nvPr/>
        </p:nvSpPr>
        <p:spPr>
          <a:xfrm>
            <a:off x="7283436" y="2448784"/>
            <a:ext cx="2672968" cy="1024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fill="norm" stroke="1" extrusionOk="0">
                <a:moveTo>
                  <a:pt x="0" y="16229"/>
                </a:moveTo>
                <a:cubicBezTo>
                  <a:pt x="6392" y="-4489"/>
                  <a:pt x="13592" y="-5371"/>
                  <a:pt x="21600" y="1358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6" name="Connection Line"/>
          <p:cNvSpPr/>
          <p:nvPr/>
        </p:nvSpPr>
        <p:spPr>
          <a:xfrm>
            <a:off x="7213556" y="3843836"/>
            <a:ext cx="2846847" cy="80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0"/>
                </a:moveTo>
                <a:cubicBezTo>
                  <a:pt x="7724" y="21093"/>
                  <a:pt x="14924" y="21600"/>
                  <a:pt x="21600" y="152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79" name="۳"/>
          <p:cNvSpPr txBox="1"/>
          <p:nvPr/>
        </p:nvSpPr>
        <p:spPr>
          <a:xfrm>
            <a:off x="3587848" y="5336438"/>
            <a:ext cx="38520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80" name="x"/>
          <p:cNvSpPr txBox="1"/>
          <p:nvPr/>
        </p:nvSpPr>
        <p:spPr>
          <a:xfrm>
            <a:off x="5956337" y="533643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1" name="۲"/>
          <p:cNvSpPr txBox="1"/>
          <p:nvPr/>
        </p:nvSpPr>
        <p:spPr>
          <a:xfrm>
            <a:off x="8446577" y="5336438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کاری به n روش و کار دیگر به m روش انجام شود، </a:t>
            </a:r>
          </a:p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دو کار باهم به n x m روش انجام می‌شوند.</a:t>
            </a:r>
          </a:p>
        </p:txBody>
      </p:sp>
      <p:sp>
        <p:nvSpPr>
          <p:cNvPr id="28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ضرب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51" y="2288083"/>
            <a:ext cx="1404866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6344" rtl="1">
              <a:defRPr sz="2752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به دریاچه، کوه، و سپس به خانه برود؟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1867" y="1788731"/>
            <a:ext cx="1912615" cy="191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7275" y="2105044"/>
            <a:ext cx="1279988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Connection Line"/>
          <p:cNvSpPr/>
          <p:nvPr/>
        </p:nvSpPr>
        <p:spPr>
          <a:xfrm>
            <a:off x="1713853" y="2301418"/>
            <a:ext cx="1624833" cy="55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64"/>
                </a:moveTo>
                <a:cubicBezTo>
                  <a:pt x="7389" y="-5396"/>
                  <a:pt x="14589" y="-5083"/>
                  <a:pt x="21600" y="1620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7" name="Connection Line"/>
          <p:cNvSpPr/>
          <p:nvPr/>
        </p:nvSpPr>
        <p:spPr>
          <a:xfrm>
            <a:off x="1495869" y="3349850"/>
            <a:ext cx="1989823" cy="104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1" fill="norm" stroke="1" extrusionOk="0">
                <a:moveTo>
                  <a:pt x="0" y="3741"/>
                </a:moveTo>
                <a:cubicBezTo>
                  <a:pt x="7815" y="21600"/>
                  <a:pt x="15015" y="2035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8" name="Connection Line"/>
          <p:cNvSpPr/>
          <p:nvPr/>
        </p:nvSpPr>
        <p:spPr>
          <a:xfrm>
            <a:off x="1676614" y="3179429"/>
            <a:ext cx="1621488" cy="1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9" name="Connection Line"/>
          <p:cNvSpPr/>
          <p:nvPr/>
        </p:nvSpPr>
        <p:spPr>
          <a:xfrm>
            <a:off x="5356786" y="2284003"/>
            <a:ext cx="1672213" cy="598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fill="norm" stroke="1" extrusionOk="0">
                <a:moveTo>
                  <a:pt x="0" y="16274"/>
                </a:moveTo>
                <a:cubicBezTo>
                  <a:pt x="5573" y="-3963"/>
                  <a:pt x="12773" y="-5326"/>
                  <a:pt x="21600" y="12186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0" name="Connection Line"/>
          <p:cNvSpPr/>
          <p:nvPr/>
        </p:nvSpPr>
        <p:spPr>
          <a:xfrm>
            <a:off x="5215244" y="3304320"/>
            <a:ext cx="2028696" cy="850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85"/>
                </a:moveTo>
                <a:cubicBezTo>
                  <a:pt x="9375" y="21600"/>
                  <a:pt x="16575" y="21305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9418" y="2223678"/>
            <a:ext cx="1042721" cy="104272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Connection Line"/>
          <p:cNvSpPr/>
          <p:nvPr/>
        </p:nvSpPr>
        <p:spPr>
          <a:xfrm>
            <a:off x="7817817" y="1445477"/>
            <a:ext cx="2498958" cy="1143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16235"/>
                </a:moveTo>
                <a:cubicBezTo>
                  <a:pt x="5534" y="-4409"/>
                  <a:pt x="12734" y="-5365"/>
                  <a:pt x="21600" y="13368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2" name="Connection Line"/>
          <p:cNvSpPr/>
          <p:nvPr/>
        </p:nvSpPr>
        <p:spPr>
          <a:xfrm>
            <a:off x="7943891" y="2200556"/>
            <a:ext cx="2275804" cy="621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21" fill="norm" stroke="1" extrusionOk="0">
                <a:moveTo>
                  <a:pt x="0" y="16321"/>
                </a:moveTo>
                <a:cubicBezTo>
                  <a:pt x="5814" y="-3566"/>
                  <a:pt x="13014" y="-5279"/>
                  <a:pt x="21600" y="11183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3" name="Connection Line"/>
          <p:cNvSpPr/>
          <p:nvPr/>
        </p:nvSpPr>
        <p:spPr>
          <a:xfrm>
            <a:off x="8070891" y="2870394"/>
            <a:ext cx="2084278" cy="155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4" name="Connection Line"/>
          <p:cNvSpPr/>
          <p:nvPr/>
        </p:nvSpPr>
        <p:spPr>
          <a:xfrm>
            <a:off x="8173483" y="3206092"/>
            <a:ext cx="2084278" cy="43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4" fill="norm" stroke="1" extrusionOk="0">
                <a:moveTo>
                  <a:pt x="0" y="5902"/>
                </a:moveTo>
                <a:cubicBezTo>
                  <a:pt x="8447" y="21600"/>
                  <a:pt x="15647" y="1963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5" name="Connection Line"/>
          <p:cNvSpPr/>
          <p:nvPr/>
        </p:nvSpPr>
        <p:spPr>
          <a:xfrm>
            <a:off x="8061875" y="3317035"/>
            <a:ext cx="2335166" cy="111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1" fill="norm" stroke="1" extrusionOk="0">
                <a:moveTo>
                  <a:pt x="0" y="3433"/>
                </a:moveTo>
                <a:cubicBezTo>
                  <a:pt x="9289" y="21600"/>
                  <a:pt x="16489" y="2045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تنوع‌طلب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1264474" y="711669"/>
            <a:ext cx="11096860" cy="6103679"/>
            <a:chOff x="0" y="0"/>
            <a:chExt cx="11096858" cy="6103678"/>
          </a:xfrm>
        </p:grpSpPr>
        <p:graphicFrame>
          <p:nvGraphicFramePr>
            <p:cNvPr id="150" name="Table"/>
            <p:cNvGraphicFramePr/>
            <p:nvPr/>
          </p:nvGraphicFramePr>
          <p:xfrm>
            <a:off x="1275525" y="329730"/>
            <a:ext cx="9821334" cy="5080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016000"/>
                  <a:gridCol w="1016000"/>
                  <a:gridCol w="1016000"/>
                  <a:gridCol w="1016000"/>
                  <a:gridCol w="1016000"/>
                  <a:gridCol w="1016000"/>
                  <a:gridCol w="1016000"/>
                </a:tblGrid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135992"/>
              <a:ext cx="1062094" cy="967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ircle"/>
            <p:cNvSpPr/>
            <p:nvPr/>
          </p:nvSpPr>
          <p:spPr>
            <a:xfrm>
              <a:off x="1096107" y="5201858"/>
              <a:ext cx="356630" cy="355601"/>
            </a:xfrm>
            <a:prstGeom prst="ellipse">
              <a:avLst/>
            </a:prstGeom>
            <a:solidFill>
              <a:srgbClr val="FF03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99947" y="0"/>
              <a:ext cx="825168" cy="825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Circle"/>
            <p:cNvSpPr/>
            <p:nvPr/>
          </p:nvSpPr>
          <p:spPr>
            <a:xfrm>
              <a:off x="8194331" y="121956"/>
              <a:ext cx="356630" cy="355601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51" y="2288083"/>
            <a:ext cx="1404866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6344" rtl="1">
              <a:defRPr sz="2752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به دریاچه، کوه، و سپس به خانه برود؟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1867" y="1788731"/>
            <a:ext cx="1912615" cy="191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7275" y="2105044"/>
            <a:ext cx="1279988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onnection Line"/>
          <p:cNvSpPr/>
          <p:nvPr/>
        </p:nvSpPr>
        <p:spPr>
          <a:xfrm>
            <a:off x="1713853" y="2301418"/>
            <a:ext cx="1624833" cy="55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64"/>
                </a:moveTo>
                <a:cubicBezTo>
                  <a:pt x="7389" y="-5396"/>
                  <a:pt x="14589" y="-5083"/>
                  <a:pt x="21600" y="1620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8" name="Connection Line"/>
          <p:cNvSpPr/>
          <p:nvPr/>
        </p:nvSpPr>
        <p:spPr>
          <a:xfrm>
            <a:off x="1495869" y="3349850"/>
            <a:ext cx="1989823" cy="104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1" fill="norm" stroke="1" extrusionOk="0">
                <a:moveTo>
                  <a:pt x="0" y="3741"/>
                </a:moveTo>
                <a:cubicBezTo>
                  <a:pt x="7815" y="21600"/>
                  <a:pt x="15015" y="2035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9" name="Connection Line"/>
          <p:cNvSpPr/>
          <p:nvPr/>
        </p:nvSpPr>
        <p:spPr>
          <a:xfrm>
            <a:off x="1676614" y="3179429"/>
            <a:ext cx="1621488" cy="1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0" name="Connection Line"/>
          <p:cNvSpPr/>
          <p:nvPr/>
        </p:nvSpPr>
        <p:spPr>
          <a:xfrm>
            <a:off x="5356786" y="2284003"/>
            <a:ext cx="1672213" cy="598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fill="norm" stroke="1" extrusionOk="0">
                <a:moveTo>
                  <a:pt x="0" y="16274"/>
                </a:moveTo>
                <a:cubicBezTo>
                  <a:pt x="5573" y="-3963"/>
                  <a:pt x="12773" y="-5326"/>
                  <a:pt x="21600" y="12186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1" name="Connection Line"/>
          <p:cNvSpPr/>
          <p:nvPr/>
        </p:nvSpPr>
        <p:spPr>
          <a:xfrm>
            <a:off x="5215244" y="3304320"/>
            <a:ext cx="2028696" cy="850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85"/>
                </a:moveTo>
                <a:cubicBezTo>
                  <a:pt x="9375" y="21600"/>
                  <a:pt x="16575" y="21305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9418" y="2223678"/>
            <a:ext cx="1042721" cy="104272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Connection Line"/>
          <p:cNvSpPr/>
          <p:nvPr/>
        </p:nvSpPr>
        <p:spPr>
          <a:xfrm>
            <a:off x="7817817" y="1445477"/>
            <a:ext cx="2498958" cy="1143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16235"/>
                </a:moveTo>
                <a:cubicBezTo>
                  <a:pt x="5534" y="-4409"/>
                  <a:pt x="12734" y="-5365"/>
                  <a:pt x="21600" y="13368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3" name="Connection Line"/>
          <p:cNvSpPr/>
          <p:nvPr/>
        </p:nvSpPr>
        <p:spPr>
          <a:xfrm>
            <a:off x="7943891" y="2200556"/>
            <a:ext cx="2275804" cy="621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21" fill="norm" stroke="1" extrusionOk="0">
                <a:moveTo>
                  <a:pt x="0" y="16321"/>
                </a:moveTo>
                <a:cubicBezTo>
                  <a:pt x="5814" y="-3566"/>
                  <a:pt x="13014" y="-5279"/>
                  <a:pt x="21600" y="11183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4" name="Connection Line"/>
          <p:cNvSpPr/>
          <p:nvPr/>
        </p:nvSpPr>
        <p:spPr>
          <a:xfrm>
            <a:off x="8070891" y="2870394"/>
            <a:ext cx="2084278" cy="155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5" name="Connection Line"/>
          <p:cNvSpPr/>
          <p:nvPr/>
        </p:nvSpPr>
        <p:spPr>
          <a:xfrm>
            <a:off x="8173483" y="3206092"/>
            <a:ext cx="2084278" cy="43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4" fill="norm" stroke="1" extrusionOk="0">
                <a:moveTo>
                  <a:pt x="0" y="5902"/>
                </a:moveTo>
                <a:cubicBezTo>
                  <a:pt x="8447" y="21600"/>
                  <a:pt x="15647" y="1963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6" name="Connection Line"/>
          <p:cNvSpPr/>
          <p:nvPr/>
        </p:nvSpPr>
        <p:spPr>
          <a:xfrm>
            <a:off x="8061875" y="3317035"/>
            <a:ext cx="2335166" cy="111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1" fill="norm" stroke="1" extrusionOk="0">
                <a:moveTo>
                  <a:pt x="0" y="3433"/>
                </a:moveTo>
                <a:cubicBezTo>
                  <a:pt x="9289" y="21600"/>
                  <a:pt x="16489" y="2045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2" name="۳"/>
          <p:cNvSpPr txBox="1"/>
          <p:nvPr/>
        </p:nvSpPr>
        <p:spPr>
          <a:xfrm>
            <a:off x="2311084" y="4920890"/>
            <a:ext cx="38521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33" name="x"/>
          <p:cNvSpPr txBox="1"/>
          <p:nvPr/>
        </p:nvSpPr>
        <p:spPr>
          <a:xfrm>
            <a:off x="4086709" y="4920890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4" name="۲"/>
          <p:cNvSpPr txBox="1"/>
          <p:nvPr/>
        </p:nvSpPr>
        <p:spPr>
          <a:xfrm>
            <a:off x="5835855" y="4920890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35" name="۵"/>
          <p:cNvSpPr txBox="1"/>
          <p:nvPr/>
        </p:nvSpPr>
        <p:spPr>
          <a:xfrm>
            <a:off x="9328396" y="4923766"/>
            <a:ext cx="36285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36" name="x"/>
          <p:cNvSpPr txBox="1"/>
          <p:nvPr/>
        </p:nvSpPr>
        <p:spPr>
          <a:xfrm>
            <a:off x="7589776" y="4920890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832062" rtl="1">
              <a:spcBef>
                <a:spcPts val="900"/>
              </a:spcBef>
              <a:buSzTx/>
              <a:buFontTx/>
              <a:buNone/>
              <a:defRPr sz="318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 اول به n</a:t>
            </a:r>
            <a:r>
              <a:rPr baseline="-5999"/>
              <a:t>۱</a:t>
            </a:r>
            <a:r>
              <a:t> روش، کار دوم به n</a:t>
            </a:r>
            <a:r>
              <a:rPr baseline="-5999"/>
              <a:t>۲</a:t>
            </a:r>
            <a:r>
              <a:t> روش، کار سوم به n</a:t>
            </a:r>
            <a:r>
              <a:rPr baseline="-5999"/>
              <a:t>۳</a:t>
            </a:r>
            <a:r>
              <a:t> روش انجام شود</a:t>
            </a:r>
          </a:p>
          <a:p>
            <a:pPr marL="0" indent="0" algn="ctr" defTabSz="832062" rtl="1">
              <a:spcBef>
                <a:spcPts val="900"/>
              </a:spcBef>
              <a:buSzTx/>
              <a:buFontTx/>
              <a:buNone/>
              <a:defRPr sz="318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سه کار باهم به n</a:t>
            </a:r>
            <a:r>
              <a:rPr baseline="-5999"/>
              <a:t>۱ </a:t>
            </a:r>
            <a:r>
              <a:t>x n</a:t>
            </a:r>
            <a:r>
              <a:rPr baseline="-5999"/>
              <a:t>۲</a:t>
            </a:r>
            <a:r>
              <a:t> x n</a:t>
            </a:r>
            <a:r>
              <a:rPr baseline="-5999"/>
              <a:t>۳ </a:t>
            </a:r>
            <a:r>
              <a:t>روش قابل انجام است.</a:t>
            </a:r>
          </a:p>
        </p:txBody>
      </p:sp>
      <p:sp>
        <p:nvSpPr>
          <p:cNvPr id="3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ضرب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لباس پوشیدن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/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یا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 پیراهن و شلوار راحتی</a:t>
            </a:r>
            <a:r>
              <a:rPr>
                <a:solidFill>
                  <a:srgbClr val="2751A1"/>
                </a:solidFill>
              </a:rPr>
              <a:t> می‌پوشد، یا </a:t>
            </a:r>
            <a:r>
              <a:t>پیراهن و شلوار مهمانی</a:t>
            </a:r>
            <a:r>
              <a:rPr>
                <a:solidFill>
                  <a:srgbClr val="2751A1"/>
                </a:solidFill>
              </a:rPr>
              <a:t>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او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۳ پیراهن و ۲ شلوار راحتی</a:t>
            </a:r>
            <a:r>
              <a:rPr>
                <a:solidFill>
                  <a:srgbClr val="2751A1"/>
                </a:solidFill>
              </a:rPr>
              <a:t> و </a:t>
            </a:r>
            <a:r>
              <a:t>۴ پیراهن و ۳ شلوار مهمانی</a:t>
            </a:r>
            <a:r>
              <a:rPr>
                <a:solidFill>
                  <a:srgbClr val="2751A1"/>
                </a:solidFill>
              </a:rPr>
              <a:t> دارد.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به چند شکل ممکن می‌تواند لباس بپوشد؟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لباس پوشیدن</a:t>
            </a:r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/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یا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 پیراهن و شلوار راحتی</a:t>
            </a:r>
            <a:r>
              <a:rPr>
                <a:solidFill>
                  <a:srgbClr val="2751A1"/>
                </a:solidFill>
              </a:rPr>
              <a:t> می‌پوشد، یا </a:t>
            </a:r>
            <a:r>
              <a:t>پیراهن و شلوار مهمانی</a:t>
            </a:r>
            <a:r>
              <a:rPr>
                <a:solidFill>
                  <a:srgbClr val="2751A1"/>
                </a:solidFill>
              </a:rPr>
              <a:t>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او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۳ پیراهن و ۲ شلوار راحتی</a:t>
            </a:r>
            <a:r>
              <a:rPr>
                <a:solidFill>
                  <a:srgbClr val="2751A1"/>
                </a:solidFill>
              </a:rPr>
              <a:t> و </a:t>
            </a:r>
            <a:r>
              <a:t>۴ پیراهن و ۳ شلوار مهمانی</a:t>
            </a:r>
            <a:r>
              <a:rPr>
                <a:solidFill>
                  <a:srgbClr val="2751A1"/>
                </a:solidFill>
              </a:rPr>
              <a:t> دارد.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به چند شکل ممکن می‌تواند لباس بپوشد؟</a:t>
            </a:r>
          </a:p>
        </p:txBody>
      </p:sp>
      <p:sp>
        <p:nvSpPr>
          <p:cNvPr id="358" name="۳"/>
          <p:cNvSpPr txBox="1"/>
          <p:nvPr/>
        </p:nvSpPr>
        <p:spPr>
          <a:xfrm>
            <a:off x="3886819" y="4827468"/>
            <a:ext cx="38520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59" name="x"/>
          <p:cNvSpPr txBox="1"/>
          <p:nvPr/>
        </p:nvSpPr>
        <p:spPr>
          <a:xfrm>
            <a:off x="4572524" y="482746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0" name="۲"/>
          <p:cNvSpPr txBox="1"/>
          <p:nvPr/>
        </p:nvSpPr>
        <p:spPr>
          <a:xfrm>
            <a:off x="5210046" y="4827468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1" name="۴"/>
          <p:cNvSpPr txBox="1"/>
          <p:nvPr/>
        </p:nvSpPr>
        <p:spPr>
          <a:xfrm>
            <a:off x="6641021" y="4827468"/>
            <a:ext cx="36242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62" name="x"/>
          <p:cNvSpPr txBox="1"/>
          <p:nvPr/>
        </p:nvSpPr>
        <p:spPr>
          <a:xfrm>
            <a:off x="7315332" y="482746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3" name="۳"/>
          <p:cNvSpPr txBox="1"/>
          <p:nvPr/>
        </p:nvSpPr>
        <p:spPr>
          <a:xfrm>
            <a:off x="7931150" y="4827468"/>
            <a:ext cx="38520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64" name="+"/>
          <p:cNvSpPr txBox="1"/>
          <p:nvPr/>
        </p:nvSpPr>
        <p:spPr>
          <a:xfrm>
            <a:off x="5906499" y="4827468"/>
            <a:ext cx="401357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b="1" sz="41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کاری یا به n روش و یا به m روش دیگر انجام شود، </a:t>
            </a:r>
          </a:p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کار به n + m روش قابل انجام است.</a:t>
            </a:r>
          </a:p>
        </p:txBody>
      </p:sp>
      <p:sp>
        <p:nvSpPr>
          <p:cNvPr id="36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جمع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pic>
        <p:nvPicPr>
          <p:cNvPr id="370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0" y="2683916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599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7400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pic>
        <p:nvPicPr>
          <p:cNvPr id="375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1493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022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6964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964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022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1493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8035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8978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83506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8035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3506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8978" y="21823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971" y="3786453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0" y="3786453"/>
            <a:ext cx="1397000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028" y="3786472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2971" y="517117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028" y="517119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0" y="5171178"/>
            <a:ext cx="1397000" cy="1260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sp>
        <p:nvSpPr>
          <p:cNvPr id="395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۳"/>
          <p:cNvSpPr txBox="1"/>
          <p:nvPr/>
        </p:nvSpPr>
        <p:spPr>
          <a:xfrm>
            <a:off x="3376214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03" name="۲"/>
          <p:cNvSpPr txBox="1"/>
          <p:nvPr/>
        </p:nvSpPr>
        <p:spPr>
          <a:xfrm>
            <a:off x="5874172" y="2317693"/>
            <a:ext cx="4436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04" name="۱"/>
          <p:cNvSpPr txBox="1"/>
          <p:nvPr/>
        </p:nvSpPr>
        <p:spPr>
          <a:xfrm>
            <a:off x="8366550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05" name="x"/>
          <p:cNvSpPr txBox="1"/>
          <p:nvPr/>
        </p:nvSpPr>
        <p:spPr>
          <a:xfrm>
            <a:off x="465961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6" name="x"/>
          <p:cNvSpPr txBox="1"/>
          <p:nvPr/>
        </p:nvSpPr>
        <p:spPr>
          <a:xfrm>
            <a:off x="7095557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۳"/>
          <p:cNvSpPr txBox="1"/>
          <p:nvPr/>
        </p:nvSpPr>
        <p:spPr>
          <a:xfrm>
            <a:off x="3376214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13" name="۲"/>
          <p:cNvSpPr txBox="1"/>
          <p:nvPr/>
        </p:nvSpPr>
        <p:spPr>
          <a:xfrm>
            <a:off x="5874172" y="2317693"/>
            <a:ext cx="4436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4" name="۱"/>
          <p:cNvSpPr txBox="1"/>
          <p:nvPr/>
        </p:nvSpPr>
        <p:spPr>
          <a:xfrm>
            <a:off x="8366550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15" name="x"/>
          <p:cNvSpPr txBox="1"/>
          <p:nvPr/>
        </p:nvSpPr>
        <p:spPr>
          <a:xfrm>
            <a:off x="465961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6" name="x"/>
          <p:cNvSpPr txBox="1"/>
          <p:nvPr/>
        </p:nvSpPr>
        <p:spPr>
          <a:xfrm>
            <a:off x="7095557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7" name="=    !۳"/>
          <p:cNvSpPr txBox="1"/>
          <p:nvPr/>
        </p:nvSpPr>
        <p:spPr>
          <a:xfrm>
            <a:off x="861265" y="2317693"/>
            <a:ext cx="173721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    !۳</a:t>
            </a:r>
          </a:p>
        </p:txBody>
      </p:sp>
      <p:sp>
        <p:nvSpPr>
          <p:cNvPr id="418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۱</a:t>
            </a:r>
          </a:p>
        </p:txBody>
      </p:sp>
      <p:sp>
        <p:nvSpPr>
          <p:cNvPr id="163" name="Line"/>
          <p:cNvSpPr/>
          <p:nvPr/>
        </p:nvSpPr>
        <p:spPr>
          <a:xfrm>
            <a:off x="2532320" y="6116728"/>
            <a:ext cx="7127360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 flipV="1">
            <a:off x="9640960" y="1176986"/>
            <a:ext cx="1" cy="4977766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83916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Oval"/>
          <p:cNvSpPr/>
          <p:nvPr/>
        </p:nvSpPr>
        <p:spPr>
          <a:xfrm>
            <a:off x="1905150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Oval"/>
          <p:cNvSpPr/>
          <p:nvPr/>
        </p:nvSpPr>
        <p:spPr>
          <a:xfrm>
            <a:off x="3619575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Oval"/>
          <p:cNvSpPr/>
          <p:nvPr/>
        </p:nvSpPr>
        <p:spPr>
          <a:xfrm>
            <a:off x="5334000" y="4149475"/>
            <a:ext cx="1524000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۷"/>
          <p:cNvSpPr txBox="1"/>
          <p:nvPr/>
        </p:nvSpPr>
        <p:spPr>
          <a:xfrm>
            <a:off x="714155" y="2317693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33" name="۶"/>
          <p:cNvSpPr txBox="1"/>
          <p:nvPr/>
        </p:nvSpPr>
        <p:spPr>
          <a:xfrm>
            <a:off x="2453695" y="2317693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34" name="۵"/>
          <p:cNvSpPr txBox="1"/>
          <p:nvPr/>
        </p:nvSpPr>
        <p:spPr>
          <a:xfrm>
            <a:off x="4144710" y="2317693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35" name="x"/>
          <p:cNvSpPr txBox="1"/>
          <p:nvPr/>
        </p:nvSpPr>
        <p:spPr>
          <a:xfrm>
            <a:off x="1591522" y="2317693"/>
            <a:ext cx="43683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6" name="x"/>
          <p:cNvSpPr txBox="1"/>
          <p:nvPr/>
        </p:nvSpPr>
        <p:spPr>
          <a:xfrm>
            <a:off x="3305946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7" name="Oval"/>
          <p:cNvSpPr/>
          <p:nvPr/>
        </p:nvSpPr>
        <p:spPr>
          <a:xfrm>
            <a:off x="190726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Oval"/>
          <p:cNvSpPr/>
          <p:nvPr/>
        </p:nvSpPr>
        <p:spPr>
          <a:xfrm>
            <a:off x="7048424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9" name="Oval"/>
          <p:cNvSpPr/>
          <p:nvPr/>
        </p:nvSpPr>
        <p:spPr>
          <a:xfrm>
            <a:off x="8762848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0" name="Oval"/>
          <p:cNvSpPr/>
          <p:nvPr/>
        </p:nvSpPr>
        <p:spPr>
          <a:xfrm>
            <a:off x="10477273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1" name="۴"/>
          <p:cNvSpPr txBox="1"/>
          <p:nvPr/>
        </p:nvSpPr>
        <p:spPr>
          <a:xfrm>
            <a:off x="5859445" y="2317693"/>
            <a:ext cx="4731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42" name="x"/>
          <p:cNvSpPr txBox="1"/>
          <p:nvPr/>
        </p:nvSpPr>
        <p:spPr>
          <a:xfrm>
            <a:off x="5020371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3" name="۳"/>
          <p:cNvSpPr txBox="1"/>
          <p:nvPr/>
        </p:nvSpPr>
        <p:spPr>
          <a:xfrm>
            <a:off x="7557591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44" name="x"/>
          <p:cNvSpPr txBox="1"/>
          <p:nvPr/>
        </p:nvSpPr>
        <p:spPr>
          <a:xfrm>
            <a:off x="673479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5" name="۲"/>
          <p:cNvSpPr txBox="1"/>
          <p:nvPr/>
        </p:nvSpPr>
        <p:spPr>
          <a:xfrm>
            <a:off x="9303021" y="2317693"/>
            <a:ext cx="44365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46" name="x"/>
          <p:cNvSpPr txBox="1"/>
          <p:nvPr/>
        </p:nvSpPr>
        <p:spPr>
          <a:xfrm>
            <a:off x="844922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۱"/>
          <p:cNvSpPr txBox="1"/>
          <p:nvPr/>
        </p:nvSpPr>
        <p:spPr>
          <a:xfrm>
            <a:off x="11073877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48" name="x"/>
          <p:cNvSpPr txBox="1"/>
          <p:nvPr/>
        </p:nvSpPr>
        <p:spPr>
          <a:xfrm>
            <a:off x="1016364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Oval"/>
          <p:cNvSpPr/>
          <p:nvPr/>
        </p:nvSpPr>
        <p:spPr>
          <a:xfrm>
            <a:off x="1905150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2" name="Oval"/>
          <p:cNvSpPr/>
          <p:nvPr/>
        </p:nvSpPr>
        <p:spPr>
          <a:xfrm>
            <a:off x="3619575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3" name="Oval"/>
          <p:cNvSpPr/>
          <p:nvPr/>
        </p:nvSpPr>
        <p:spPr>
          <a:xfrm>
            <a:off x="5334000" y="4149475"/>
            <a:ext cx="1524000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۷"/>
          <p:cNvSpPr txBox="1"/>
          <p:nvPr/>
        </p:nvSpPr>
        <p:spPr>
          <a:xfrm>
            <a:off x="714155" y="2317693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55" name="۶"/>
          <p:cNvSpPr txBox="1"/>
          <p:nvPr/>
        </p:nvSpPr>
        <p:spPr>
          <a:xfrm>
            <a:off x="2453695" y="2317693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56" name="۵"/>
          <p:cNvSpPr txBox="1"/>
          <p:nvPr/>
        </p:nvSpPr>
        <p:spPr>
          <a:xfrm>
            <a:off x="4144710" y="2317693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57" name="x"/>
          <p:cNvSpPr txBox="1"/>
          <p:nvPr/>
        </p:nvSpPr>
        <p:spPr>
          <a:xfrm>
            <a:off x="1591522" y="2317693"/>
            <a:ext cx="43683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8" name="x"/>
          <p:cNvSpPr txBox="1"/>
          <p:nvPr/>
        </p:nvSpPr>
        <p:spPr>
          <a:xfrm>
            <a:off x="3305946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9" name="Oval"/>
          <p:cNvSpPr/>
          <p:nvPr/>
        </p:nvSpPr>
        <p:spPr>
          <a:xfrm>
            <a:off x="190726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Oval"/>
          <p:cNvSpPr/>
          <p:nvPr/>
        </p:nvSpPr>
        <p:spPr>
          <a:xfrm>
            <a:off x="7048424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Oval"/>
          <p:cNvSpPr/>
          <p:nvPr/>
        </p:nvSpPr>
        <p:spPr>
          <a:xfrm>
            <a:off x="8762848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Oval"/>
          <p:cNvSpPr/>
          <p:nvPr/>
        </p:nvSpPr>
        <p:spPr>
          <a:xfrm>
            <a:off x="10477273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۴"/>
          <p:cNvSpPr txBox="1"/>
          <p:nvPr/>
        </p:nvSpPr>
        <p:spPr>
          <a:xfrm>
            <a:off x="5859445" y="2317693"/>
            <a:ext cx="4731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64" name="x"/>
          <p:cNvSpPr txBox="1"/>
          <p:nvPr/>
        </p:nvSpPr>
        <p:spPr>
          <a:xfrm>
            <a:off x="5020371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۳"/>
          <p:cNvSpPr txBox="1"/>
          <p:nvPr/>
        </p:nvSpPr>
        <p:spPr>
          <a:xfrm>
            <a:off x="7557591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73479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۲"/>
          <p:cNvSpPr txBox="1"/>
          <p:nvPr/>
        </p:nvSpPr>
        <p:spPr>
          <a:xfrm>
            <a:off x="9303021" y="2317693"/>
            <a:ext cx="44365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68" name="x"/>
          <p:cNvSpPr txBox="1"/>
          <p:nvPr/>
        </p:nvSpPr>
        <p:spPr>
          <a:xfrm>
            <a:off x="844922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9" name="۱"/>
          <p:cNvSpPr txBox="1"/>
          <p:nvPr/>
        </p:nvSpPr>
        <p:spPr>
          <a:xfrm>
            <a:off x="11073877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70" name="x"/>
          <p:cNvSpPr txBox="1"/>
          <p:nvPr/>
        </p:nvSpPr>
        <p:spPr>
          <a:xfrm>
            <a:off x="1016364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1" name="=    !۷"/>
          <p:cNvSpPr txBox="1"/>
          <p:nvPr/>
        </p:nvSpPr>
        <p:spPr>
          <a:xfrm>
            <a:off x="5241653" y="983681"/>
            <a:ext cx="17086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    !۷</a:t>
            </a:r>
          </a:p>
        </p:txBody>
      </p:sp>
      <p:sp>
        <p:nvSpPr>
          <p:cNvPr id="472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2489447"/>
          </a:xfrm>
          <a:prstGeom prst="rect">
            <a:avLst/>
          </a:prstGeom>
        </p:spPr>
        <p:txBody>
          <a:bodyPr/>
          <a:lstStyle/>
          <a:p>
            <a:pPr marL="0" indent="0" algn="ctr" defTabSz="877779" rtl="1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به یک ترتیب از n عضو یک مجموعه، یک جایگشت n عضوی می‌گوییم.</a:t>
            </a:r>
          </a:p>
          <a:p>
            <a:pPr marL="0" indent="0" algn="ctr" defTabSz="877779" rtl="1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تعداد جایگشت‌های n عضوی برابر است با n!</a:t>
            </a:r>
          </a:p>
          <a:p>
            <a:pPr marL="0" indent="0" algn="ctr" defTabSz="877779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n! = n x (n-۱) x (n-۲) ... x ۲ x ۱</a:t>
            </a:r>
          </a:p>
        </p:txBody>
      </p:sp>
      <p:sp>
        <p:nvSpPr>
          <p:cNvPr id="475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جایگشت و فاکتوریل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صندلی‌بازی با </a:t>
            </a:r>
            <a:r>
              <a:rPr>
                <a:solidFill>
                  <a:srgbClr val="A12E34"/>
                </a:solidFill>
              </a:rPr>
              <a:t>ترتیب</a:t>
            </a:r>
          </a:p>
        </p:txBody>
      </p:sp>
      <p:pic>
        <p:nvPicPr>
          <p:cNvPr id="48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75423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25507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75591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صندلی‌بازی با </a:t>
            </a:r>
            <a:r>
              <a:rPr>
                <a:solidFill>
                  <a:srgbClr val="A12E34"/>
                </a:solidFill>
              </a:rPr>
              <a:t>ترتیب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423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507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5591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۷"/>
          <p:cNvSpPr txBox="1"/>
          <p:nvPr/>
        </p:nvSpPr>
        <p:spPr>
          <a:xfrm>
            <a:off x="3707345" y="2229944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94" name="۶"/>
          <p:cNvSpPr txBox="1"/>
          <p:nvPr/>
        </p:nvSpPr>
        <p:spPr>
          <a:xfrm>
            <a:off x="5882544" y="2229944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95" name="۵"/>
          <p:cNvSpPr txBox="1"/>
          <p:nvPr/>
        </p:nvSpPr>
        <p:spPr>
          <a:xfrm>
            <a:off x="8009219" y="2229944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96" name="x"/>
          <p:cNvSpPr txBox="1"/>
          <p:nvPr/>
        </p:nvSpPr>
        <p:spPr>
          <a:xfrm>
            <a:off x="4802541" y="2229944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7" name="x"/>
          <p:cNvSpPr txBox="1"/>
          <p:nvPr/>
        </p:nvSpPr>
        <p:spPr>
          <a:xfrm>
            <a:off x="6952625" y="2229944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ontent Placeholder 2"/>
          <p:cNvSpPr txBox="1"/>
          <p:nvPr>
            <p:ph type="body" sz="half" idx="1"/>
          </p:nvPr>
        </p:nvSpPr>
        <p:spPr>
          <a:xfrm>
            <a:off x="307004" y="2687372"/>
            <a:ext cx="11577992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0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تعداد جایگشت‌های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sp>
        <p:nvSpPr>
          <p:cNvPr id="510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13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410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857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8756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1102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,   ,   }   }"/>
          <p:cNvSpPr txBox="1"/>
          <p:nvPr/>
        </p:nvSpPr>
        <p:spPr>
          <a:xfrm>
            <a:off x="3090683" y="4806196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23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212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5558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7904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pic>
        <p:nvPicPr>
          <p:cNvPr id="527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212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7904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558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3942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46288" y="713662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659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3942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7127" y="2503880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756" y="2499258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9846" y="4048095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0" y="4048095"/>
            <a:ext cx="1143000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5153" y="4048095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0" y="5388946"/>
            <a:ext cx="1143000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5153" y="5388946"/>
            <a:ext cx="1143001" cy="1031655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,   ,   }   }"/>
          <p:cNvSpPr txBox="1"/>
          <p:nvPr/>
        </p:nvSpPr>
        <p:spPr>
          <a:xfrm>
            <a:off x="38742" y="82810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2" name=",   ,   }   }"/>
          <p:cNvSpPr txBox="1"/>
          <p:nvPr/>
        </p:nvSpPr>
        <p:spPr>
          <a:xfrm>
            <a:off x="38742" y="1915783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3" name=",   ,   }   }"/>
          <p:cNvSpPr txBox="1"/>
          <p:nvPr/>
        </p:nvSpPr>
        <p:spPr>
          <a:xfrm>
            <a:off x="5957126" y="82810"/>
            <a:ext cx="5756633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4" name=",   ,   }   }"/>
          <p:cNvSpPr txBox="1"/>
          <p:nvPr/>
        </p:nvSpPr>
        <p:spPr>
          <a:xfrm>
            <a:off x="5957126" y="1915783"/>
            <a:ext cx="5756633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5" name=",   ,   }   }"/>
          <p:cNvSpPr txBox="1"/>
          <p:nvPr/>
        </p:nvSpPr>
        <p:spPr>
          <a:xfrm>
            <a:off x="3090683" y="3424169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46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9846" y="5388946"/>
            <a:ext cx="1143001" cy="1031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۲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2492023" y="1037744"/>
            <a:ext cx="6989048" cy="2317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 flipV="1">
            <a:off x="2538896" y="1067117"/>
            <a:ext cx="1" cy="4977766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ntent Placeholder 2"/>
          <p:cNvSpPr txBox="1"/>
          <p:nvPr>
            <p:ph type="body" sz="half" idx="1"/>
          </p:nvPr>
        </p:nvSpPr>
        <p:spPr>
          <a:xfrm>
            <a:off x="307004" y="2687372"/>
            <a:ext cx="11577992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تعداد</a:t>
            </a:r>
            <a:r>
              <a:rPr>
                <a:solidFill>
                  <a:srgbClr val="A12E34"/>
                </a:solidFill>
              </a:rPr>
              <a:t> زیرمجموعه‌های</a:t>
            </a:r>
            <a:r>
              <a:t>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مثال‌ها</a:t>
            </a:r>
          </a:p>
        </p:txBody>
      </p:sp>
      <p:pic>
        <p:nvPicPr>
          <p:cNvPr id="5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>
            <a:lvl1pPr marL="0" indent="0" algn="just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>
              <a:defRPr>
                <a:solidFill>
                  <a:srgbClr val="A12E34"/>
                </a:solidFill>
              </a:defRPr>
            </a:pPr>
            <a:r>
              <a:rPr>
                <a:solidFill>
                  <a:srgbClr val="2751A1"/>
                </a:solidFill>
              </a:rPr>
              <a:t>از یک کلاس با ۱۰ دانش‌آموز به چند روش می‌توانیم ۸ نفر را انتخاب و به اردو ببریم؟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مثال‌ها</a:t>
            </a:r>
          </a:p>
        </p:txBody>
      </p:sp>
      <p:pic>
        <p:nvPicPr>
          <p:cNvPr id="5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>
            <a:lvl1pPr marL="0" indent="0" algn="just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>
              <a:defRPr>
                <a:solidFill>
                  <a:srgbClr val="A12E34"/>
                </a:solidFill>
              </a:defRPr>
            </a:pPr>
            <a:r>
              <a:rPr>
                <a:solidFill>
                  <a:srgbClr val="2751A1"/>
                </a:solidFill>
              </a:rPr>
              <a:t>از یک کلاس با ۱۰ دانش‌آموز به چند روش می‌توانیم ۲ نفر را انتخاب و به اردو ببریم؟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sp>
        <p:nvSpPr>
          <p:cNvPr id="567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7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410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857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8756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1102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,   ,   ,   }   }"/>
          <p:cNvSpPr txBox="1"/>
          <p:nvPr/>
        </p:nvSpPr>
        <p:spPr>
          <a:xfrm>
            <a:off x="1778266" y="3838662"/>
            <a:ext cx="8107968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,   }   }</a:t>
            </a:r>
          </a:p>
        </p:txBody>
      </p:sp>
      <p:pic>
        <p:nvPicPr>
          <p:cNvPr id="58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050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8019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99362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10705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ontent Placeholder 2"/>
          <p:cNvSpPr txBox="1"/>
          <p:nvPr>
            <p:ph type="body" sz="quarter" idx="1"/>
          </p:nvPr>
        </p:nvSpPr>
        <p:spPr>
          <a:xfrm>
            <a:off x="1860422" y="2687372"/>
            <a:ext cx="8471156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9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تعداد</a:t>
            </a:r>
            <a:r>
              <a:rPr>
                <a:solidFill>
                  <a:srgbClr val="A12E34"/>
                </a:solidFill>
              </a:rPr>
              <a:t> زیرمجموعه‌های</a:t>
            </a:r>
            <a:r>
              <a:t>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تعداد مسیرهای مختلف ببراس به خانه</a:t>
            </a:r>
          </a:p>
        </p:txBody>
      </p:sp>
      <p:sp>
        <p:nvSpPr>
          <p:cNvPr id="598" name="Line"/>
          <p:cNvSpPr/>
          <p:nvPr/>
        </p:nvSpPr>
        <p:spPr>
          <a:xfrm>
            <a:off x="6561109" y="1036256"/>
            <a:ext cx="2919962" cy="1489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V="1">
            <a:off x="6606659" y="984663"/>
            <a:ext cx="1" cy="3127425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Line"/>
          <p:cNvSpPr/>
          <p:nvPr/>
        </p:nvSpPr>
        <p:spPr>
          <a:xfrm flipV="1">
            <a:off x="4530231" y="4083154"/>
            <a:ext cx="2101099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V="1">
            <a:off x="4570569" y="4042639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Line"/>
          <p:cNvSpPr/>
          <p:nvPr/>
        </p:nvSpPr>
        <p:spPr>
          <a:xfrm flipV="1">
            <a:off x="3523314" y="5102642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Line"/>
          <p:cNvSpPr/>
          <p:nvPr/>
        </p:nvSpPr>
        <p:spPr>
          <a:xfrm flipV="1">
            <a:off x="3558442" y="5063537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Line"/>
          <p:cNvSpPr/>
          <p:nvPr/>
        </p:nvSpPr>
        <p:spPr>
          <a:xfrm flipV="1">
            <a:off x="2475489" y="6122131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۳</a:t>
            </a:r>
          </a:p>
        </p:txBody>
      </p:sp>
      <p:sp>
        <p:nvSpPr>
          <p:cNvPr id="181" name="Line"/>
          <p:cNvSpPr/>
          <p:nvPr/>
        </p:nvSpPr>
        <p:spPr>
          <a:xfrm>
            <a:off x="6561109" y="1036256"/>
            <a:ext cx="2919962" cy="1489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V="1">
            <a:off x="6606659" y="984663"/>
            <a:ext cx="1" cy="3127425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4530231" y="4083154"/>
            <a:ext cx="2101099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4570569" y="4042639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V="1">
            <a:off x="3523314" y="5102642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3558442" y="5063537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 flipV="1">
            <a:off x="2475489" y="6122131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چند مسیر متفاوت با کم‌ترین طول بین ببراس و خانه‌اش وجود دارد؟</a:t>
            </a:r>
          </a:p>
        </p:txBody>
      </p:sp>
      <p:sp>
        <p:nvSpPr>
          <p:cNvPr id="19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le"/>
          <p:cNvGraphicFramePr/>
          <p:nvPr/>
        </p:nvGraphicFramePr>
        <p:xfrm>
          <a:off x="5588000" y="2921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400" y="3660862"/>
            <a:ext cx="1062095" cy="96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ircle"/>
          <p:cNvSpPr/>
          <p:nvPr/>
        </p:nvSpPr>
        <p:spPr>
          <a:xfrm>
            <a:off x="5396786" y="371811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505" y="217527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ircle"/>
          <p:cNvSpPr/>
          <p:nvPr/>
        </p:nvSpPr>
        <p:spPr>
          <a:xfrm>
            <a:off x="6407030" y="2748771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Table"/>
          <p:cNvGraphicFramePr/>
          <p:nvPr/>
        </p:nvGraphicFramePr>
        <p:xfrm>
          <a:off x="5588000" y="2921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400" y="3660862"/>
            <a:ext cx="1062095" cy="96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ircle"/>
          <p:cNvSpPr/>
          <p:nvPr/>
        </p:nvSpPr>
        <p:spPr>
          <a:xfrm>
            <a:off x="5396786" y="371811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505" y="217527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ircle"/>
          <p:cNvSpPr/>
          <p:nvPr/>
        </p:nvSpPr>
        <p:spPr>
          <a:xfrm>
            <a:off x="6407030" y="2748771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۱</a:t>
            </a:r>
          </a:p>
        </p:txBody>
      </p:sp>
      <p:sp>
        <p:nvSpPr>
          <p:cNvPr id="205" name="۲ مسیر"/>
          <p:cNvSpPr txBox="1"/>
          <p:nvPr/>
        </p:nvSpPr>
        <p:spPr>
          <a:xfrm>
            <a:off x="5404093" y="5121432"/>
            <a:ext cx="138381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"/>
          <p:cNvGraphicFramePr/>
          <p:nvPr/>
        </p:nvGraphicFramePr>
        <p:xfrm>
          <a:off x="5089957" y="2954325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3692003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ircle"/>
          <p:cNvSpPr/>
          <p:nvPr/>
        </p:nvSpPr>
        <p:spPr>
          <a:xfrm>
            <a:off x="4898744" y="3751443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9256" y="2097424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Circle"/>
          <p:cNvSpPr/>
          <p:nvPr/>
        </p:nvSpPr>
        <p:spPr>
          <a:xfrm>
            <a:off x="6936626" y="275095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