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0" r:id="rId1"/>
  </p:sldMasterIdLst>
  <p:notesMasterIdLst>
    <p:notesMasterId r:id="rId23"/>
  </p:notesMasterIdLst>
  <p:sldIdLst>
    <p:sldId id="256" r:id="rId2"/>
    <p:sldId id="257" r:id="rId3"/>
    <p:sldId id="267" r:id="rId4"/>
    <p:sldId id="258" r:id="rId5"/>
    <p:sldId id="268" r:id="rId6"/>
    <p:sldId id="269" r:id="rId7"/>
    <p:sldId id="259" r:id="rId8"/>
    <p:sldId id="270" r:id="rId9"/>
    <p:sldId id="271" r:id="rId10"/>
    <p:sldId id="260" r:id="rId11"/>
    <p:sldId id="272" r:id="rId12"/>
    <p:sldId id="261" r:id="rId13"/>
    <p:sldId id="273" r:id="rId14"/>
    <p:sldId id="262" r:id="rId15"/>
    <p:sldId id="274" r:id="rId16"/>
    <p:sldId id="263" r:id="rId17"/>
    <p:sldId id="275" r:id="rId18"/>
    <p:sldId id="276" r:id="rId19"/>
    <p:sldId id="277" r:id="rId20"/>
    <p:sldId id="265" r:id="rId21"/>
    <p:sldId id="266" r:id="rId22"/>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67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9904EDA2-8D48-4809-A2C5-27AE72E18AC3}" type="datetimeFigureOut">
              <a:rPr lang="ru-RU" smtClean="0"/>
              <a:t>29.09.2022</a:t>
            </a:fld>
            <a:endParaRPr lang="ru-RU"/>
          </a:p>
        </p:txBody>
      </p:sp>
      <p:sp>
        <p:nvSpPr>
          <p:cNvPr id="4" name="Образ слайда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10A308C0-242B-4898-9929-30DC6CE64110}" type="slidenum">
              <a:rPr lang="ru-RU" smtClean="0"/>
              <a:t>‹#›</a:t>
            </a:fld>
            <a:endParaRPr lang="ru-RU"/>
          </a:p>
        </p:txBody>
      </p:sp>
    </p:spTree>
    <p:extLst>
      <p:ext uri="{BB962C8B-B14F-4D97-AF65-F5344CB8AC3E}">
        <p14:creationId xmlns:p14="http://schemas.microsoft.com/office/powerpoint/2010/main" val="3841931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04AF466F-BDA4-4F18-9C7B-FF0A9A1B0E80}" type="datetime1">
              <a:rPr lang="en-US" smtClean="0"/>
              <a:pPr/>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58FB4290-6522-4139-852E-05BD9E7F0D2E}" type="datetime1">
              <a:rPr lang="en-US" smtClean="0"/>
              <a:pPr/>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AAB955F9-81EA-47C5-8059-9E5C2B437C70}" type="datetime1">
              <a:rPr lang="en-US" smtClean="0"/>
              <a:pPr/>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1CEF607B-A47E-422C-9BEF-122CCDB7C526}" type="datetime1">
              <a:rPr lang="en-US" smtClean="0"/>
              <a:pPr/>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ru-RU" smtClean="0"/>
              <a:t>Образец заголовка</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63A9A7CB-BEE6-4F99-898E-913F06E8E125}" type="datetime1">
              <a:rPr lang="en-US" smtClean="0"/>
              <a:pPr/>
              <a:t>9/29/2022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B6EE300C-6FC5-4FC3-AF1A-075E4F50620D}" type="datetime1">
              <a:rPr lang="en-US" smtClean="0"/>
              <a:pPr/>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Date Placeholder 6"/>
          <p:cNvSpPr>
            <a:spLocks noGrp="1"/>
          </p:cNvSpPr>
          <p:nvPr>
            <p:ph type="dt" sz="half" idx="10"/>
          </p:nvPr>
        </p:nvSpPr>
        <p:spPr/>
        <p:txBody>
          <a:bodyPr/>
          <a:lstStyle/>
          <a:p>
            <a:fld id="{F50D295D-4A77-4DEB-B04C-9F4282A8BC04}" type="datetime1">
              <a:rPr lang="en-US" smtClean="0"/>
              <a:pPr/>
              <a:t>9/29/2022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Date Placeholder 2"/>
          <p:cNvSpPr>
            <a:spLocks noGrp="1"/>
          </p:cNvSpPr>
          <p:nvPr>
            <p:ph type="dt" sz="half" idx="10"/>
          </p:nvPr>
        </p:nvSpPr>
        <p:spPr/>
        <p:txBody>
          <a:bodyPr/>
          <a:lstStyle/>
          <a:p>
            <a:fld id="{02B28685-4D0C-42D5-8013-B5904CD1FCBC}" type="datetime1">
              <a:rPr lang="en-US" smtClean="0"/>
              <a:pPr/>
              <a:t>9/29/2022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226C0-9885-4BA9-BBFA-A52CBFEBB775}" type="datetime1">
              <a:rPr lang="en-US" smtClean="0"/>
              <a:pPr/>
              <a:t>9/29/2022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ru-RU" smtClean="0"/>
              <a:t>Образец заголовка</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EBEE1B38-C5EB-4D66-9137-0AFE9CDEDE8F}" type="datetime1">
              <a:rPr lang="en-US" smtClean="0"/>
              <a:pPr/>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ru-RU" smtClean="0"/>
              <a:t>Образец заголовка</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8" name="Date Placeholder 7"/>
          <p:cNvSpPr>
            <a:spLocks noGrp="1"/>
          </p:cNvSpPr>
          <p:nvPr>
            <p:ph type="dt" sz="half" idx="10"/>
          </p:nvPr>
        </p:nvSpPr>
        <p:spPr/>
        <p:txBody>
          <a:bodyPr/>
          <a:lstStyle/>
          <a:p>
            <a:fld id="{327B613C-1AD7-49D3-885D-F654C5CDBAA6}" type="datetime1">
              <a:rPr lang="en-US" smtClean="0"/>
              <a:pPr/>
              <a:t>9/29/2022</a:t>
            </a:fld>
            <a:endParaRPr lang="en-US" dirty="0"/>
          </a:p>
        </p:txBody>
      </p:sp>
      <p:sp>
        <p:nvSpPr>
          <p:cNvPr id="9" name="Slide Number Placeholder 8"/>
          <p:cNvSpPr>
            <a:spLocks noGrp="1"/>
          </p:cNvSpPr>
          <p:nvPr>
            <p:ph type="sldNum" sz="quarter" idx="11"/>
          </p:nvPr>
        </p:nvSpPr>
        <p:spPr/>
        <p:txBody>
          <a:bodyPr/>
          <a:lstStyle/>
          <a:p>
            <a:fld id="{6E2D2B3B-882E-40F3-A32F-6DD516915044}"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E2D2B3B-882E-40F3-A32F-6DD516915044}" type="slidenum">
              <a:rPr lang="en-US" smtClean="0"/>
              <a:pPr/>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327B613C-1AD7-49D3-885D-F654C5CDBAA6}" type="datetime1">
              <a:rPr lang="en-US" smtClean="0"/>
              <a:pPr/>
              <a:t>9/29/2022</a:t>
            </a:fld>
            <a:endParaRPr lang="en-US" dirty="0"/>
          </a:p>
        </p:txBody>
      </p:sp>
    </p:spTree>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28600" y="1905000"/>
            <a:ext cx="8153400" cy="2593975"/>
          </a:xfrm>
        </p:spPr>
        <p:txBody>
          <a:bodyPr/>
          <a:lstStyle/>
          <a:p>
            <a:pPr algn="ctr"/>
            <a:r>
              <a:rPr lang="en-US" sz="6000" dirty="0" err="1">
                <a:solidFill>
                  <a:schemeClr val="tx1"/>
                </a:solidFill>
              </a:rPr>
              <a:t>Javada</a:t>
            </a:r>
            <a:r>
              <a:rPr lang="en-US" sz="6000" dirty="0">
                <a:solidFill>
                  <a:schemeClr val="tx1"/>
                </a:solidFill>
              </a:rPr>
              <a:t> </a:t>
            </a:r>
            <a:r>
              <a:rPr lang="en-US" sz="6000" dirty="0" err="1">
                <a:solidFill>
                  <a:schemeClr val="tx1"/>
                </a:solidFill>
              </a:rPr>
              <a:t>operatorlar</a:t>
            </a:r>
            <a:r>
              <a:rPr lang="en-US" sz="6000" dirty="0">
                <a:solidFill>
                  <a:schemeClr val="tx1"/>
                </a:solidFill>
              </a:rPr>
              <a:t>. Scanner </a:t>
            </a:r>
            <a:r>
              <a:rPr lang="en-US" sz="6000" dirty="0" err="1">
                <a:solidFill>
                  <a:schemeClr val="tx1"/>
                </a:solidFill>
              </a:rPr>
              <a:t>sinfi</a:t>
            </a:r>
            <a:endParaRPr lang="ru-RU" sz="6000" dirty="0">
              <a:solidFill>
                <a:schemeClr val="tx1"/>
              </a:solidFill>
            </a:endParaRPr>
          </a:p>
        </p:txBody>
      </p:sp>
      <p:sp>
        <p:nvSpPr>
          <p:cNvPr id="4" name="Номер слайда 3"/>
          <p:cNvSpPr>
            <a:spLocks noGrp="1"/>
          </p:cNvSpPr>
          <p:nvPr>
            <p:ph type="sldNum" sz="quarter" idx="12"/>
          </p:nvPr>
        </p:nvSpPr>
        <p:spPr/>
        <p:txBody>
          <a:bodyPr/>
          <a:lstStyle/>
          <a:p>
            <a:fld id="{6E2D2B3B-882E-40F3-A32F-6DD516915044}" type="slidenum">
              <a:rPr lang="en-US" smtClean="0"/>
              <a:pPr/>
              <a:t>1</a:t>
            </a:fld>
            <a:endParaRPr lang="en-US" dirty="0"/>
          </a:p>
        </p:txBody>
      </p:sp>
      <p:sp>
        <p:nvSpPr>
          <p:cNvPr id="5" name="Подзаголовок 4"/>
          <p:cNvSpPr>
            <a:spLocks noGrp="1"/>
          </p:cNvSpPr>
          <p:nvPr>
            <p:ph type="subTitle" idx="1"/>
          </p:nvPr>
        </p:nvSpPr>
        <p:spPr/>
        <p:txBody>
          <a:bodyPr/>
          <a:lstStyle/>
          <a:p>
            <a:endParaRPr lang="ru-RU"/>
          </a:p>
        </p:txBody>
      </p:sp>
    </p:spTree>
    <p:extLst>
      <p:ext uri="{BB962C8B-B14F-4D97-AF65-F5344CB8AC3E}">
        <p14:creationId xmlns:p14="http://schemas.microsoft.com/office/powerpoint/2010/main" val="3362389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z-Latn-UZ" dirty="0"/>
              <a:t>for operatori </a:t>
            </a:r>
            <a:endParaRPr lang="ru-RU" dirty="0"/>
          </a:p>
        </p:txBody>
      </p:sp>
      <p:sp>
        <p:nvSpPr>
          <p:cNvPr id="3" name="Объект 2"/>
          <p:cNvSpPr>
            <a:spLocks noGrp="1"/>
          </p:cNvSpPr>
          <p:nvPr>
            <p:ph idx="1"/>
          </p:nvPr>
        </p:nvSpPr>
        <p:spPr/>
        <p:txBody>
          <a:bodyPr>
            <a:normAutofit/>
          </a:bodyPr>
          <a:lstStyle/>
          <a:p>
            <a:pPr marL="114300" indent="0">
              <a:buNone/>
            </a:pPr>
            <a:r>
              <a:rPr lang="uz-Latn-UZ" sz="2800" dirty="0"/>
              <a:t>Sikl - bu o‘zida mavjud operatorlarni biror shart ostida takrorlanishini ta’minlovchi dastur kodlari bloki hisoblanadi. Java tilida sikllarni tashkil etishning bir ko‘rinishini for operatori bilan amalga oshirish mumkin. </a:t>
            </a:r>
            <a:endParaRPr lang="en-US" sz="2800" dirty="0" smtClean="0"/>
          </a:p>
          <a:p>
            <a:pPr marL="114300" indent="0">
              <a:buNone/>
            </a:pPr>
            <a:r>
              <a:rPr lang="uz-Latn-UZ" sz="2800" dirty="0" smtClean="0"/>
              <a:t>Uning </a:t>
            </a:r>
            <a:r>
              <a:rPr lang="uz-Latn-UZ" sz="2800" dirty="0"/>
              <a:t>umumiy ko‘rinishi quyidagicha : </a:t>
            </a:r>
            <a:endParaRPr lang="en-US" sz="2800" dirty="0" smtClean="0"/>
          </a:p>
          <a:p>
            <a:pPr marL="114300" indent="0">
              <a:buNone/>
            </a:pPr>
            <a:r>
              <a:rPr lang="uz-Latn-UZ" sz="2800" i="1" dirty="0" smtClean="0"/>
              <a:t>for(</a:t>
            </a:r>
            <a:r>
              <a:rPr lang="en-US" sz="2800" i="1" dirty="0" smtClean="0"/>
              <a:t>&lt;</a:t>
            </a:r>
            <a:r>
              <a:rPr lang="en-US" sz="2800" i="1" dirty="0" err="1" smtClean="0"/>
              <a:t>boshlang’ich</a:t>
            </a:r>
            <a:r>
              <a:rPr lang="en-US" sz="2800" i="1" dirty="0" smtClean="0"/>
              <a:t> </a:t>
            </a:r>
            <a:r>
              <a:rPr lang="en-US" sz="2800" i="1" dirty="0" err="1" smtClean="0"/>
              <a:t>qiymat</a:t>
            </a:r>
            <a:r>
              <a:rPr lang="en-US" sz="2800" i="1" dirty="0" smtClean="0"/>
              <a:t>&gt;</a:t>
            </a:r>
            <a:r>
              <a:rPr lang="uz-Latn-UZ" sz="2800" i="1" dirty="0" smtClean="0"/>
              <a:t>;</a:t>
            </a:r>
            <a:r>
              <a:rPr lang="en-US" sz="2800" i="1" dirty="0" smtClean="0"/>
              <a:t>&lt;</a:t>
            </a:r>
            <a:r>
              <a:rPr lang="en-US" sz="2800" i="1" dirty="0" err="1" smtClean="0"/>
              <a:t>shart</a:t>
            </a:r>
            <a:r>
              <a:rPr lang="en-US" sz="2800" i="1" dirty="0" smtClean="0"/>
              <a:t>&gt;</a:t>
            </a:r>
            <a:r>
              <a:rPr lang="uz-Latn-UZ" sz="2800" i="1" dirty="0" smtClean="0"/>
              <a:t>;</a:t>
            </a:r>
            <a:r>
              <a:rPr lang="en-US" sz="2800" i="1" dirty="0" smtClean="0"/>
              <a:t>&lt;</a:t>
            </a:r>
            <a:r>
              <a:rPr lang="en-US" sz="2800" i="1" dirty="0" err="1" smtClean="0"/>
              <a:t>iteratsiya</a:t>
            </a:r>
            <a:r>
              <a:rPr lang="en-US" sz="2800" i="1" dirty="0" smtClean="0"/>
              <a:t>&gt;</a:t>
            </a:r>
            <a:r>
              <a:rPr lang="uz-Latn-UZ" sz="2800" i="1" dirty="0" smtClean="0"/>
              <a:t>) {</a:t>
            </a:r>
            <a:endParaRPr lang="en-US" sz="2800" i="1" dirty="0" smtClean="0"/>
          </a:p>
          <a:p>
            <a:pPr marL="114300" indent="0">
              <a:buNone/>
            </a:pPr>
            <a:r>
              <a:rPr lang="en-US" sz="2800" i="1" dirty="0" smtClean="0"/>
              <a:t>	&lt;</a:t>
            </a:r>
            <a:r>
              <a:rPr lang="en-US" sz="2800" i="1" dirty="0" err="1" smtClean="0"/>
              <a:t>har</a:t>
            </a:r>
            <a:r>
              <a:rPr lang="en-US" sz="2800" i="1" dirty="0" smtClean="0"/>
              <a:t> </a:t>
            </a:r>
            <a:r>
              <a:rPr lang="en-US" sz="2800" i="1" dirty="0" err="1" smtClean="0"/>
              <a:t>bir</a:t>
            </a:r>
            <a:r>
              <a:rPr lang="en-US" sz="2800" i="1" dirty="0" smtClean="0"/>
              <a:t> </a:t>
            </a:r>
            <a:r>
              <a:rPr lang="en-US" sz="2800" i="1" dirty="0" err="1" smtClean="0"/>
              <a:t>iteratsiyada</a:t>
            </a:r>
            <a:r>
              <a:rPr lang="en-US" sz="2800" i="1" dirty="0" smtClean="0"/>
              <a:t> </a:t>
            </a:r>
            <a:r>
              <a:rPr lang="en-US" sz="2800" i="1" dirty="0" err="1" smtClean="0"/>
              <a:t>bajariladiganoperatorlar</a:t>
            </a:r>
            <a:r>
              <a:rPr lang="en-US" sz="2800" i="1" dirty="0" smtClean="0"/>
              <a:t> </a:t>
            </a:r>
            <a:r>
              <a:rPr lang="en-US" sz="2800" i="1" dirty="0" err="1" smtClean="0"/>
              <a:t>bloki</a:t>
            </a:r>
            <a:r>
              <a:rPr lang="en-US" sz="2800" i="1" dirty="0" smtClean="0"/>
              <a:t>&gt;</a:t>
            </a:r>
            <a:r>
              <a:rPr lang="uz-Latn-UZ" sz="2800" i="1" dirty="0" smtClean="0"/>
              <a:t> ; </a:t>
            </a:r>
            <a:endParaRPr lang="en-US" sz="2800" i="1" dirty="0" smtClean="0"/>
          </a:p>
          <a:p>
            <a:pPr marL="114300" indent="0">
              <a:buNone/>
            </a:pPr>
            <a:r>
              <a:rPr lang="uz-Latn-UZ" sz="2800" i="1" dirty="0" smtClean="0"/>
              <a:t>} </a:t>
            </a:r>
            <a:endParaRPr lang="ru-RU" sz="2800" i="1" dirty="0"/>
          </a:p>
        </p:txBody>
      </p:sp>
      <p:sp>
        <p:nvSpPr>
          <p:cNvPr id="4" name="Номер слайда 3"/>
          <p:cNvSpPr>
            <a:spLocks noGrp="1"/>
          </p:cNvSpPr>
          <p:nvPr>
            <p:ph type="sldNum" sz="quarter" idx="12"/>
          </p:nvPr>
        </p:nvSpPr>
        <p:spPr/>
        <p:txBody>
          <a:bodyPr/>
          <a:lstStyle/>
          <a:p>
            <a:fld id="{6E2D2B3B-882E-40F3-A32F-6DD516915044}" type="slidenum">
              <a:rPr lang="en-US" smtClean="0"/>
              <a:pPr/>
              <a:t>10</a:t>
            </a:fld>
            <a:endParaRPr lang="en-US"/>
          </a:p>
        </p:txBody>
      </p:sp>
    </p:spTree>
    <p:extLst>
      <p:ext uri="{BB962C8B-B14F-4D97-AF65-F5344CB8AC3E}">
        <p14:creationId xmlns:p14="http://schemas.microsoft.com/office/powerpoint/2010/main" val="3279543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6E2D2B3B-882E-40F3-A32F-6DD516915044}" type="slidenum">
              <a:rPr lang="en-US" smtClean="0"/>
              <a:pPr/>
              <a:t>11</a:t>
            </a:fld>
            <a:endParaRPr lang="en-US"/>
          </a:p>
        </p:txBody>
      </p:sp>
      <p:sp>
        <p:nvSpPr>
          <p:cNvPr id="5" name="Объект 2"/>
          <p:cNvSpPr>
            <a:spLocks noGrp="1"/>
          </p:cNvSpPr>
          <p:nvPr>
            <p:ph idx="1"/>
          </p:nvPr>
        </p:nvSpPr>
        <p:spPr>
          <a:xfrm>
            <a:off x="457200" y="152400"/>
            <a:ext cx="7620000" cy="6477000"/>
          </a:xfrm>
        </p:spPr>
        <p:txBody>
          <a:bodyPr>
            <a:normAutofit fontScale="77500" lnSpcReduction="20000"/>
          </a:bodyPr>
          <a:lstStyle/>
          <a:p>
            <a:pPr marL="114300" indent="0">
              <a:buNone/>
            </a:pPr>
            <a:r>
              <a:rPr lang="uz-Latn-UZ" dirty="0"/>
              <a:t>public class For { </a:t>
            </a:r>
            <a:endParaRPr lang="en-US" dirty="0" smtClean="0"/>
          </a:p>
          <a:p>
            <a:pPr marL="114300" indent="0">
              <a:buNone/>
            </a:pPr>
            <a:r>
              <a:rPr lang="en-US" dirty="0"/>
              <a:t>	</a:t>
            </a:r>
            <a:r>
              <a:rPr lang="uz-Latn-UZ" dirty="0" smtClean="0"/>
              <a:t>public </a:t>
            </a:r>
            <a:r>
              <a:rPr lang="uz-Latn-UZ" dirty="0"/>
              <a:t>static void main(String[] args) { </a:t>
            </a:r>
            <a:endParaRPr lang="en-US" dirty="0" smtClean="0"/>
          </a:p>
          <a:p>
            <a:pPr marL="114300" indent="0">
              <a:buNone/>
            </a:pPr>
            <a:r>
              <a:rPr lang="en-US" dirty="0"/>
              <a:t>	</a:t>
            </a:r>
            <a:r>
              <a:rPr lang="en-US" dirty="0" smtClean="0"/>
              <a:t>	</a:t>
            </a:r>
            <a:r>
              <a:rPr lang="uz-Latn-UZ" dirty="0" smtClean="0"/>
              <a:t>int </a:t>
            </a:r>
            <a:r>
              <a:rPr lang="uz-Latn-UZ" dirty="0"/>
              <a:t>num = 0</a:t>
            </a:r>
            <a:r>
              <a:rPr lang="uz-Latn-UZ" dirty="0" smtClean="0"/>
              <a:t>;</a:t>
            </a:r>
            <a:endParaRPr lang="en-US" dirty="0" smtClean="0"/>
          </a:p>
          <a:p>
            <a:pPr marL="114300" indent="0">
              <a:buNone/>
            </a:pPr>
            <a:r>
              <a:rPr lang="en-US" dirty="0"/>
              <a:t>	</a:t>
            </a:r>
            <a:r>
              <a:rPr lang="en-US" dirty="0" smtClean="0"/>
              <a:t>	</a:t>
            </a:r>
            <a:r>
              <a:rPr lang="uz-Latn-UZ" dirty="0" smtClean="0"/>
              <a:t> </a:t>
            </a:r>
            <a:r>
              <a:rPr lang="uz-Latn-UZ" dirty="0"/>
              <a:t>for (int i = 1; i &lt; 4; i++) { </a:t>
            </a:r>
            <a:endParaRPr lang="en-US" dirty="0" smtClean="0"/>
          </a:p>
          <a:p>
            <a:pPr marL="114300" indent="0">
              <a:buNone/>
            </a:pPr>
            <a:r>
              <a:rPr lang="en-US" dirty="0"/>
              <a:t>	</a:t>
            </a:r>
            <a:r>
              <a:rPr lang="en-US" dirty="0" smtClean="0"/>
              <a:t>		</a:t>
            </a:r>
            <a:r>
              <a:rPr lang="uz-Latn-UZ" dirty="0" smtClean="0"/>
              <a:t>System.out.println(i </a:t>
            </a:r>
            <a:r>
              <a:rPr lang="uz-Latn-UZ" dirty="0"/>
              <a:t>+ " tashqi sikl"); </a:t>
            </a:r>
            <a:endParaRPr lang="en-US" dirty="0" smtClean="0"/>
          </a:p>
          <a:p>
            <a:pPr marL="114300" indent="0">
              <a:buNone/>
            </a:pPr>
            <a:r>
              <a:rPr lang="en-US" dirty="0"/>
              <a:t>	</a:t>
            </a:r>
            <a:r>
              <a:rPr lang="en-US" dirty="0" smtClean="0"/>
              <a:t>	</a:t>
            </a:r>
            <a:r>
              <a:rPr lang="uz-Latn-UZ" dirty="0" smtClean="0"/>
              <a:t>for </a:t>
            </a:r>
            <a:r>
              <a:rPr lang="uz-Latn-UZ" dirty="0"/>
              <a:t>(int j = 1; j &lt; 4; j++) { </a:t>
            </a:r>
            <a:endParaRPr lang="en-US" dirty="0" smtClean="0"/>
          </a:p>
          <a:p>
            <a:pPr marL="114300" indent="0">
              <a:buNone/>
            </a:pPr>
            <a:r>
              <a:rPr lang="en-US" dirty="0"/>
              <a:t>	</a:t>
            </a:r>
            <a:r>
              <a:rPr lang="en-US" dirty="0" smtClean="0"/>
              <a:t>		</a:t>
            </a:r>
            <a:r>
              <a:rPr lang="uz-Latn-UZ" dirty="0" smtClean="0"/>
              <a:t>System.out.print</a:t>
            </a:r>
            <a:r>
              <a:rPr lang="uz-Latn-UZ" dirty="0"/>
              <a:t>("\t"+j+"ichki sikl"); </a:t>
            </a:r>
            <a:endParaRPr lang="en-US" dirty="0" smtClean="0"/>
          </a:p>
          <a:p>
            <a:pPr marL="114300" indent="0">
              <a:buNone/>
            </a:pPr>
            <a:r>
              <a:rPr lang="en-US" dirty="0"/>
              <a:t>	</a:t>
            </a:r>
            <a:r>
              <a:rPr lang="en-US" dirty="0" smtClean="0"/>
              <a:t>		</a:t>
            </a:r>
            <a:r>
              <a:rPr lang="uz-Latn-UZ" dirty="0" smtClean="0"/>
              <a:t>System.out.println</a:t>
            </a:r>
            <a:r>
              <a:rPr lang="uz-Latn-UZ" dirty="0"/>
              <a:t>("\t\tTakrorlanishlar soni num=" + (++num)); </a:t>
            </a:r>
            <a:endParaRPr lang="en-US" dirty="0" smtClean="0"/>
          </a:p>
          <a:p>
            <a:pPr marL="114300" indent="0">
              <a:buNone/>
            </a:pPr>
            <a:r>
              <a:rPr lang="uz-Latn-UZ" dirty="0" smtClean="0"/>
              <a:t>} </a:t>
            </a:r>
            <a:r>
              <a:rPr lang="uz-Latn-UZ" dirty="0"/>
              <a:t>} } } </a:t>
            </a:r>
            <a:endParaRPr lang="en-US" dirty="0" smtClean="0"/>
          </a:p>
          <a:p>
            <a:pPr marL="114300" indent="0">
              <a:buNone/>
            </a:pPr>
            <a:endParaRPr lang="en-US" dirty="0"/>
          </a:p>
          <a:p>
            <a:pPr marL="114300" indent="0">
              <a:buNone/>
            </a:pPr>
            <a:r>
              <a:rPr lang="uz-Latn-UZ" dirty="0" smtClean="0"/>
              <a:t>Dastur </a:t>
            </a:r>
            <a:r>
              <a:rPr lang="uz-Latn-UZ" dirty="0"/>
              <a:t>bajarilishi natijasida quyidagi ma’lumotlar ekranga chiqariladi</a:t>
            </a:r>
            <a:r>
              <a:rPr lang="uz-Latn-UZ" dirty="0" smtClean="0"/>
              <a:t>:</a:t>
            </a:r>
            <a:endParaRPr lang="en-US" dirty="0" smtClean="0"/>
          </a:p>
          <a:p>
            <a:pPr marL="114300" indent="0">
              <a:buNone/>
            </a:pPr>
            <a:r>
              <a:rPr lang="uz-Latn-UZ" dirty="0" smtClean="0"/>
              <a:t> </a:t>
            </a:r>
            <a:r>
              <a:rPr lang="uz-Latn-UZ" dirty="0"/>
              <a:t>1 tashqi sikl </a:t>
            </a:r>
            <a:endParaRPr lang="en-US" dirty="0" smtClean="0"/>
          </a:p>
          <a:p>
            <a:pPr marL="114300" indent="0">
              <a:buNone/>
            </a:pPr>
            <a:r>
              <a:rPr lang="uz-Latn-UZ" dirty="0" smtClean="0"/>
              <a:t>1 </a:t>
            </a:r>
            <a:r>
              <a:rPr lang="uz-Latn-UZ" dirty="0"/>
              <a:t>ichki sikl Takrorlanishlar soni num=1 </a:t>
            </a:r>
            <a:endParaRPr lang="en-US" dirty="0" smtClean="0"/>
          </a:p>
          <a:p>
            <a:pPr marL="114300" indent="0">
              <a:buNone/>
            </a:pPr>
            <a:r>
              <a:rPr lang="uz-Latn-UZ" dirty="0" smtClean="0"/>
              <a:t>2 </a:t>
            </a:r>
            <a:r>
              <a:rPr lang="uz-Latn-UZ" dirty="0"/>
              <a:t>ichki sikl Takrorlanishlar soni num=2 </a:t>
            </a:r>
            <a:endParaRPr lang="en-US" dirty="0" smtClean="0"/>
          </a:p>
          <a:p>
            <a:pPr marL="114300" indent="0">
              <a:buNone/>
            </a:pPr>
            <a:r>
              <a:rPr lang="uz-Latn-UZ" dirty="0" smtClean="0"/>
              <a:t>3 </a:t>
            </a:r>
            <a:r>
              <a:rPr lang="uz-Latn-UZ" dirty="0"/>
              <a:t>ichki sikl Takrorlanishlar soni num=3 </a:t>
            </a:r>
            <a:endParaRPr lang="en-US" dirty="0" smtClean="0"/>
          </a:p>
          <a:p>
            <a:pPr marL="114300" indent="0">
              <a:buNone/>
            </a:pPr>
            <a:r>
              <a:rPr lang="uz-Latn-UZ" dirty="0" smtClean="0"/>
              <a:t>2 </a:t>
            </a:r>
            <a:r>
              <a:rPr lang="uz-Latn-UZ" dirty="0"/>
              <a:t>tashqi sikl </a:t>
            </a:r>
            <a:endParaRPr lang="en-US" dirty="0" smtClean="0"/>
          </a:p>
          <a:p>
            <a:pPr marL="114300" indent="0">
              <a:buNone/>
            </a:pPr>
            <a:r>
              <a:rPr lang="uz-Latn-UZ" dirty="0" smtClean="0"/>
              <a:t>1 </a:t>
            </a:r>
            <a:r>
              <a:rPr lang="uz-Latn-UZ" dirty="0"/>
              <a:t>ichki sikl Takrorlanishlar soni num=4 </a:t>
            </a:r>
            <a:endParaRPr lang="en-US" dirty="0" smtClean="0"/>
          </a:p>
          <a:p>
            <a:pPr marL="114300" indent="0">
              <a:buNone/>
            </a:pPr>
            <a:r>
              <a:rPr lang="uz-Latn-UZ" dirty="0" smtClean="0"/>
              <a:t>2 </a:t>
            </a:r>
            <a:r>
              <a:rPr lang="uz-Latn-UZ" dirty="0"/>
              <a:t>ichki sikl Takrorlanishlar soni num=5 </a:t>
            </a:r>
            <a:endParaRPr lang="en-US" dirty="0" smtClean="0"/>
          </a:p>
          <a:p>
            <a:pPr marL="114300" indent="0">
              <a:buNone/>
            </a:pPr>
            <a:r>
              <a:rPr lang="uz-Latn-UZ" dirty="0" smtClean="0"/>
              <a:t>3 </a:t>
            </a:r>
            <a:r>
              <a:rPr lang="uz-Latn-UZ" dirty="0"/>
              <a:t>ichki sikl Takrorlanishlar soni num=6 </a:t>
            </a:r>
            <a:endParaRPr lang="en-US" dirty="0" smtClean="0"/>
          </a:p>
          <a:p>
            <a:pPr marL="114300" indent="0">
              <a:buNone/>
            </a:pPr>
            <a:r>
              <a:rPr lang="uz-Latn-UZ" dirty="0" smtClean="0"/>
              <a:t>3 </a:t>
            </a:r>
            <a:r>
              <a:rPr lang="uz-Latn-UZ" dirty="0"/>
              <a:t>tashqi </a:t>
            </a:r>
            <a:r>
              <a:rPr lang="uz-Latn-UZ" dirty="0" smtClean="0"/>
              <a:t>sikl</a:t>
            </a:r>
            <a:endParaRPr lang="en-US" dirty="0" smtClean="0"/>
          </a:p>
          <a:p>
            <a:pPr marL="114300" indent="0">
              <a:buNone/>
            </a:pPr>
            <a:r>
              <a:rPr lang="uz-Latn-UZ" dirty="0" smtClean="0"/>
              <a:t>1 </a:t>
            </a:r>
            <a:r>
              <a:rPr lang="uz-Latn-UZ" dirty="0"/>
              <a:t>ichki sikl Takrorlanishlar soni num=7 </a:t>
            </a:r>
            <a:endParaRPr lang="en-US" dirty="0" smtClean="0"/>
          </a:p>
          <a:p>
            <a:pPr marL="114300" indent="0">
              <a:buNone/>
            </a:pPr>
            <a:r>
              <a:rPr lang="uz-Latn-UZ" dirty="0" smtClean="0"/>
              <a:t>2 </a:t>
            </a:r>
            <a:r>
              <a:rPr lang="uz-Latn-UZ" dirty="0"/>
              <a:t>ichki sikl Takrorlanishlar soni num=8 </a:t>
            </a:r>
            <a:endParaRPr lang="en-US" dirty="0" smtClean="0"/>
          </a:p>
          <a:p>
            <a:pPr marL="114300" indent="0">
              <a:buNone/>
            </a:pPr>
            <a:r>
              <a:rPr lang="uz-Latn-UZ" dirty="0" smtClean="0"/>
              <a:t>3 </a:t>
            </a:r>
            <a:r>
              <a:rPr lang="uz-Latn-UZ" dirty="0"/>
              <a:t>ichki sikl Takrorlanishlar soni num=9</a:t>
            </a:r>
            <a:endParaRPr lang="ru-RU" dirty="0"/>
          </a:p>
        </p:txBody>
      </p:sp>
    </p:spTree>
    <p:extLst>
      <p:ext uri="{BB962C8B-B14F-4D97-AF65-F5344CB8AC3E}">
        <p14:creationId xmlns:p14="http://schemas.microsoft.com/office/powerpoint/2010/main" val="1412609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z-Latn-UZ" dirty="0"/>
              <a:t>while sikl operatori</a:t>
            </a:r>
            <a:endParaRPr lang="ru-RU" dirty="0"/>
          </a:p>
        </p:txBody>
      </p:sp>
      <p:sp>
        <p:nvSpPr>
          <p:cNvPr id="4" name="Номер слайда 3"/>
          <p:cNvSpPr>
            <a:spLocks noGrp="1"/>
          </p:cNvSpPr>
          <p:nvPr>
            <p:ph type="sldNum" sz="quarter" idx="12"/>
          </p:nvPr>
        </p:nvSpPr>
        <p:spPr/>
        <p:txBody>
          <a:bodyPr/>
          <a:lstStyle/>
          <a:p>
            <a:fld id="{6E2D2B3B-882E-40F3-A32F-6DD516915044}" type="slidenum">
              <a:rPr lang="en-US" smtClean="0"/>
              <a:pPr/>
              <a:t>12</a:t>
            </a:fld>
            <a:endParaRPr lang="en-US"/>
          </a:p>
        </p:txBody>
      </p:sp>
      <p:sp>
        <p:nvSpPr>
          <p:cNvPr id="5" name="Объект 4"/>
          <p:cNvSpPr>
            <a:spLocks noGrp="1"/>
          </p:cNvSpPr>
          <p:nvPr>
            <p:ph idx="1"/>
          </p:nvPr>
        </p:nvSpPr>
        <p:spPr/>
        <p:txBody>
          <a:bodyPr/>
          <a:lstStyle/>
          <a:p>
            <a:pPr marL="114300" indent="0">
              <a:buNone/>
            </a:pPr>
            <a:r>
              <a:rPr lang="uz-Latn-UZ" dirty="0"/>
              <a:t>for sikl operatoriga muqobil ko‘rinishda bo‘lgan while kalit so‘zi bilan aniqlanadigan sikl operatori ham mavjud. Uning umumiy ko‘rinishi quyidagicha: </a:t>
            </a:r>
            <a:endParaRPr lang="en-US" dirty="0" smtClean="0"/>
          </a:p>
          <a:p>
            <a:pPr marL="114300" indent="0">
              <a:buNone/>
            </a:pPr>
            <a:r>
              <a:rPr lang="uz-Latn-UZ" dirty="0" smtClean="0"/>
              <a:t>while </a:t>
            </a:r>
            <a:r>
              <a:rPr lang="uz-Latn-UZ" dirty="0"/>
              <a:t>(&lt; shart&gt;) { </a:t>
            </a:r>
            <a:endParaRPr lang="en-US" dirty="0" smtClean="0"/>
          </a:p>
          <a:p>
            <a:pPr marL="114300" indent="0">
              <a:buNone/>
            </a:pPr>
            <a:r>
              <a:rPr lang="en-US" dirty="0"/>
              <a:t>	</a:t>
            </a:r>
            <a:r>
              <a:rPr lang="en-US" sz="2400" i="1" dirty="0"/>
              <a:t> &lt;</a:t>
            </a:r>
            <a:r>
              <a:rPr lang="en-US" sz="2400" i="1" dirty="0" err="1"/>
              <a:t>har</a:t>
            </a:r>
            <a:r>
              <a:rPr lang="en-US" sz="2400" i="1" dirty="0"/>
              <a:t> </a:t>
            </a:r>
            <a:r>
              <a:rPr lang="en-US" sz="2400" i="1" dirty="0" err="1"/>
              <a:t>bir</a:t>
            </a:r>
            <a:r>
              <a:rPr lang="en-US" sz="2400" i="1" dirty="0"/>
              <a:t> </a:t>
            </a:r>
            <a:r>
              <a:rPr lang="en-US" sz="2400" i="1" dirty="0" err="1"/>
              <a:t>iteratsiyada</a:t>
            </a:r>
            <a:r>
              <a:rPr lang="en-US" sz="2400" i="1" dirty="0"/>
              <a:t> </a:t>
            </a:r>
            <a:r>
              <a:rPr lang="en-US" sz="2400" i="1" dirty="0" err="1"/>
              <a:t>bajariladiganoperatorlar</a:t>
            </a:r>
            <a:r>
              <a:rPr lang="en-US" sz="2400" i="1" dirty="0"/>
              <a:t> </a:t>
            </a:r>
            <a:r>
              <a:rPr lang="en-US" sz="2400" i="1" dirty="0" err="1"/>
              <a:t>bloki</a:t>
            </a:r>
            <a:r>
              <a:rPr lang="en-US" sz="2400" i="1" dirty="0" smtClean="0"/>
              <a:t>&gt;;</a:t>
            </a:r>
          </a:p>
          <a:p>
            <a:pPr marL="114300" indent="0">
              <a:buNone/>
            </a:pPr>
            <a:r>
              <a:rPr lang="uz-Latn-UZ" dirty="0" smtClean="0"/>
              <a:t>} </a:t>
            </a:r>
            <a:endParaRPr lang="en-US" dirty="0" smtClean="0"/>
          </a:p>
          <a:p>
            <a:pPr marL="114300" indent="0">
              <a:buNone/>
            </a:pPr>
            <a:r>
              <a:rPr lang="uz-Latn-UZ" dirty="0" smtClean="0"/>
              <a:t>Bu </a:t>
            </a:r>
            <a:r>
              <a:rPr lang="uz-Latn-UZ" dirty="0"/>
              <a:t>yerda o‘rnida mantiqiy ifoda yoziladi. while operatori ham for operatoriga biroz o‘xshash bo‘lib, o‘rnida yoziladigan mantiqiy ifoda false (yolg‘on) qiymat qaytargunga qadar takrorlanishlarni davom ettiradi.</a:t>
            </a:r>
            <a:endParaRPr lang="ru-RU" dirty="0"/>
          </a:p>
        </p:txBody>
      </p:sp>
    </p:spTree>
    <p:extLst>
      <p:ext uri="{BB962C8B-B14F-4D97-AF65-F5344CB8AC3E}">
        <p14:creationId xmlns:p14="http://schemas.microsoft.com/office/powerpoint/2010/main" val="490677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152400"/>
            <a:ext cx="7620000" cy="6248400"/>
          </a:xfrm>
        </p:spPr>
        <p:txBody>
          <a:bodyPr>
            <a:normAutofit fontScale="92500" lnSpcReduction="10000"/>
          </a:bodyPr>
          <a:lstStyle/>
          <a:p>
            <a:pPr marL="114300" indent="0">
              <a:buNone/>
            </a:pPr>
            <a:r>
              <a:rPr lang="uz-Latn-UZ" i="1" dirty="0"/>
              <a:t>public class While { </a:t>
            </a:r>
            <a:endParaRPr lang="en-US" i="1" dirty="0" smtClean="0"/>
          </a:p>
          <a:p>
            <a:pPr marL="114300" indent="0">
              <a:buNone/>
            </a:pPr>
            <a:r>
              <a:rPr lang="en-US" i="1" dirty="0"/>
              <a:t>	</a:t>
            </a:r>
            <a:r>
              <a:rPr lang="uz-Latn-UZ" i="1" dirty="0" smtClean="0"/>
              <a:t>public </a:t>
            </a:r>
            <a:r>
              <a:rPr lang="uz-Latn-UZ" i="1" dirty="0"/>
              <a:t>static void main(String[] args) </a:t>
            </a:r>
            <a:r>
              <a:rPr lang="uz-Latn-UZ" i="1" dirty="0" smtClean="0"/>
              <a:t>{</a:t>
            </a:r>
            <a:endParaRPr lang="en-US" i="1" dirty="0" smtClean="0"/>
          </a:p>
          <a:p>
            <a:pPr marL="114300" indent="0">
              <a:buNone/>
            </a:pPr>
            <a:r>
              <a:rPr lang="en-US" i="1" dirty="0"/>
              <a:t>	</a:t>
            </a:r>
            <a:r>
              <a:rPr lang="en-US" i="1" dirty="0" smtClean="0"/>
              <a:t>	</a:t>
            </a:r>
            <a:r>
              <a:rPr lang="uz-Latn-UZ" i="1" dirty="0" smtClean="0"/>
              <a:t> </a:t>
            </a:r>
            <a:r>
              <a:rPr lang="uz-Latn-UZ" i="1" dirty="0"/>
              <a:t>int num = 100; </a:t>
            </a:r>
            <a:endParaRPr lang="en-US" i="1" dirty="0" smtClean="0"/>
          </a:p>
          <a:p>
            <a:pPr marL="114300" indent="0">
              <a:buNone/>
            </a:pPr>
            <a:r>
              <a:rPr lang="en-US" i="1" dirty="0"/>
              <a:t>	</a:t>
            </a:r>
            <a:r>
              <a:rPr lang="en-US" i="1" dirty="0" smtClean="0"/>
              <a:t>	</a:t>
            </a:r>
            <a:r>
              <a:rPr lang="uz-Latn-UZ" i="1" dirty="0" smtClean="0"/>
              <a:t>while </a:t>
            </a:r>
            <a:r>
              <a:rPr lang="uz-Latn-UZ" i="1" dirty="0"/>
              <a:t>(num &gt; 0) { </a:t>
            </a:r>
            <a:endParaRPr lang="en-US" i="1" dirty="0" smtClean="0"/>
          </a:p>
          <a:p>
            <a:pPr marL="114300" indent="0">
              <a:buNone/>
            </a:pPr>
            <a:r>
              <a:rPr lang="en-US" i="1" dirty="0"/>
              <a:t>	</a:t>
            </a:r>
            <a:r>
              <a:rPr lang="uz-Latn-UZ" i="1" dirty="0" smtClean="0"/>
              <a:t>System.out.println</a:t>
            </a:r>
            <a:r>
              <a:rPr lang="uz-Latn-UZ" i="1" dirty="0"/>
              <a:t>("Kamayish tartibida hisoblash: " + num</a:t>
            </a:r>
            <a:r>
              <a:rPr lang="uz-Latn-UZ" i="1" dirty="0" smtClean="0"/>
              <a:t>);</a:t>
            </a:r>
            <a:endParaRPr lang="en-US" i="1" dirty="0" smtClean="0"/>
          </a:p>
          <a:p>
            <a:pPr marL="114300" indent="0">
              <a:buNone/>
            </a:pPr>
            <a:r>
              <a:rPr lang="en-US" i="1" dirty="0"/>
              <a:t>	</a:t>
            </a:r>
            <a:r>
              <a:rPr lang="uz-Latn-UZ" i="1" dirty="0" smtClean="0"/>
              <a:t>num </a:t>
            </a:r>
            <a:r>
              <a:rPr lang="uz-Latn-UZ" i="1" dirty="0"/>
              <a:t>-= 10</a:t>
            </a:r>
            <a:r>
              <a:rPr lang="uz-Latn-UZ" i="1" dirty="0" smtClean="0"/>
              <a:t>;</a:t>
            </a:r>
            <a:endParaRPr lang="en-US" i="1" dirty="0" smtClean="0"/>
          </a:p>
          <a:p>
            <a:pPr marL="114300" indent="0">
              <a:buNone/>
            </a:pPr>
            <a:r>
              <a:rPr lang="uz-Latn-UZ" i="1" dirty="0" smtClean="0"/>
              <a:t>} </a:t>
            </a:r>
            <a:r>
              <a:rPr lang="en-US" i="1" dirty="0" smtClean="0"/>
              <a:t>}</a:t>
            </a:r>
            <a:r>
              <a:rPr lang="uz-Latn-UZ" i="1" dirty="0" smtClean="0"/>
              <a:t> </a:t>
            </a:r>
            <a:r>
              <a:rPr lang="uz-Latn-UZ" i="1" dirty="0"/>
              <a:t>} </a:t>
            </a:r>
            <a:endParaRPr lang="en-US" i="1" dirty="0" smtClean="0"/>
          </a:p>
          <a:p>
            <a:pPr marL="114300" indent="0">
              <a:buNone/>
            </a:pPr>
            <a:r>
              <a:rPr lang="uz-Latn-UZ" dirty="0" smtClean="0"/>
              <a:t>Dastur </a:t>
            </a:r>
            <a:r>
              <a:rPr lang="uz-Latn-UZ" dirty="0"/>
              <a:t>natijasi: </a:t>
            </a:r>
            <a:endParaRPr lang="en-US" dirty="0" smtClean="0"/>
          </a:p>
          <a:p>
            <a:pPr marL="114300" indent="0">
              <a:buNone/>
            </a:pPr>
            <a:r>
              <a:rPr lang="uz-Latn-UZ" dirty="0" smtClean="0">
                <a:latin typeface="Bahnschrift Light SemiCondensed" pitchFamily="34" charset="0"/>
              </a:rPr>
              <a:t>Kamayish </a:t>
            </a:r>
            <a:r>
              <a:rPr lang="uz-Latn-UZ" dirty="0">
                <a:latin typeface="Bahnschrift Light SemiCondensed" pitchFamily="34" charset="0"/>
              </a:rPr>
              <a:t>tartibida hisoblash: </a:t>
            </a:r>
            <a:r>
              <a:rPr lang="uz-Latn-UZ" dirty="0" smtClean="0">
                <a:latin typeface="Bahnschrift Light SemiCondensed" pitchFamily="34" charset="0"/>
              </a:rPr>
              <a:t>100</a:t>
            </a:r>
            <a:endParaRPr lang="en-US" dirty="0" smtClean="0">
              <a:latin typeface="Bahnschrift Light SemiCondensed" pitchFamily="34" charset="0"/>
            </a:endParaRPr>
          </a:p>
          <a:p>
            <a:pPr marL="114300" indent="0">
              <a:buNone/>
            </a:pPr>
            <a:r>
              <a:rPr lang="uz-Latn-UZ" dirty="0" smtClean="0">
                <a:latin typeface="Bahnschrift Light SemiCondensed" pitchFamily="34" charset="0"/>
              </a:rPr>
              <a:t>Kamayish </a:t>
            </a:r>
            <a:r>
              <a:rPr lang="uz-Latn-UZ" dirty="0">
                <a:latin typeface="Bahnschrift Light SemiCondensed" pitchFamily="34" charset="0"/>
              </a:rPr>
              <a:t>tartibida hisoblash: 90 </a:t>
            </a:r>
            <a:endParaRPr lang="en-US" dirty="0" smtClean="0">
              <a:latin typeface="Bahnschrift Light SemiCondensed" pitchFamily="34" charset="0"/>
            </a:endParaRPr>
          </a:p>
          <a:p>
            <a:pPr marL="114300" indent="0">
              <a:buNone/>
            </a:pPr>
            <a:r>
              <a:rPr lang="uz-Latn-UZ" dirty="0" smtClean="0">
                <a:latin typeface="Bahnschrift Light SemiCondensed" pitchFamily="34" charset="0"/>
              </a:rPr>
              <a:t>Kamayish </a:t>
            </a:r>
            <a:r>
              <a:rPr lang="uz-Latn-UZ" dirty="0">
                <a:latin typeface="Bahnschrift Light SemiCondensed" pitchFamily="34" charset="0"/>
              </a:rPr>
              <a:t>tartibida hisoblash: 80 </a:t>
            </a:r>
            <a:endParaRPr lang="en-US" dirty="0" smtClean="0">
              <a:latin typeface="Bahnschrift Light SemiCondensed" pitchFamily="34" charset="0"/>
            </a:endParaRPr>
          </a:p>
          <a:p>
            <a:pPr marL="114300" indent="0">
              <a:buNone/>
            </a:pPr>
            <a:r>
              <a:rPr lang="uz-Latn-UZ" dirty="0" smtClean="0">
                <a:latin typeface="Bahnschrift Light SemiCondensed" pitchFamily="34" charset="0"/>
              </a:rPr>
              <a:t>Kamayish </a:t>
            </a:r>
            <a:r>
              <a:rPr lang="uz-Latn-UZ" dirty="0">
                <a:latin typeface="Bahnschrift Light SemiCondensed" pitchFamily="34" charset="0"/>
              </a:rPr>
              <a:t>tartibida hisoblash: 70 </a:t>
            </a:r>
            <a:endParaRPr lang="en-US" dirty="0" smtClean="0">
              <a:latin typeface="Bahnschrift Light SemiCondensed" pitchFamily="34" charset="0"/>
            </a:endParaRPr>
          </a:p>
          <a:p>
            <a:pPr marL="114300" indent="0">
              <a:buNone/>
            </a:pPr>
            <a:r>
              <a:rPr lang="uz-Latn-UZ" dirty="0" smtClean="0">
                <a:latin typeface="Bahnschrift Light SemiCondensed" pitchFamily="34" charset="0"/>
              </a:rPr>
              <a:t>Kamayish </a:t>
            </a:r>
            <a:r>
              <a:rPr lang="uz-Latn-UZ" dirty="0">
                <a:latin typeface="Bahnschrift Light SemiCondensed" pitchFamily="34" charset="0"/>
              </a:rPr>
              <a:t>tartibida hisoblash: 60 </a:t>
            </a:r>
            <a:endParaRPr lang="en-US" dirty="0" smtClean="0">
              <a:latin typeface="Bahnschrift Light SemiCondensed" pitchFamily="34" charset="0"/>
            </a:endParaRPr>
          </a:p>
          <a:p>
            <a:pPr marL="114300" indent="0">
              <a:buNone/>
            </a:pPr>
            <a:r>
              <a:rPr lang="uz-Latn-UZ" dirty="0" smtClean="0">
                <a:latin typeface="Bahnschrift Light SemiCondensed" pitchFamily="34" charset="0"/>
              </a:rPr>
              <a:t>Kamayish </a:t>
            </a:r>
            <a:r>
              <a:rPr lang="uz-Latn-UZ" dirty="0">
                <a:latin typeface="Bahnschrift Light SemiCondensed" pitchFamily="34" charset="0"/>
              </a:rPr>
              <a:t>tartibida hisoblash: 50 </a:t>
            </a:r>
            <a:endParaRPr lang="en-US" dirty="0" smtClean="0">
              <a:latin typeface="Bahnschrift Light SemiCondensed" pitchFamily="34" charset="0"/>
            </a:endParaRPr>
          </a:p>
          <a:p>
            <a:pPr marL="114300" indent="0">
              <a:buNone/>
            </a:pPr>
            <a:r>
              <a:rPr lang="uz-Latn-UZ" dirty="0" smtClean="0">
                <a:latin typeface="Bahnschrift Light SemiCondensed" pitchFamily="34" charset="0"/>
              </a:rPr>
              <a:t>Kamayish </a:t>
            </a:r>
            <a:r>
              <a:rPr lang="uz-Latn-UZ" dirty="0">
                <a:latin typeface="Bahnschrift Light SemiCondensed" pitchFamily="34" charset="0"/>
              </a:rPr>
              <a:t>tartibida hisoblash: 40 </a:t>
            </a:r>
            <a:endParaRPr lang="en-US" dirty="0" smtClean="0">
              <a:latin typeface="Bahnschrift Light SemiCondensed" pitchFamily="34" charset="0"/>
            </a:endParaRPr>
          </a:p>
          <a:p>
            <a:pPr marL="114300" indent="0">
              <a:buNone/>
            </a:pPr>
            <a:r>
              <a:rPr lang="uz-Latn-UZ" dirty="0" smtClean="0">
                <a:latin typeface="Bahnschrift Light SemiCondensed" pitchFamily="34" charset="0"/>
              </a:rPr>
              <a:t>Kamayish </a:t>
            </a:r>
            <a:r>
              <a:rPr lang="uz-Latn-UZ" dirty="0">
                <a:latin typeface="Bahnschrift Light SemiCondensed" pitchFamily="34" charset="0"/>
              </a:rPr>
              <a:t>tartibida hisoblash: 30 </a:t>
            </a:r>
            <a:endParaRPr lang="en-US" dirty="0" smtClean="0">
              <a:latin typeface="Bahnschrift Light SemiCondensed" pitchFamily="34" charset="0"/>
            </a:endParaRPr>
          </a:p>
          <a:p>
            <a:pPr marL="114300" indent="0">
              <a:buNone/>
            </a:pPr>
            <a:r>
              <a:rPr lang="uz-Latn-UZ" dirty="0" smtClean="0">
                <a:latin typeface="Bahnschrift Light SemiCondensed" pitchFamily="34" charset="0"/>
              </a:rPr>
              <a:t>Kamayish </a:t>
            </a:r>
            <a:r>
              <a:rPr lang="uz-Latn-UZ" dirty="0">
                <a:latin typeface="Bahnschrift Light SemiCondensed" pitchFamily="34" charset="0"/>
              </a:rPr>
              <a:t>tartibida hisoblash: 20 </a:t>
            </a:r>
            <a:endParaRPr lang="en-US" dirty="0" smtClean="0">
              <a:latin typeface="Bahnschrift Light SemiCondensed" pitchFamily="34" charset="0"/>
            </a:endParaRPr>
          </a:p>
          <a:p>
            <a:pPr marL="114300" indent="0">
              <a:buNone/>
            </a:pPr>
            <a:r>
              <a:rPr lang="uz-Latn-UZ" dirty="0" smtClean="0">
                <a:latin typeface="Bahnschrift Light SemiCondensed" pitchFamily="34" charset="0"/>
              </a:rPr>
              <a:t>Kamayish </a:t>
            </a:r>
            <a:r>
              <a:rPr lang="uz-Latn-UZ" dirty="0">
                <a:latin typeface="Bahnschrift Light SemiCondensed" pitchFamily="34" charset="0"/>
              </a:rPr>
              <a:t>tartibida hisoblash: 10 </a:t>
            </a:r>
            <a:endParaRPr lang="ru-RU" dirty="0">
              <a:latin typeface="Bahnschrift Light SemiCondensed" pitchFamily="34" charset="0"/>
            </a:endParaRPr>
          </a:p>
        </p:txBody>
      </p:sp>
      <p:sp>
        <p:nvSpPr>
          <p:cNvPr id="4" name="Номер слайда 3"/>
          <p:cNvSpPr>
            <a:spLocks noGrp="1"/>
          </p:cNvSpPr>
          <p:nvPr>
            <p:ph type="sldNum" sz="quarter" idx="12"/>
          </p:nvPr>
        </p:nvSpPr>
        <p:spPr/>
        <p:txBody>
          <a:bodyPr/>
          <a:lstStyle/>
          <a:p>
            <a:fld id="{6E2D2B3B-882E-40F3-A32F-6DD516915044}" type="slidenum">
              <a:rPr lang="en-US" smtClean="0"/>
              <a:pPr/>
              <a:t>13</a:t>
            </a:fld>
            <a:endParaRPr lang="en-US"/>
          </a:p>
        </p:txBody>
      </p:sp>
    </p:spTree>
    <p:extLst>
      <p:ext uri="{BB962C8B-B14F-4D97-AF65-F5344CB8AC3E}">
        <p14:creationId xmlns:p14="http://schemas.microsoft.com/office/powerpoint/2010/main" val="2481801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z-Latn-UZ" dirty="0"/>
              <a:t>do-while sikl operatori</a:t>
            </a:r>
            <a:endParaRPr lang="ru-RU" dirty="0"/>
          </a:p>
        </p:txBody>
      </p:sp>
      <p:sp>
        <p:nvSpPr>
          <p:cNvPr id="3" name="Объект 2"/>
          <p:cNvSpPr>
            <a:spLocks noGrp="1"/>
          </p:cNvSpPr>
          <p:nvPr>
            <p:ph idx="1"/>
          </p:nvPr>
        </p:nvSpPr>
        <p:spPr/>
        <p:txBody>
          <a:bodyPr/>
          <a:lstStyle/>
          <a:p>
            <a:pPr marL="114300" indent="0">
              <a:buNone/>
            </a:pPr>
            <a:r>
              <a:rPr lang="uz-Latn-UZ" dirty="0"/>
              <a:t>Sikl operatorlarining yana biri bu do-while operatori bo‘lib, uning umumiy ko‘rinishi quyidagicha: </a:t>
            </a:r>
            <a:endParaRPr lang="en-US" dirty="0" smtClean="0"/>
          </a:p>
          <a:p>
            <a:pPr marL="114300" indent="0">
              <a:buNone/>
            </a:pPr>
            <a:r>
              <a:rPr lang="uz-Latn-UZ" i="1" dirty="0" smtClean="0"/>
              <a:t>do {</a:t>
            </a:r>
            <a:endParaRPr lang="en-US" i="1" dirty="0" smtClean="0"/>
          </a:p>
          <a:p>
            <a:pPr marL="114300" indent="0">
              <a:buNone/>
            </a:pPr>
            <a:r>
              <a:rPr lang="en-US" i="1" dirty="0"/>
              <a:t>	</a:t>
            </a:r>
            <a:r>
              <a:rPr lang="en-US" i="1" dirty="0" smtClean="0"/>
              <a:t>&lt;</a:t>
            </a:r>
            <a:r>
              <a:rPr lang="en-US" i="1" dirty="0" err="1" smtClean="0"/>
              <a:t>har</a:t>
            </a:r>
            <a:r>
              <a:rPr lang="en-US" i="1" dirty="0" smtClean="0"/>
              <a:t> </a:t>
            </a:r>
            <a:r>
              <a:rPr lang="en-US" i="1" dirty="0" err="1" smtClean="0"/>
              <a:t>bir</a:t>
            </a:r>
            <a:r>
              <a:rPr lang="en-US" i="1" dirty="0" smtClean="0"/>
              <a:t> </a:t>
            </a:r>
            <a:r>
              <a:rPr lang="en-US" i="1" dirty="0" err="1" smtClean="0"/>
              <a:t>operatsiyada</a:t>
            </a:r>
            <a:r>
              <a:rPr lang="en-US" i="1" dirty="0" smtClean="0"/>
              <a:t> </a:t>
            </a:r>
            <a:r>
              <a:rPr lang="en-US" i="1" dirty="0" err="1" smtClean="0"/>
              <a:t>bajariladigan</a:t>
            </a:r>
            <a:r>
              <a:rPr lang="en-US" i="1" dirty="0" smtClean="0"/>
              <a:t> </a:t>
            </a:r>
            <a:r>
              <a:rPr lang="en-US" i="1" dirty="0" err="1" smtClean="0"/>
              <a:t>operatorlar</a:t>
            </a:r>
            <a:r>
              <a:rPr lang="en-US" i="1" dirty="0" smtClean="0"/>
              <a:t>&gt;</a:t>
            </a:r>
            <a:r>
              <a:rPr lang="uz-Latn-UZ" i="1" dirty="0" smtClean="0"/>
              <a:t> </a:t>
            </a:r>
            <a:r>
              <a:rPr lang="uz-Latn-UZ" i="1" dirty="0"/>
              <a:t>; </a:t>
            </a:r>
            <a:r>
              <a:rPr lang="en-US" i="1" dirty="0" smtClean="0"/>
              <a:t>	</a:t>
            </a:r>
          </a:p>
          <a:p>
            <a:pPr marL="114300" indent="0">
              <a:buNone/>
            </a:pPr>
            <a:r>
              <a:rPr lang="en-US" i="1" dirty="0" smtClean="0"/>
              <a:t>      </a:t>
            </a:r>
            <a:r>
              <a:rPr lang="uz-Latn-UZ" i="1" dirty="0" smtClean="0"/>
              <a:t>} </a:t>
            </a:r>
            <a:endParaRPr lang="en-US" i="1" dirty="0" smtClean="0"/>
          </a:p>
          <a:p>
            <a:pPr marL="114300" indent="0">
              <a:buNone/>
            </a:pPr>
            <a:r>
              <a:rPr lang="uz-Latn-UZ" i="1" dirty="0" smtClean="0"/>
              <a:t>while </a:t>
            </a:r>
            <a:r>
              <a:rPr lang="uz-Latn-UZ" i="1" dirty="0"/>
              <a:t>(&lt; shart </a:t>
            </a:r>
            <a:r>
              <a:rPr lang="uz-Latn-UZ" i="1" dirty="0" smtClean="0"/>
              <a:t>&gt;);</a:t>
            </a:r>
            <a:endParaRPr lang="en-US" i="1" dirty="0" smtClean="0"/>
          </a:p>
          <a:p>
            <a:pPr marL="114300" indent="0">
              <a:buNone/>
            </a:pPr>
            <a:r>
              <a:rPr lang="uz-Latn-UZ" dirty="0"/>
              <a:t>do-while </a:t>
            </a:r>
            <a:r>
              <a:rPr lang="uz-Latn-UZ" dirty="0" smtClean="0"/>
              <a:t>siklida dastlab </a:t>
            </a:r>
            <a:r>
              <a:rPr lang="uz-Latn-UZ" dirty="0"/>
              <a:t>sikl tanasi bajariladi, so‘ngra takrorlanish sharti tekshiriladi. Agar shart true qiymatini qaytarsa, takrorlanishlar davom etadi, aks holda boshqaruv sikl operatoridan keyingi kodlarga uzatiladi. </a:t>
            </a:r>
            <a:endParaRPr lang="en-US" dirty="0" smtClean="0"/>
          </a:p>
          <a:p>
            <a:pPr marL="114300" indent="0">
              <a:buNone/>
            </a:pPr>
            <a:r>
              <a:rPr lang="uz-Latn-UZ" dirty="0" smtClean="0"/>
              <a:t>do-while </a:t>
            </a:r>
            <a:r>
              <a:rPr lang="uz-Latn-UZ" dirty="0"/>
              <a:t>operatoridan qo‘llashni namoyish etish maqsadida quyidagi dastur matnini keltiramiz:</a:t>
            </a:r>
            <a:endParaRPr lang="ru-RU" i="1" dirty="0"/>
          </a:p>
        </p:txBody>
      </p:sp>
      <p:sp>
        <p:nvSpPr>
          <p:cNvPr id="4" name="Номер слайда 3"/>
          <p:cNvSpPr>
            <a:spLocks noGrp="1"/>
          </p:cNvSpPr>
          <p:nvPr>
            <p:ph type="sldNum" sz="quarter" idx="12"/>
          </p:nvPr>
        </p:nvSpPr>
        <p:spPr/>
        <p:txBody>
          <a:bodyPr/>
          <a:lstStyle/>
          <a:p>
            <a:fld id="{6E2D2B3B-882E-40F3-A32F-6DD516915044}" type="slidenum">
              <a:rPr lang="en-US" smtClean="0"/>
              <a:pPr/>
              <a:t>14</a:t>
            </a:fld>
            <a:endParaRPr lang="en-US"/>
          </a:p>
        </p:txBody>
      </p:sp>
    </p:spTree>
    <p:extLst>
      <p:ext uri="{BB962C8B-B14F-4D97-AF65-F5344CB8AC3E}">
        <p14:creationId xmlns:p14="http://schemas.microsoft.com/office/powerpoint/2010/main" val="4113318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152400"/>
            <a:ext cx="7620000" cy="6248400"/>
          </a:xfrm>
        </p:spPr>
        <p:txBody>
          <a:bodyPr>
            <a:normAutofit/>
          </a:bodyPr>
          <a:lstStyle/>
          <a:p>
            <a:pPr marL="114300" indent="0">
              <a:buNone/>
            </a:pPr>
            <a:r>
              <a:rPr lang="uz-Latn-UZ" sz="2800" i="1" dirty="0"/>
              <a:t>public class Do_While { </a:t>
            </a:r>
            <a:endParaRPr lang="en-US" sz="2800" i="1" dirty="0" smtClean="0"/>
          </a:p>
          <a:p>
            <a:pPr marL="114300" indent="0">
              <a:buNone/>
            </a:pPr>
            <a:r>
              <a:rPr lang="en-US" sz="2800" i="1" dirty="0"/>
              <a:t>	</a:t>
            </a:r>
            <a:r>
              <a:rPr lang="uz-Latn-UZ" sz="2800" i="1" dirty="0" smtClean="0"/>
              <a:t>public </a:t>
            </a:r>
            <a:r>
              <a:rPr lang="uz-Latn-UZ" sz="2800" i="1" dirty="0"/>
              <a:t>static void main(String[] args) </a:t>
            </a:r>
            <a:r>
              <a:rPr lang="uz-Latn-UZ" sz="2800" i="1" dirty="0" smtClean="0"/>
              <a:t>{</a:t>
            </a:r>
            <a:endParaRPr lang="en-US" sz="2800" i="1" dirty="0" smtClean="0"/>
          </a:p>
          <a:p>
            <a:pPr marL="114300" indent="0">
              <a:buNone/>
            </a:pPr>
            <a:r>
              <a:rPr lang="en-US" sz="2800" i="1" dirty="0"/>
              <a:t>	</a:t>
            </a:r>
            <a:r>
              <a:rPr lang="en-US" sz="2800" i="1" dirty="0" smtClean="0"/>
              <a:t>	</a:t>
            </a:r>
            <a:r>
              <a:rPr lang="uz-Latn-UZ" sz="2800" i="1" dirty="0" smtClean="0"/>
              <a:t> </a:t>
            </a:r>
            <a:r>
              <a:rPr lang="uz-Latn-UZ" sz="2800" i="1" dirty="0"/>
              <a:t>int num = 100; </a:t>
            </a:r>
            <a:endParaRPr lang="en-US" sz="2800" i="1" dirty="0" smtClean="0"/>
          </a:p>
          <a:p>
            <a:pPr marL="114300" indent="0">
              <a:buNone/>
            </a:pPr>
            <a:r>
              <a:rPr lang="en-US" sz="2800" i="1" dirty="0"/>
              <a:t>	</a:t>
            </a:r>
            <a:r>
              <a:rPr lang="uz-Latn-UZ" sz="2800" i="1" dirty="0" smtClean="0"/>
              <a:t>do {</a:t>
            </a:r>
            <a:endParaRPr lang="en-US" sz="2800" i="1" dirty="0" smtClean="0"/>
          </a:p>
          <a:p>
            <a:pPr marL="114300" indent="0">
              <a:buNone/>
            </a:pPr>
            <a:r>
              <a:rPr lang="en-US" sz="2800" i="1" dirty="0"/>
              <a:t>	</a:t>
            </a:r>
            <a:r>
              <a:rPr lang="en-US" sz="2800" i="1" dirty="0" smtClean="0"/>
              <a:t>	</a:t>
            </a:r>
            <a:r>
              <a:rPr lang="uz-Latn-UZ" sz="2800" i="1" dirty="0" smtClean="0"/>
              <a:t> </a:t>
            </a:r>
            <a:r>
              <a:rPr lang="uz-Latn-UZ" sz="2800" i="1" dirty="0"/>
              <a:t>System.out.println( "Do_While dan foydalanamiz: " + num </a:t>
            </a:r>
            <a:r>
              <a:rPr lang="uz-Latn-UZ" sz="2800" i="1" dirty="0" smtClean="0"/>
              <a:t>);</a:t>
            </a:r>
            <a:endParaRPr lang="en-US" sz="2800" i="1" dirty="0" smtClean="0"/>
          </a:p>
          <a:p>
            <a:pPr marL="114300" indent="0">
              <a:buNone/>
            </a:pPr>
            <a:r>
              <a:rPr lang="en-US" sz="2800" i="1" dirty="0"/>
              <a:t>	</a:t>
            </a:r>
            <a:r>
              <a:rPr lang="uz-Latn-UZ" sz="2800" i="1" dirty="0" smtClean="0"/>
              <a:t> }</a:t>
            </a:r>
            <a:endParaRPr lang="en-US" sz="2800" i="1" dirty="0" smtClean="0"/>
          </a:p>
          <a:p>
            <a:pPr marL="114300" indent="0">
              <a:buNone/>
            </a:pPr>
            <a:r>
              <a:rPr lang="uz-Latn-UZ" sz="2800" i="1" dirty="0" smtClean="0"/>
              <a:t> </a:t>
            </a:r>
            <a:r>
              <a:rPr lang="uz-Latn-UZ" sz="2800" i="1" dirty="0"/>
              <a:t>while ( num &lt; 0 ); </a:t>
            </a:r>
            <a:endParaRPr lang="en-US" sz="2800" i="1" dirty="0" smtClean="0"/>
          </a:p>
          <a:p>
            <a:pPr marL="114300" indent="0">
              <a:buNone/>
            </a:pPr>
            <a:r>
              <a:rPr lang="uz-Latn-UZ" sz="2800" i="1" dirty="0" smtClean="0"/>
              <a:t>}</a:t>
            </a:r>
            <a:endParaRPr lang="en-US" sz="2800" i="1" dirty="0" smtClean="0"/>
          </a:p>
          <a:p>
            <a:pPr marL="114300" indent="0">
              <a:buNone/>
            </a:pPr>
            <a:r>
              <a:rPr lang="uz-Latn-UZ" sz="2800" i="1" dirty="0" smtClean="0"/>
              <a:t>} </a:t>
            </a:r>
            <a:endParaRPr lang="en-US" sz="2800" i="1" dirty="0" smtClean="0"/>
          </a:p>
          <a:p>
            <a:pPr marL="114300" indent="0">
              <a:buNone/>
            </a:pPr>
            <a:r>
              <a:rPr lang="uz-Latn-UZ" sz="2800" dirty="0" smtClean="0"/>
              <a:t>Dastur </a:t>
            </a:r>
            <a:r>
              <a:rPr lang="uz-Latn-UZ" sz="2800" dirty="0"/>
              <a:t>natijasi</a:t>
            </a:r>
            <a:r>
              <a:rPr lang="uz-Latn-UZ" sz="2800" dirty="0" smtClean="0"/>
              <a:t>:</a:t>
            </a:r>
            <a:endParaRPr lang="en-US" sz="2800" dirty="0" smtClean="0"/>
          </a:p>
          <a:p>
            <a:pPr marL="114300" indent="0">
              <a:buNone/>
            </a:pPr>
            <a:r>
              <a:rPr lang="uz-Latn-UZ" sz="2800" dirty="0">
                <a:latin typeface="Bahnschrift Light SemiCondensed" pitchFamily="34" charset="0"/>
              </a:rPr>
              <a:t>Do_While dan foydalanamiz: 100</a:t>
            </a:r>
            <a:endParaRPr lang="ru-RU" sz="2800" dirty="0">
              <a:latin typeface="Bahnschrift Light SemiCondensed" pitchFamily="34" charset="0"/>
            </a:endParaRPr>
          </a:p>
        </p:txBody>
      </p:sp>
      <p:sp>
        <p:nvSpPr>
          <p:cNvPr id="4" name="Номер слайда 3"/>
          <p:cNvSpPr>
            <a:spLocks noGrp="1"/>
          </p:cNvSpPr>
          <p:nvPr>
            <p:ph type="sldNum" sz="quarter" idx="12"/>
          </p:nvPr>
        </p:nvSpPr>
        <p:spPr/>
        <p:txBody>
          <a:bodyPr/>
          <a:lstStyle/>
          <a:p>
            <a:fld id="{6E2D2B3B-882E-40F3-A32F-6DD516915044}" type="slidenum">
              <a:rPr lang="en-US" smtClean="0"/>
              <a:pPr/>
              <a:t>15</a:t>
            </a:fld>
            <a:endParaRPr lang="en-US"/>
          </a:p>
        </p:txBody>
      </p:sp>
    </p:spTree>
    <p:extLst>
      <p:ext uri="{BB962C8B-B14F-4D97-AF65-F5344CB8AC3E}">
        <p14:creationId xmlns:p14="http://schemas.microsoft.com/office/powerpoint/2010/main" val="2521932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7848600" cy="1143000"/>
          </a:xfrm>
        </p:spPr>
        <p:txBody>
          <a:bodyPr/>
          <a:lstStyle/>
          <a:p>
            <a:r>
              <a:rPr lang="it-IT" dirty="0" smtClean="0"/>
              <a:t>break  operatorlarini qo‘llash</a:t>
            </a:r>
            <a:endParaRPr lang="ru-RU" dirty="0"/>
          </a:p>
        </p:txBody>
      </p:sp>
      <p:sp>
        <p:nvSpPr>
          <p:cNvPr id="3" name="Объект 2"/>
          <p:cNvSpPr>
            <a:spLocks noGrp="1"/>
          </p:cNvSpPr>
          <p:nvPr>
            <p:ph idx="1"/>
          </p:nvPr>
        </p:nvSpPr>
        <p:spPr/>
        <p:txBody>
          <a:bodyPr>
            <a:normAutofit/>
          </a:bodyPr>
          <a:lstStyle/>
          <a:p>
            <a:pPr marL="114300" indent="0" algn="just">
              <a:buNone/>
            </a:pPr>
            <a:r>
              <a:rPr lang="en-US" sz="2800" dirty="0" smtClean="0"/>
              <a:t>	</a:t>
            </a:r>
            <a:r>
              <a:rPr lang="uz-Latn-UZ" sz="2800" i="1" dirty="0" smtClean="0"/>
              <a:t>break</a:t>
            </a:r>
            <a:r>
              <a:rPr lang="uz-Latn-UZ" sz="2800" dirty="0" smtClean="0"/>
              <a:t> </a:t>
            </a:r>
            <a:r>
              <a:rPr lang="uz-Latn-UZ" sz="2800" dirty="0"/>
              <a:t>kalit so‘zi aniq shartlarga asoslanib, sikl tanasidan chiqish, ya’ni takrorlanishlarni muddatidan oldin tugatish imkonini beradi. </a:t>
            </a:r>
            <a:endParaRPr lang="en-US" sz="2800" dirty="0" smtClean="0"/>
          </a:p>
          <a:p>
            <a:pPr marL="114300" indent="0" algn="just">
              <a:buNone/>
            </a:pPr>
            <a:r>
              <a:rPr lang="en-US" sz="2800" dirty="0"/>
              <a:t>	</a:t>
            </a:r>
            <a:r>
              <a:rPr lang="uz-Latn-UZ" sz="2800" i="1" dirty="0" smtClean="0"/>
              <a:t>break</a:t>
            </a:r>
            <a:r>
              <a:rPr lang="uz-Latn-UZ" sz="2800" dirty="0" smtClean="0"/>
              <a:t> </a:t>
            </a:r>
            <a:r>
              <a:rPr lang="uz-Latn-UZ" sz="2800" dirty="0"/>
              <a:t>operatori sikl ichida ma’lum shartning bajarilishiga bog‘liq qilib joylashtiriladi. Agar break bilan bog‘langan shart bajarilsa, boshqaruv sikl tanasini tark etadi. Quyidagi dasturda break operatorini qo‘llash ko‘rsatilgan:</a:t>
            </a:r>
            <a:endParaRPr lang="ru-RU" sz="2800" dirty="0"/>
          </a:p>
        </p:txBody>
      </p:sp>
      <p:sp>
        <p:nvSpPr>
          <p:cNvPr id="4" name="Номер слайда 3"/>
          <p:cNvSpPr>
            <a:spLocks noGrp="1"/>
          </p:cNvSpPr>
          <p:nvPr>
            <p:ph type="sldNum" sz="quarter" idx="12"/>
          </p:nvPr>
        </p:nvSpPr>
        <p:spPr/>
        <p:txBody>
          <a:bodyPr/>
          <a:lstStyle/>
          <a:p>
            <a:fld id="{6E2D2B3B-882E-40F3-A32F-6DD516915044}" type="slidenum">
              <a:rPr lang="en-US" smtClean="0"/>
              <a:pPr/>
              <a:t>16</a:t>
            </a:fld>
            <a:endParaRPr lang="en-US"/>
          </a:p>
        </p:txBody>
      </p:sp>
    </p:spTree>
    <p:extLst>
      <p:ext uri="{BB962C8B-B14F-4D97-AF65-F5344CB8AC3E}">
        <p14:creationId xmlns:p14="http://schemas.microsoft.com/office/powerpoint/2010/main" val="34932743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152400"/>
            <a:ext cx="7620000" cy="6248400"/>
          </a:xfrm>
        </p:spPr>
        <p:txBody>
          <a:bodyPr>
            <a:normAutofit fontScale="92500" lnSpcReduction="10000"/>
          </a:bodyPr>
          <a:lstStyle/>
          <a:p>
            <a:pPr marL="114300" indent="0">
              <a:buNone/>
            </a:pPr>
            <a:r>
              <a:rPr lang="uz-Latn-UZ" i="1" dirty="0"/>
              <a:t>public class Break { </a:t>
            </a:r>
            <a:endParaRPr lang="en-US" i="1" dirty="0" smtClean="0"/>
          </a:p>
          <a:p>
            <a:pPr marL="114300" indent="0">
              <a:buNone/>
            </a:pPr>
            <a:r>
              <a:rPr lang="en-US" i="1" dirty="0"/>
              <a:t>	</a:t>
            </a:r>
            <a:r>
              <a:rPr lang="uz-Latn-UZ" i="1" dirty="0" smtClean="0"/>
              <a:t>public </a:t>
            </a:r>
            <a:r>
              <a:rPr lang="uz-Latn-UZ" i="1" dirty="0"/>
              <a:t>static void main(String[] args) </a:t>
            </a:r>
            <a:r>
              <a:rPr lang="uz-Latn-UZ" i="1" dirty="0" smtClean="0"/>
              <a:t>{</a:t>
            </a:r>
            <a:endParaRPr lang="en-US" i="1" dirty="0" smtClean="0"/>
          </a:p>
          <a:p>
            <a:pPr marL="114300" indent="0">
              <a:buNone/>
            </a:pPr>
            <a:r>
              <a:rPr lang="en-US" i="1" dirty="0"/>
              <a:t>	</a:t>
            </a:r>
            <a:r>
              <a:rPr lang="en-US" i="1" dirty="0" smtClean="0"/>
              <a:t>	</a:t>
            </a:r>
            <a:r>
              <a:rPr lang="uz-Latn-UZ" i="1" dirty="0" smtClean="0"/>
              <a:t> </a:t>
            </a:r>
            <a:r>
              <a:rPr lang="uz-Latn-UZ" i="1" dirty="0"/>
              <a:t>for (int i = 1; i &lt; 4; i++) { </a:t>
            </a:r>
            <a:endParaRPr lang="en-US" i="1" dirty="0" smtClean="0"/>
          </a:p>
          <a:p>
            <a:pPr marL="114300" indent="0">
              <a:buNone/>
            </a:pPr>
            <a:r>
              <a:rPr lang="en-US" i="1" dirty="0"/>
              <a:t>	</a:t>
            </a:r>
            <a:r>
              <a:rPr lang="en-US" i="1" dirty="0" smtClean="0"/>
              <a:t>	</a:t>
            </a:r>
            <a:r>
              <a:rPr lang="uz-Latn-UZ" i="1" dirty="0" smtClean="0"/>
              <a:t>for </a:t>
            </a:r>
            <a:r>
              <a:rPr lang="uz-Latn-UZ" i="1" dirty="0"/>
              <a:t>(int j = 1; j &lt; 4; j++) { </a:t>
            </a:r>
            <a:endParaRPr lang="en-US" i="1" dirty="0" smtClean="0"/>
          </a:p>
          <a:p>
            <a:pPr marL="114300" indent="0">
              <a:buNone/>
            </a:pPr>
            <a:r>
              <a:rPr lang="en-US" i="1" dirty="0"/>
              <a:t>	</a:t>
            </a:r>
            <a:r>
              <a:rPr lang="uz-Latn-UZ" i="1" dirty="0" smtClean="0"/>
              <a:t>System.out.println</a:t>
            </a:r>
            <a:r>
              <a:rPr lang="uz-Latn-UZ" i="1" dirty="0"/>
              <a:t>( "Iteratsiya i=" + i + " j=" + j</a:t>
            </a:r>
            <a:r>
              <a:rPr lang="uz-Latn-UZ" i="1" dirty="0" smtClean="0"/>
              <a:t>);</a:t>
            </a:r>
            <a:endParaRPr lang="en-US" i="1" dirty="0" smtClean="0"/>
          </a:p>
          <a:p>
            <a:pPr marL="114300" indent="0">
              <a:buNone/>
            </a:pPr>
            <a:r>
              <a:rPr lang="en-US" i="1" dirty="0"/>
              <a:t>	</a:t>
            </a:r>
            <a:r>
              <a:rPr lang="en-US" i="1" dirty="0" smtClean="0"/>
              <a:t>	</a:t>
            </a:r>
            <a:r>
              <a:rPr lang="uz-Latn-UZ" i="1" dirty="0" smtClean="0"/>
              <a:t> </a:t>
            </a:r>
            <a:r>
              <a:rPr lang="uz-Latn-UZ" i="1" dirty="0"/>
              <a:t>if (i == 1 &amp;&amp; j == 1) { </a:t>
            </a:r>
            <a:endParaRPr lang="en-US" i="1" dirty="0" smtClean="0"/>
          </a:p>
          <a:p>
            <a:pPr marL="114300" indent="0">
              <a:buNone/>
            </a:pPr>
            <a:r>
              <a:rPr lang="en-US" i="1" dirty="0"/>
              <a:t>	</a:t>
            </a:r>
            <a:r>
              <a:rPr lang="uz-Latn-UZ" i="1" dirty="0" smtClean="0"/>
              <a:t>System.out.println</a:t>
            </a:r>
            <a:r>
              <a:rPr lang="uz-Latn-UZ" i="1" dirty="0"/>
              <a:t>("i=" + i + " j=" + j + " </a:t>
            </a:r>
            <a:r>
              <a:rPr lang="uz-Latn-UZ" i="1" dirty="0" smtClean="0"/>
              <a:t>bo‘lganda </a:t>
            </a:r>
            <a:r>
              <a:rPr lang="uz-Latn-UZ" i="1" dirty="0"/>
              <a:t>ichki sikldan chiqish bajarildi</a:t>
            </a:r>
            <a:r>
              <a:rPr lang="uz-Latn-UZ" i="1" dirty="0" smtClean="0"/>
              <a:t>!"); </a:t>
            </a:r>
            <a:r>
              <a:rPr lang="uz-Latn-UZ" i="1" dirty="0"/>
              <a:t>break</a:t>
            </a:r>
            <a:r>
              <a:rPr lang="uz-Latn-UZ" i="1" dirty="0" smtClean="0"/>
              <a:t>;</a:t>
            </a:r>
            <a:endParaRPr lang="en-US" i="1" dirty="0" smtClean="0"/>
          </a:p>
          <a:p>
            <a:pPr marL="114300" indent="0">
              <a:buNone/>
            </a:pPr>
            <a:r>
              <a:rPr lang="uz-Latn-UZ" i="1" dirty="0" smtClean="0"/>
              <a:t>} </a:t>
            </a:r>
            <a:r>
              <a:rPr lang="uz-Latn-UZ" i="1" dirty="0"/>
              <a:t>}} } </a:t>
            </a:r>
            <a:r>
              <a:rPr lang="uz-Latn-UZ" i="1" dirty="0" smtClean="0"/>
              <a:t>}</a:t>
            </a:r>
            <a:endParaRPr lang="en-US" i="1" dirty="0" smtClean="0"/>
          </a:p>
          <a:p>
            <a:pPr marL="114300" indent="0">
              <a:buNone/>
            </a:pPr>
            <a:r>
              <a:rPr lang="uz-Latn-UZ" dirty="0" smtClean="0"/>
              <a:t> </a:t>
            </a:r>
            <a:r>
              <a:rPr lang="uz-Latn-UZ" dirty="0"/>
              <a:t>Dastur natijasi: </a:t>
            </a:r>
            <a:endParaRPr lang="en-US" dirty="0" smtClean="0"/>
          </a:p>
          <a:p>
            <a:pPr marL="114300" indent="0">
              <a:buNone/>
            </a:pPr>
            <a:r>
              <a:rPr lang="uz-Latn-UZ" dirty="0" smtClean="0">
                <a:latin typeface="Bahnschrift Light SemiCondensed" pitchFamily="34" charset="0"/>
              </a:rPr>
              <a:t>Iteratsiya </a:t>
            </a:r>
            <a:r>
              <a:rPr lang="uz-Latn-UZ" dirty="0">
                <a:latin typeface="Bahnschrift Light SemiCondensed" pitchFamily="34" charset="0"/>
              </a:rPr>
              <a:t>i=1 </a:t>
            </a:r>
            <a:r>
              <a:rPr lang="uz-Latn-UZ" dirty="0" smtClean="0">
                <a:latin typeface="Bahnschrift Light SemiCondensed" pitchFamily="34" charset="0"/>
              </a:rPr>
              <a:t>j=1</a:t>
            </a:r>
            <a:endParaRPr lang="en-US" dirty="0" smtClean="0">
              <a:latin typeface="Bahnschrift Light SemiCondensed" pitchFamily="34" charset="0"/>
            </a:endParaRPr>
          </a:p>
          <a:p>
            <a:pPr marL="114300" indent="0">
              <a:buNone/>
            </a:pPr>
            <a:r>
              <a:rPr lang="uz-Latn-UZ" dirty="0" smtClean="0">
                <a:latin typeface="Bahnschrift Light SemiCondensed" pitchFamily="34" charset="0"/>
              </a:rPr>
              <a:t> </a:t>
            </a:r>
            <a:r>
              <a:rPr lang="uz-Latn-UZ" dirty="0">
                <a:latin typeface="Bahnschrift Light SemiCondensed" pitchFamily="34" charset="0"/>
              </a:rPr>
              <a:t>i=1 </a:t>
            </a:r>
            <a:r>
              <a:rPr lang="uz-Latn-UZ" dirty="0" smtClean="0">
                <a:latin typeface="Bahnschrift Light SemiCondensed" pitchFamily="34" charset="0"/>
              </a:rPr>
              <a:t>j=1</a:t>
            </a:r>
            <a:r>
              <a:rPr lang="en-US" dirty="0" smtClean="0">
                <a:latin typeface="Bahnschrift Light SemiCondensed" pitchFamily="34" charset="0"/>
              </a:rPr>
              <a:t> </a:t>
            </a:r>
            <a:r>
              <a:rPr lang="uz-Latn-UZ" dirty="0" smtClean="0">
                <a:latin typeface="Bahnschrift Light SemiCondensed" pitchFamily="34" charset="0"/>
              </a:rPr>
              <a:t>bo‘lganda </a:t>
            </a:r>
            <a:r>
              <a:rPr lang="uz-Latn-UZ" dirty="0">
                <a:latin typeface="Bahnschrift Light SemiCondensed" pitchFamily="34" charset="0"/>
              </a:rPr>
              <a:t>ichki sikldan chiqish bajarildi</a:t>
            </a:r>
            <a:r>
              <a:rPr lang="uz-Latn-UZ" dirty="0" smtClean="0">
                <a:latin typeface="Bahnschrift Light SemiCondensed" pitchFamily="34" charset="0"/>
              </a:rPr>
              <a:t>!</a:t>
            </a:r>
            <a:endParaRPr lang="en-US" dirty="0" smtClean="0">
              <a:latin typeface="Bahnschrift Light SemiCondensed" pitchFamily="34" charset="0"/>
            </a:endParaRPr>
          </a:p>
          <a:p>
            <a:pPr marL="114300" indent="0">
              <a:buNone/>
            </a:pPr>
            <a:r>
              <a:rPr lang="uz-Latn-UZ" dirty="0" smtClean="0">
                <a:latin typeface="Bahnschrift Light SemiCondensed" pitchFamily="34" charset="0"/>
              </a:rPr>
              <a:t> </a:t>
            </a:r>
            <a:r>
              <a:rPr lang="uz-Latn-UZ" dirty="0">
                <a:latin typeface="Bahnschrift Light SemiCondensed" pitchFamily="34" charset="0"/>
              </a:rPr>
              <a:t>Iteratsiya i=2 </a:t>
            </a:r>
            <a:r>
              <a:rPr lang="uz-Latn-UZ" dirty="0" smtClean="0">
                <a:latin typeface="Bahnschrift Light SemiCondensed" pitchFamily="34" charset="0"/>
              </a:rPr>
              <a:t>j=1</a:t>
            </a:r>
            <a:endParaRPr lang="en-US" dirty="0" smtClean="0">
              <a:latin typeface="Bahnschrift Light SemiCondensed" pitchFamily="34" charset="0"/>
            </a:endParaRPr>
          </a:p>
          <a:p>
            <a:pPr marL="114300" indent="0">
              <a:buNone/>
            </a:pPr>
            <a:r>
              <a:rPr lang="uz-Latn-UZ" dirty="0" smtClean="0">
                <a:latin typeface="Bahnschrift Light SemiCondensed" pitchFamily="34" charset="0"/>
              </a:rPr>
              <a:t> </a:t>
            </a:r>
            <a:r>
              <a:rPr lang="uz-Latn-UZ" dirty="0">
                <a:latin typeface="Bahnschrift Light SemiCondensed" pitchFamily="34" charset="0"/>
              </a:rPr>
              <a:t>Iteratsiya i=2 </a:t>
            </a:r>
            <a:r>
              <a:rPr lang="uz-Latn-UZ" dirty="0" smtClean="0">
                <a:latin typeface="Bahnschrift Light SemiCondensed" pitchFamily="34" charset="0"/>
              </a:rPr>
              <a:t>j=2</a:t>
            </a:r>
            <a:endParaRPr lang="en-US" dirty="0" smtClean="0">
              <a:latin typeface="Bahnschrift Light SemiCondensed" pitchFamily="34" charset="0"/>
            </a:endParaRPr>
          </a:p>
          <a:p>
            <a:pPr marL="114300" indent="0">
              <a:buNone/>
            </a:pPr>
            <a:r>
              <a:rPr lang="uz-Latn-UZ" dirty="0" smtClean="0">
                <a:latin typeface="Bahnschrift Light SemiCondensed" pitchFamily="34" charset="0"/>
              </a:rPr>
              <a:t> </a:t>
            </a:r>
            <a:r>
              <a:rPr lang="uz-Latn-UZ" dirty="0">
                <a:latin typeface="Bahnschrift Light SemiCondensed" pitchFamily="34" charset="0"/>
              </a:rPr>
              <a:t>Iteratsiya i=2 </a:t>
            </a:r>
            <a:r>
              <a:rPr lang="uz-Latn-UZ" dirty="0" smtClean="0">
                <a:latin typeface="Bahnschrift Light SemiCondensed" pitchFamily="34" charset="0"/>
              </a:rPr>
              <a:t>j=3</a:t>
            </a:r>
            <a:endParaRPr lang="en-US" dirty="0" smtClean="0">
              <a:latin typeface="Bahnschrift Light SemiCondensed" pitchFamily="34" charset="0"/>
            </a:endParaRPr>
          </a:p>
          <a:p>
            <a:pPr marL="114300" indent="0">
              <a:buNone/>
            </a:pPr>
            <a:r>
              <a:rPr lang="uz-Latn-UZ" dirty="0" smtClean="0">
                <a:latin typeface="Bahnschrift Light SemiCondensed" pitchFamily="34" charset="0"/>
              </a:rPr>
              <a:t> </a:t>
            </a:r>
            <a:r>
              <a:rPr lang="uz-Latn-UZ" dirty="0">
                <a:latin typeface="Bahnschrift Light SemiCondensed" pitchFamily="34" charset="0"/>
              </a:rPr>
              <a:t>Iteratsiya i=3 </a:t>
            </a:r>
            <a:r>
              <a:rPr lang="uz-Latn-UZ" dirty="0" smtClean="0">
                <a:latin typeface="Bahnschrift Light SemiCondensed" pitchFamily="34" charset="0"/>
              </a:rPr>
              <a:t>j=1</a:t>
            </a:r>
            <a:endParaRPr lang="en-US" dirty="0" smtClean="0">
              <a:latin typeface="Bahnschrift Light SemiCondensed" pitchFamily="34" charset="0"/>
            </a:endParaRPr>
          </a:p>
          <a:p>
            <a:pPr marL="114300" indent="0">
              <a:buNone/>
            </a:pPr>
            <a:r>
              <a:rPr lang="uz-Latn-UZ" dirty="0" smtClean="0">
                <a:latin typeface="Bahnschrift Light SemiCondensed" pitchFamily="34" charset="0"/>
              </a:rPr>
              <a:t> </a:t>
            </a:r>
            <a:r>
              <a:rPr lang="uz-Latn-UZ" dirty="0">
                <a:latin typeface="Bahnschrift Light SemiCondensed" pitchFamily="34" charset="0"/>
              </a:rPr>
              <a:t>Iteratsiya i=3 j=2 </a:t>
            </a:r>
            <a:endParaRPr lang="en-US" dirty="0" smtClean="0">
              <a:latin typeface="Bahnschrift Light SemiCondensed" pitchFamily="34" charset="0"/>
            </a:endParaRPr>
          </a:p>
          <a:p>
            <a:pPr marL="114300" indent="0">
              <a:buNone/>
            </a:pPr>
            <a:r>
              <a:rPr lang="en-US" dirty="0">
                <a:latin typeface="Bahnschrift Light SemiCondensed" pitchFamily="34" charset="0"/>
              </a:rPr>
              <a:t> </a:t>
            </a:r>
            <a:r>
              <a:rPr lang="uz-Latn-UZ" dirty="0" smtClean="0">
                <a:latin typeface="Bahnschrift Light SemiCondensed" pitchFamily="34" charset="0"/>
              </a:rPr>
              <a:t>Iteratsiya </a:t>
            </a:r>
            <a:r>
              <a:rPr lang="uz-Latn-UZ" dirty="0">
                <a:latin typeface="Bahnschrift Light SemiCondensed" pitchFamily="34" charset="0"/>
              </a:rPr>
              <a:t>i=3 j=3</a:t>
            </a:r>
            <a:endParaRPr lang="ru-RU" dirty="0">
              <a:latin typeface="Bahnschrift Light SemiCondensed" pitchFamily="34" charset="0"/>
            </a:endParaRPr>
          </a:p>
        </p:txBody>
      </p:sp>
      <p:sp>
        <p:nvSpPr>
          <p:cNvPr id="4" name="Номер слайда 3"/>
          <p:cNvSpPr>
            <a:spLocks noGrp="1"/>
          </p:cNvSpPr>
          <p:nvPr>
            <p:ph type="sldNum" sz="quarter" idx="12"/>
          </p:nvPr>
        </p:nvSpPr>
        <p:spPr/>
        <p:txBody>
          <a:bodyPr/>
          <a:lstStyle/>
          <a:p>
            <a:fld id="{6E2D2B3B-882E-40F3-A32F-6DD516915044}" type="slidenum">
              <a:rPr lang="en-US" smtClean="0"/>
              <a:pPr/>
              <a:t>17</a:t>
            </a:fld>
            <a:endParaRPr lang="en-US"/>
          </a:p>
        </p:txBody>
      </p:sp>
    </p:spTree>
    <p:extLst>
      <p:ext uri="{BB962C8B-B14F-4D97-AF65-F5344CB8AC3E}">
        <p14:creationId xmlns:p14="http://schemas.microsoft.com/office/powerpoint/2010/main" val="36359840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28600" y="274638"/>
            <a:ext cx="7848600" cy="792162"/>
          </a:xfrm>
        </p:spPr>
        <p:txBody>
          <a:bodyPr/>
          <a:lstStyle/>
          <a:p>
            <a:r>
              <a:rPr lang="it-IT" dirty="0"/>
              <a:t>continue operatorlarini qo‘llash</a:t>
            </a:r>
            <a:endParaRPr lang="ru-RU" dirty="0"/>
          </a:p>
        </p:txBody>
      </p:sp>
      <p:sp>
        <p:nvSpPr>
          <p:cNvPr id="3" name="Объект 2"/>
          <p:cNvSpPr>
            <a:spLocks noGrp="1"/>
          </p:cNvSpPr>
          <p:nvPr>
            <p:ph idx="1"/>
          </p:nvPr>
        </p:nvSpPr>
        <p:spPr/>
        <p:txBody>
          <a:bodyPr>
            <a:normAutofit/>
          </a:bodyPr>
          <a:lstStyle/>
          <a:p>
            <a:pPr marL="114300" indent="0" algn="just">
              <a:buNone/>
            </a:pPr>
            <a:r>
              <a:rPr lang="uz-Latn-UZ" sz="2800" dirty="0"/>
              <a:t>Sikl bajarilishi davomida iteratsiyaning ayrim qadamlarini chetlab o‘tishga to‘g‘ri keladi. Bu ishni bajarish uchun ma’lum shartga bog‘langan</a:t>
            </a:r>
            <a:r>
              <a:rPr lang="uz-Latn-UZ" sz="2800" i="1" dirty="0"/>
              <a:t> continue </a:t>
            </a:r>
            <a:r>
              <a:rPr lang="uz-Latn-UZ" sz="2800" dirty="0"/>
              <a:t>operatoridan foydalanish kerak. continue operatori bilan bog‘liq shart rost qiymat qaytarsa, bu operatordan keyingi sikl tanasiga tegishli operatorlar shu iteratsiyada bajarilmasdan, takrorlanish navbatdagi iteratsiyaga uzatiladi. </a:t>
            </a:r>
            <a:r>
              <a:rPr lang="uz-Latn-UZ" sz="2800" i="1" dirty="0"/>
              <a:t>continue</a:t>
            </a:r>
            <a:r>
              <a:rPr lang="uz-Latn-UZ" sz="2800" dirty="0"/>
              <a:t> operatoridan foydalanish quyidagi dasturda keltirilgan.</a:t>
            </a:r>
            <a:endParaRPr lang="ru-RU" sz="2800" dirty="0"/>
          </a:p>
        </p:txBody>
      </p:sp>
      <p:sp>
        <p:nvSpPr>
          <p:cNvPr id="4" name="Номер слайда 3"/>
          <p:cNvSpPr>
            <a:spLocks noGrp="1"/>
          </p:cNvSpPr>
          <p:nvPr>
            <p:ph type="sldNum" sz="quarter" idx="12"/>
          </p:nvPr>
        </p:nvSpPr>
        <p:spPr/>
        <p:txBody>
          <a:bodyPr/>
          <a:lstStyle/>
          <a:p>
            <a:fld id="{6E2D2B3B-882E-40F3-A32F-6DD516915044}" type="slidenum">
              <a:rPr lang="en-US" smtClean="0"/>
              <a:pPr/>
              <a:t>18</a:t>
            </a:fld>
            <a:endParaRPr lang="en-US"/>
          </a:p>
        </p:txBody>
      </p:sp>
    </p:spTree>
    <p:extLst>
      <p:ext uri="{BB962C8B-B14F-4D97-AF65-F5344CB8AC3E}">
        <p14:creationId xmlns:p14="http://schemas.microsoft.com/office/powerpoint/2010/main" val="20987745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609600"/>
            <a:ext cx="7620000" cy="5791200"/>
          </a:xfrm>
        </p:spPr>
        <p:txBody>
          <a:bodyPr/>
          <a:lstStyle/>
          <a:p>
            <a:pPr marL="114300" indent="0">
              <a:buNone/>
            </a:pPr>
            <a:r>
              <a:rPr lang="uz-Latn-UZ" sz="2800" i="1" dirty="0"/>
              <a:t>public class Continue { </a:t>
            </a:r>
            <a:endParaRPr lang="en-US" sz="2800" i="1" dirty="0" smtClean="0"/>
          </a:p>
          <a:p>
            <a:pPr marL="114300" indent="0">
              <a:buNone/>
            </a:pPr>
            <a:r>
              <a:rPr lang="en-US" sz="2800" i="1" dirty="0"/>
              <a:t>	</a:t>
            </a:r>
            <a:r>
              <a:rPr lang="uz-Latn-UZ" sz="2800" i="1" dirty="0" smtClean="0"/>
              <a:t>public </a:t>
            </a:r>
            <a:r>
              <a:rPr lang="uz-Latn-UZ" sz="2800" i="1" dirty="0"/>
              <a:t>static void main(String[] args) { </a:t>
            </a:r>
            <a:endParaRPr lang="en-US" sz="2800" i="1" dirty="0" smtClean="0"/>
          </a:p>
          <a:p>
            <a:pPr marL="114300" indent="0">
              <a:buNone/>
            </a:pPr>
            <a:r>
              <a:rPr lang="en-US" sz="2800" i="1" dirty="0"/>
              <a:t>	</a:t>
            </a:r>
            <a:r>
              <a:rPr lang="en-US" sz="2800" i="1" dirty="0" smtClean="0"/>
              <a:t>	</a:t>
            </a:r>
            <a:r>
              <a:rPr lang="uz-Latn-UZ" sz="2800" i="1" dirty="0" smtClean="0"/>
              <a:t>for </a:t>
            </a:r>
            <a:r>
              <a:rPr lang="uz-Latn-UZ" sz="2800" i="1" dirty="0"/>
              <a:t>(int i = 1; i &lt; 4; i++) { </a:t>
            </a:r>
            <a:endParaRPr lang="en-US" sz="2800" i="1" dirty="0" smtClean="0"/>
          </a:p>
          <a:p>
            <a:pPr marL="114300" indent="0">
              <a:buNone/>
            </a:pPr>
            <a:r>
              <a:rPr lang="en-US" sz="2800" i="1" dirty="0"/>
              <a:t>	</a:t>
            </a:r>
            <a:r>
              <a:rPr lang="en-US" sz="2800" i="1" dirty="0" smtClean="0"/>
              <a:t>		</a:t>
            </a:r>
            <a:r>
              <a:rPr lang="uz-Latn-UZ" sz="2800" i="1" dirty="0" smtClean="0"/>
              <a:t>for </a:t>
            </a:r>
            <a:r>
              <a:rPr lang="uz-Latn-UZ" sz="2800" i="1" dirty="0"/>
              <a:t>(int j = 1; j &lt; 4; j++) </a:t>
            </a:r>
            <a:r>
              <a:rPr lang="uz-Latn-UZ" sz="2800" i="1" dirty="0" smtClean="0"/>
              <a:t>{</a:t>
            </a:r>
            <a:endParaRPr lang="en-US" sz="2800" i="1" dirty="0" smtClean="0"/>
          </a:p>
          <a:p>
            <a:pPr marL="114300" indent="0">
              <a:buNone/>
            </a:pPr>
            <a:r>
              <a:rPr lang="en-US" sz="2800" i="1" dirty="0"/>
              <a:t>	</a:t>
            </a:r>
            <a:r>
              <a:rPr lang="uz-Latn-UZ" sz="2800" i="1" dirty="0" smtClean="0"/>
              <a:t> </a:t>
            </a:r>
            <a:r>
              <a:rPr lang="uz-Latn-UZ" sz="2800" i="1" dirty="0"/>
              <a:t>if (i == 1 &amp;&amp; j == 1) { </a:t>
            </a:r>
            <a:endParaRPr lang="en-US" sz="2800" i="1" dirty="0" smtClean="0"/>
          </a:p>
          <a:p>
            <a:pPr marL="114300" indent="0">
              <a:buNone/>
            </a:pPr>
            <a:r>
              <a:rPr lang="en-US" sz="2800" i="1" dirty="0"/>
              <a:t>	</a:t>
            </a:r>
            <a:r>
              <a:rPr lang="en-US" sz="2800" i="1" dirty="0" smtClean="0"/>
              <a:t>	</a:t>
            </a:r>
            <a:r>
              <a:rPr lang="uz-Latn-UZ" sz="2800" i="1" dirty="0" smtClean="0"/>
              <a:t>System.out.println</a:t>
            </a:r>
            <a:r>
              <a:rPr lang="uz-Latn-UZ" sz="2800" i="1" dirty="0"/>
              <a:t>("i="+ i+ " j="+ j+ " bo‘lganda shu qadamdagi keyingi operatorlar bajarilmaydi!"); </a:t>
            </a:r>
            <a:r>
              <a:rPr lang="en-US" sz="2800" i="1" dirty="0" smtClean="0"/>
              <a:t>continue</a:t>
            </a:r>
            <a:r>
              <a:rPr lang="uz-Latn-UZ" sz="2800" i="1" dirty="0" smtClean="0"/>
              <a:t>;} </a:t>
            </a:r>
            <a:r>
              <a:rPr lang="en-US" sz="2800" i="1" dirty="0" smtClean="0"/>
              <a:t>			</a:t>
            </a:r>
            <a:r>
              <a:rPr lang="uz-Latn-UZ" sz="2800" i="1" dirty="0" smtClean="0"/>
              <a:t>System.out.println</a:t>
            </a:r>
            <a:r>
              <a:rPr lang="uz-Latn-UZ" sz="2800" i="1" dirty="0"/>
              <a:t>( "Iteratsiya i=" + i + " j=" + j); </a:t>
            </a:r>
            <a:endParaRPr lang="en-US" sz="2800" i="1" dirty="0" smtClean="0"/>
          </a:p>
          <a:p>
            <a:pPr marL="114300" indent="0">
              <a:buNone/>
            </a:pPr>
            <a:r>
              <a:rPr lang="uz-Latn-UZ" sz="2800" i="1" dirty="0" smtClean="0"/>
              <a:t>}}} </a:t>
            </a:r>
            <a:endParaRPr lang="en-US" sz="2800" i="1" dirty="0" smtClean="0"/>
          </a:p>
          <a:p>
            <a:pPr marL="114300" indent="0">
              <a:buNone/>
            </a:pPr>
            <a:endParaRPr lang="en-US" dirty="0" smtClean="0"/>
          </a:p>
        </p:txBody>
      </p:sp>
      <p:sp>
        <p:nvSpPr>
          <p:cNvPr id="4" name="Номер слайда 3"/>
          <p:cNvSpPr>
            <a:spLocks noGrp="1"/>
          </p:cNvSpPr>
          <p:nvPr>
            <p:ph type="sldNum" sz="quarter" idx="12"/>
          </p:nvPr>
        </p:nvSpPr>
        <p:spPr/>
        <p:txBody>
          <a:bodyPr/>
          <a:lstStyle/>
          <a:p>
            <a:fld id="{6E2D2B3B-882E-40F3-A32F-6DD516915044}" type="slidenum">
              <a:rPr lang="en-US" smtClean="0"/>
              <a:pPr/>
              <a:t>19</a:t>
            </a:fld>
            <a:endParaRPr lang="en-US"/>
          </a:p>
        </p:txBody>
      </p:sp>
    </p:spTree>
    <p:extLst>
      <p:ext uri="{BB962C8B-B14F-4D97-AF65-F5344CB8AC3E}">
        <p14:creationId xmlns:p14="http://schemas.microsoft.com/office/powerpoint/2010/main" val="625948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6200"/>
            <a:ext cx="7620000" cy="1020762"/>
          </a:xfrm>
        </p:spPr>
        <p:txBody>
          <a:bodyPr/>
          <a:lstStyle/>
          <a:p>
            <a:r>
              <a:rPr lang="uz-Latn-UZ" sz="3500" dirty="0" smtClean="0"/>
              <a:t>if </a:t>
            </a:r>
            <a:r>
              <a:rPr lang="uz-Latn-UZ" sz="3500" dirty="0"/>
              <a:t>operatori yordamida tarmoqlanishni tashkil etish</a:t>
            </a:r>
            <a:endParaRPr lang="ru-RU" sz="3500" dirty="0"/>
          </a:p>
        </p:txBody>
      </p:sp>
      <p:sp>
        <p:nvSpPr>
          <p:cNvPr id="3" name="Объект 2"/>
          <p:cNvSpPr>
            <a:spLocks noGrp="1"/>
          </p:cNvSpPr>
          <p:nvPr>
            <p:ph idx="1"/>
          </p:nvPr>
        </p:nvSpPr>
        <p:spPr>
          <a:xfrm>
            <a:off x="457200" y="990600"/>
            <a:ext cx="7924800" cy="5410200"/>
          </a:xfrm>
        </p:spPr>
        <p:txBody>
          <a:bodyPr>
            <a:noAutofit/>
          </a:bodyPr>
          <a:lstStyle/>
          <a:p>
            <a:pPr marL="114300" indent="0" algn="just">
              <a:buNone/>
            </a:pPr>
            <a:r>
              <a:rPr lang="uz-Latn-UZ" sz="2800" dirty="0"/>
              <a:t>if operatori mantiqiy ifodaning qaytaradigan qiymatiga qarab operatorlar ketma-ketligini bajaradi. Agar mantiqiy ifoda qiymati rost bo‘lsa, mantiqiy ifodadan keyingi operator bajariladi. Aks holda esa bajarilish tarmoqning muqobil qismiga yoki navbatdagi satrga uzatiladi. Bu operatorning yozilishi quyidagi ko‘rinishga ega: </a:t>
            </a:r>
            <a:endParaRPr lang="en-US" sz="2800" dirty="0" smtClean="0"/>
          </a:p>
          <a:p>
            <a:pPr marL="114300" indent="0" algn="just">
              <a:buNone/>
            </a:pPr>
            <a:r>
              <a:rPr lang="uz-Latn-UZ" sz="2800" i="1" dirty="0" smtClean="0"/>
              <a:t>if </a:t>
            </a:r>
            <a:r>
              <a:rPr lang="uz-Latn-UZ" sz="2800" i="1" dirty="0"/>
              <a:t>(&lt; mantiqiy ifoda &gt;) </a:t>
            </a:r>
            <a:r>
              <a:rPr lang="uz-Latn-UZ" sz="2800" i="1" dirty="0" smtClean="0"/>
              <a:t>{};</a:t>
            </a:r>
            <a:endParaRPr lang="en-US" sz="2800" i="1" dirty="0" smtClean="0"/>
          </a:p>
          <a:p>
            <a:pPr marL="114300" indent="0" algn="just">
              <a:buNone/>
            </a:pPr>
            <a:r>
              <a:rPr lang="uz-Latn-UZ" sz="2800" dirty="0" smtClean="0"/>
              <a:t> </a:t>
            </a:r>
            <a:r>
              <a:rPr lang="uz-Latn-UZ" sz="2800" dirty="0"/>
              <a:t>Agar qiymati true (rost) bo‘lsa, bajariladi. Aks holda boshqaruv keyingi operatorlarga uzatiladi. Shartli o‘tish operatori if dan foydalanishini ko‘rsatish maqsadida quyidagi dastur matnini keltiramiz:</a:t>
            </a:r>
            <a:endParaRPr lang="ru-RU" sz="2800" dirty="0"/>
          </a:p>
        </p:txBody>
      </p:sp>
      <p:sp>
        <p:nvSpPr>
          <p:cNvPr id="4" name="Номер слайда 3"/>
          <p:cNvSpPr>
            <a:spLocks noGrp="1"/>
          </p:cNvSpPr>
          <p:nvPr>
            <p:ph type="sldNum" sz="quarter" idx="12"/>
          </p:nvPr>
        </p:nvSpPr>
        <p:spPr/>
        <p:txBody>
          <a:bodyPr/>
          <a:lstStyle/>
          <a:p>
            <a:fld id="{6E2D2B3B-882E-40F3-A32F-6DD516915044}" type="slidenum">
              <a:rPr lang="en-US" smtClean="0"/>
              <a:pPr/>
              <a:t>2</a:t>
            </a:fld>
            <a:endParaRPr lang="en-US"/>
          </a:p>
        </p:txBody>
      </p:sp>
    </p:spTree>
    <p:extLst>
      <p:ext uri="{BB962C8B-B14F-4D97-AF65-F5344CB8AC3E}">
        <p14:creationId xmlns:p14="http://schemas.microsoft.com/office/powerpoint/2010/main" val="14984882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6200" y="274638"/>
            <a:ext cx="8991600" cy="868362"/>
          </a:xfrm>
        </p:spPr>
        <p:txBody>
          <a:bodyPr/>
          <a:lstStyle/>
          <a:p>
            <a:r>
              <a:rPr lang="uz-Latn-UZ" sz="2200" dirty="0"/>
              <a:t>Mustaqil bajarish uchun topshiriqlar </a:t>
            </a:r>
            <a:endParaRPr lang="ru-RU" sz="2200" dirty="0"/>
          </a:p>
        </p:txBody>
      </p:sp>
      <p:sp>
        <p:nvSpPr>
          <p:cNvPr id="3" name="Объект 2"/>
          <p:cNvSpPr>
            <a:spLocks noGrp="1"/>
          </p:cNvSpPr>
          <p:nvPr>
            <p:ph idx="1"/>
          </p:nvPr>
        </p:nvSpPr>
        <p:spPr>
          <a:xfrm>
            <a:off x="457200" y="1066800"/>
            <a:ext cx="7620000" cy="5334000"/>
          </a:xfrm>
        </p:spPr>
        <p:txBody>
          <a:bodyPr>
            <a:noAutofit/>
          </a:bodyPr>
          <a:lstStyle/>
          <a:p>
            <a:pPr marL="571500" indent="-457200">
              <a:buFont typeface="+mj-lt"/>
              <a:buAutoNum type="arabicPeriod"/>
            </a:pPr>
            <a:r>
              <a:rPr lang="uz-Latn-UZ" sz="2400" dirty="0"/>
              <a:t>Agar tomonlarining uzunliklari ixtiyoriy a, b va c sonlarga teng bo‘lgan uchburchakni qurish mumkin bo‘lmasa 0, aks holda – uchburchak teng tomonli bo‘lsa 3, teng yonli bo‘lsa 2 va boshqa hollar uchun 1 qiymatini chop qiluvchi dastur tuzilsin</a:t>
            </a:r>
            <a:r>
              <a:rPr lang="uz-Latn-UZ" sz="2400" dirty="0" smtClean="0"/>
              <a:t>.</a:t>
            </a:r>
            <a:endParaRPr lang="en-US" sz="2400" dirty="0" smtClean="0"/>
          </a:p>
          <a:p>
            <a:pPr marL="571500" indent="-457200">
              <a:buFont typeface="+mj-lt"/>
              <a:buAutoNum type="arabicPeriod"/>
            </a:pPr>
            <a:r>
              <a:rPr lang="uz-Latn-UZ" sz="2400" dirty="0"/>
              <a:t>Agar uchta haqiqiy, o‘zaro teng bo‘lmagan x, y va z sonlar yig‘indisi 1 dan kichik bo‘lsa, uchta sonning eng kichigi qolganlari yig‘indisining yarmisi bilan almashtirilsin, aks holda x va y lardan kichigi qolganlari yig‘indisining yarmi bilan almashtirilsin. </a:t>
            </a:r>
            <a:endParaRPr lang="en-US" sz="2400" dirty="0" smtClean="0"/>
          </a:p>
          <a:p>
            <a:pPr marL="571500" indent="-457200">
              <a:buFont typeface="+mj-lt"/>
              <a:buAutoNum type="arabicPeriod"/>
            </a:pPr>
            <a:r>
              <a:rPr lang="uz-Latn-UZ" sz="2400" dirty="0"/>
              <a:t>Haqiqiy x, y va z sonlar berilgan bo‘lsa, quyidagilar aniqlansin: a) max(x,y,z); b) max(x,y)+min(y,z); d) max(x+y+z,x*y*z); e) min((x+y+z)/2,x*z+1). </a:t>
            </a:r>
            <a:endParaRPr lang="ru-RU" sz="2400" dirty="0"/>
          </a:p>
        </p:txBody>
      </p:sp>
      <p:sp>
        <p:nvSpPr>
          <p:cNvPr id="4" name="Номер слайда 3"/>
          <p:cNvSpPr>
            <a:spLocks noGrp="1"/>
          </p:cNvSpPr>
          <p:nvPr>
            <p:ph type="sldNum" sz="quarter" idx="12"/>
          </p:nvPr>
        </p:nvSpPr>
        <p:spPr/>
        <p:txBody>
          <a:bodyPr/>
          <a:lstStyle/>
          <a:p>
            <a:fld id="{6E2D2B3B-882E-40F3-A32F-6DD516915044}" type="slidenum">
              <a:rPr lang="en-US" sz="2200" smtClean="0"/>
              <a:pPr/>
              <a:t>20</a:t>
            </a:fld>
            <a:endParaRPr lang="en-US" sz="2200"/>
          </a:p>
        </p:txBody>
      </p:sp>
    </p:spTree>
    <p:extLst>
      <p:ext uri="{BB962C8B-B14F-4D97-AF65-F5344CB8AC3E}">
        <p14:creationId xmlns:p14="http://schemas.microsoft.com/office/powerpoint/2010/main" val="10496577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990600"/>
            <a:ext cx="7620000" cy="5410200"/>
          </a:xfrm>
        </p:spPr>
        <p:txBody>
          <a:bodyPr/>
          <a:lstStyle/>
          <a:p>
            <a:pPr marL="114300" indent="0">
              <a:buNone/>
            </a:pPr>
            <a:r>
              <a:rPr lang="en-US" dirty="0" smtClean="0"/>
              <a:t>4. </a:t>
            </a:r>
            <a:r>
              <a:rPr lang="uz-Latn-UZ" dirty="0" smtClean="0"/>
              <a:t>ax</a:t>
            </a:r>
            <a:r>
              <a:rPr lang="en-US" dirty="0" smtClean="0"/>
              <a:t>^4+</a:t>
            </a:r>
            <a:r>
              <a:rPr lang="uz-Latn-UZ" dirty="0" smtClean="0"/>
              <a:t>bx</a:t>
            </a:r>
            <a:r>
              <a:rPr lang="en-US" dirty="0" smtClean="0"/>
              <a:t>^2+</a:t>
            </a:r>
            <a:r>
              <a:rPr lang="uz-Latn-UZ" dirty="0" smtClean="0"/>
              <a:t>c</a:t>
            </a:r>
            <a:r>
              <a:rPr lang="en-US" dirty="0" smtClean="0"/>
              <a:t>=0</a:t>
            </a:r>
            <a:r>
              <a:rPr lang="uz-Latn-UZ" dirty="0" smtClean="0"/>
              <a:t> </a:t>
            </a:r>
            <a:r>
              <a:rPr lang="uz-Latn-UZ" dirty="0"/>
              <a:t>tenglamaning haqiqiy ildizlarini topadigan yoki ildizi yo‘qligi haqida ma’lumot beradigan dastur </a:t>
            </a:r>
            <a:r>
              <a:rPr lang="uz-Latn-UZ" dirty="0" smtClean="0"/>
              <a:t>tuzilsin</a:t>
            </a:r>
            <a:r>
              <a:rPr lang="en-US" dirty="0" smtClean="0"/>
              <a:t>.</a:t>
            </a:r>
          </a:p>
          <a:p>
            <a:pPr marL="114300" indent="0">
              <a:buNone/>
            </a:pPr>
            <a:r>
              <a:rPr lang="en-US" dirty="0" smtClean="0"/>
              <a:t>5. </a:t>
            </a:r>
            <a:r>
              <a:rPr lang="uz-Latn-UZ" dirty="0" smtClean="0"/>
              <a:t>Ikki </a:t>
            </a:r>
            <a:r>
              <a:rPr lang="uz-Latn-UZ" dirty="0"/>
              <a:t>xonali sonlar ketma-ketligining (1011121314..9899) ko‘rindagi </a:t>
            </a:r>
            <a:r>
              <a:rPr lang="en-US" dirty="0" smtClean="0"/>
              <a:t>(</a:t>
            </a:r>
            <a:r>
              <a:rPr lang="uz-Latn-UZ" dirty="0" smtClean="0"/>
              <a:t>1</a:t>
            </a:r>
            <a:r>
              <a:rPr lang="en-US" dirty="0" smtClean="0"/>
              <a:t>&lt;=</a:t>
            </a:r>
            <a:r>
              <a:rPr lang="uz-Latn-UZ" dirty="0" smtClean="0"/>
              <a:t> </a:t>
            </a:r>
            <a:r>
              <a:rPr lang="uz-Latn-UZ" dirty="0"/>
              <a:t>k </a:t>
            </a:r>
            <a:r>
              <a:rPr lang="en-US" dirty="0" smtClean="0"/>
              <a:t>&lt;=</a:t>
            </a:r>
            <a:r>
              <a:rPr lang="uz-Latn-UZ" dirty="0" smtClean="0"/>
              <a:t>180</a:t>
            </a:r>
            <a:r>
              <a:rPr lang="en-US" dirty="0" smtClean="0"/>
              <a:t>)</a:t>
            </a:r>
            <a:r>
              <a:rPr lang="uz-Latn-UZ" dirty="0" smtClean="0"/>
              <a:t> </a:t>
            </a:r>
            <a:r>
              <a:rPr lang="uz-Latn-UZ" dirty="0"/>
              <a:t>raqami aniqlansin</a:t>
            </a:r>
            <a:r>
              <a:rPr lang="uz-Latn-UZ" dirty="0" smtClean="0"/>
              <a:t>.</a:t>
            </a:r>
            <a:endParaRPr lang="en-US" dirty="0" smtClean="0"/>
          </a:p>
          <a:p>
            <a:pPr marL="114300" indent="0">
              <a:buNone/>
            </a:pPr>
            <a:r>
              <a:rPr lang="en-US" dirty="0" smtClean="0"/>
              <a:t>6. </a:t>
            </a:r>
            <a:r>
              <a:rPr lang="uz-Latn-UZ" dirty="0"/>
              <a:t>1-7 oralig‘idagi butun son berilgan bo‘lsa, shu songa mos </a:t>
            </a:r>
            <a:r>
              <a:rPr lang="uz-Latn-UZ" dirty="0" smtClean="0"/>
              <a:t> </a:t>
            </a:r>
            <a:r>
              <a:rPr lang="uz-Latn-UZ" dirty="0"/>
              <a:t>keladigan hafta kunining nomi ekranga </a:t>
            </a:r>
            <a:r>
              <a:rPr lang="uz-Latn-UZ" dirty="0" smtClean="0"/>
              <a:t>chiqarilsin</a:t>
            </a:r>
            <a:r>
              <a:rPr lang="en-US" dirty="0" smtClean="0"/>
              <a:t>.</a:t>
            </a:r>
          </a:p>
          <a:p>
            <a:pPr marL="114300" indent="0">
              <a:buNone/>
            </a:pPr>
            <a:r>
              <a:rPr lang="en-US" dirty="0" smtClean="0"/>
              <a:t>7. </a:t>
            </a:r>
            <a:r>
              <a:rPr lang="uz-Latn-UZ" dirty="0" smtClean="0"/>
              <a:t> </a:t>
            </a:r>
            <a:r>
              <a:rPr lang="uz-Latn-UZ" dirty="0"/>
              <a:t>Oy nomerini ifodalaydigan 1-12 oraliqdagi son berilgan. Shu nomerga tegishli oyning qaysi faslga tegishli ekanligi </a:t>
            </a:r>
            <a:r>
              <a:rPr lang="uz-Latn-UZ" dirty="0" smtClean="0"/>
              <a:t>aniqlansin</a:t>
            </a:r>
            <a:r>
              <a:rPr lang="en-US" dirty="0" smtClean="0"/>
              <a:t>.</a:t>
            </a:r>
          </a:p>
          <a:p>
            <a:pPr marL="114300" indent="0">
              <a:buNone/>
            </a:pPr>
            <a:r>
              <a:rPr lang="en-US" dirty="0" smtClean="0"/>
              <a:t>8. </a:t>
            </a:r>
            <a:r>
              <a:rPr lang="uz-Latn-UZ" dirty="0"/>
              <a:t>To‘g‘ri sanani ifodalovchi kabisa bo‘lmagan yilning (d) kuni va (m) oyi butun sonlar ko‘rinishida berilgan. Berilgan sanadan oldingi sana aniqlansin. </a:t>
            </a:r>
            <a:endParaRPr lang="en-US" dirty="0" smtClean="0"/>
          </a:p>
          <a:p>
            <a:pPr marL="114300" indent="0">
              <a:buNone/>
            </a:pPr>
            <a:r>
              <a:rPr lang="en-US" dirty="0" smtClean="0"/>
              <a:t>9. </a:t>
            </a:r>
            <a:r>
              <a:rPr lang="uz-Latn-UZ" dirty="0"/>
              <a:t>To‘g‘ri sanani ifodalovchi kabisa bo‘lmagan yilning (d) kuni va (m) oyi butun sonlar ko‘rinishida berilgan. Berilgan sanadan keyingi sana aniqlansin.</a:t>
            </a:r>
            <a:endParaRPr lang="ru-RU" dirty="0"/>
          </a:p>
        </p:txBody>
      </p:sp>
      <p:sp>
        <p:nvSpPr>
          <p:cNvPr id="4" name="Номер слайда 3"/>
          <p:cNvSpPr>
            <a:spLocks noGrp="1"/>
          </p:cNvSpPr>
          <p:nvPr>
            <p:ph type="sldNum" sz="quarter" idx="12"/>
          </p:nvPr>
        </p:nvSpPr>
        <p:spPr/>
        <p:txBody>
          <a:bodyPr/>
          <a:lstStyle/>
          <a:p>
            <a:fld id="{6E2D2B3B-882E-40F3-A32F-6DD516915044}" type="slidenum">
              <a:rPr lang="en-US" smtClean="0"/>
              <a:pPr/>
              <a:t>21</a:t>
            </a:fld>
            <a:endParaRPr lang="en-US"/>
          </a:p>
        </p:txBody>
      </p:sp>
    </p:spTree>
    <p:extLst>
      <p:ext uri="{BB962C8B-B14F-4D97-AF65-F5344CB8AC3E}">
        <p14:creationId xmlns:p14="http://schemas.microsoft.com/office/powerpoint/2010/main" val="1727377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228600"/>
            <a:ext cx="7620000" cy="6172200"/>
          </a:xfrm>
        </p:spPr>
        <p:txBody>
          <a:bodyPr>
            <a:normAutofit fontScale="92500"/>
          </a:bodyPr>
          <a:lstStyle/>
          <a:p>
            <a:pPr marL="114300" indent="0">
              <a:buNone/>
            </a:pPr>
            <a:r>
              <a:rPr lang="uz-Latn-UZ" i="1" dirty="0" smtClean="0"/>
              <a:t>public </a:t>
            </a:r>
            <a:r>
              <a:rPr lang="uz-Latn-UZ" i="1" dirty="0"/>
              <a:t>class If_operatori { </a:t>
            </a:r>
            <a:endParaRPr lang="en-US" i="1" dirty="0" smtClean="0"/>
          </a:p>
          <a:p>
            <a:pPr marL="114300" indent="0">
              <a:buNone/>
            </a:pPr>
            <a:r>
              <a:rPr lang="en-US" i="1" dirty="0"/>
              <a:t>	</a:t>
            </a:r>
            <a:r>
              <a:rPr lang="uz-Latn-UZ" i="1" dirty="0" smtClean="0"/>
              <a:t>public </a:t>
            </a:r>
            <a:r>
              <a:rPr lang="uz-Latn-UZ" i="1" dirty="0"/>
              <a:t>static void main(String[] args) { </a:t>
            </a:r>
            <a:endParaRPr lang="en-US" i="1" dirty="0" smtClean="0"/>
          </a:p>
          <a:p>
            <a:pPr marL="114300" indent="0">
              <a:buNone/>
            </a:pPr>
            <a:r>
              <a:rPr lang="en-US" i="1" dirty="0"/>
              <a:t>	</a:t>
            </a:r>
            <a:r>
              <a:rPr lang="en-US" i="1" dirty="0" smtClean="0"/>
              <a:t>	</a:t>
            </a:r>
            <a:r>
              <a:rPr lang="uz-Latn-UZ" i="1" dirty="0" smtClean="0"/>
              <a:t>if </a:t>
            </a:r>
            <a:r>
              <a:rPr lang="uz-Latn-UZ" i="1" dirty="0"/>
              <a:t>(5 &gt; 1) </a:t>
            </a:r>
            <a:endParaRPr lang="en-US" i="1" dirty="0" smtClean="0"/>
          </a:p>
          <a:p>
            <a:pPr marL="114300" indent="0">
              <a:buNone/>
            </a:pPr>
            <a:r>
              <a:rPr lang="en-US" i="1" dirty="0"/>
              <a:t>	</a:t>
            </a:r>
            <a:r>
              <a:rPr lang="en-US" i="1" dirty="0" smtClean="0"/>
              <a:t>	</a:t>
            </a:r>
            <a:r>
              <a:rPr lang="uz-Latn-UZ" i="1" dirty="0" smtClean="0"/>
              <a:t>System.out.println</a:t>
            </a:r>
            <a:r>
              <a:rPr lang="uz-Latn-UZ" i="1" dirty="0"/>
              <a:t>("Besh birdan katta."); </a:t>
            </a:r>
            <a:endParaRPr lang="en-US" i="1" dirty="0" smtClean="0"/>
          </a:p>
          <a:p>
            <a:pPr marL="114300" indent="0">
              <a:buNone/>
            </a:pPr>
            <a:r>
              <a:rPr lang="en-US" i="1" dirty="0"/>
              <a:t>	</a:t>
            </a:r>
            <a:r>
              <a:rPr lang="en-US" i="1" dirty="0" smtClean="0"/>
              <a:t>	</a:t>
            </a:r>
            <a:r>
              <a:rPr lang="uz-Latn-UZ" i="1" dirty="0" smtClean="0"/>
              <a:t>if </a:t>
            </a:r>
            <a:r>
              <a:rPr lang="uz-Latn-UZ" i="1" dirty="0"/>
              <a:t>(2 &lt; 4) </a:t>
            </a:r>
            <a:r>
              <a:rPr lang="uz-Latn-UZ" i="1" dirty="0" smtClean="0"/>
              <a:t>{</a:t>
            </a:r>
            <a:endParaRPr lang="en-US" i="1" dirty="0" smtClean="0"/>
          </a:p>
          <a:p>
            <a:pPr marL="114300" indent="0">
              <a:buNone/>
            </a:pPr>
            <a:r>
              <a:rPr lang="en-US" i="1" dirty="0"/>
              <a:t>	</a:t>
            </a:r>
            <a:r>
              <a:rPr lang="uz-Latn-UZ" i="1" dirty="0" smtClean="0"/>
              <a:t>System.out.println</a:t>
            </a:r>
            <a:r>
              <a:rPr lang="uz-Latn-UZ" i="1" dirty="0"/>
              <a:t>("Ikki to‘rdan kichik."); </a:t>
            </a:r>
            <a:r>
              <a:rPr lang="en-US" i="1" dirty="0" smtClean="0"/>
              <a:t>	</a:t>
            </a:r>
            <a:r>
              <a:rPr lang="uz-Latn-UZ" i="1" dirty="0" smtClean="0"/>
              <a:t>System.out.println</a:t>
            </a:r>
            <a:r>
              <a:rPr lang="uz-Latn-UZ" i="1" dirty="0"/>
              <a:t>("Tekshiruv muffaqiytli bajarildi."); </a:t>
            </a:r>
            <a:endParaRPr lang="en-US" i="1" dirty="0" smtClean="0"/>
          </a:p>
          <a:p>
            <a:pPr marL="114300" indent="0">
              <a:buNone/>
            </a:pPr>
            <a:r>
              <a:rPr lang="en-US" i="1" dirty="0" smtClean="0"/>
              <a:t>		</a:t>
            </a:r>
            <a:r>
              <a:rPr lang="uz-Latn-UZ" i="1" dirty="0" smtClean="0"/>
              <a:t>} </a:t>
            </a:r>
            <a:endParaRPr lang="en-US" i="1" dirty="0" smtClean="0"/>
          </a:p>
          <a:p>
            <a:pPr marL="114300" indent="0">
              <a:buNone/>
            </a:pPr>
            <a:r>
              <a:rPr lang="en-US" i="1" dirty="0"/>
              <a:t>	</a:t>
            </a:r>
            <a:r>
              <a:rPr lang="uz-Latn-UZ" i="1" dirty="0" smtClean="0"/>
              <a:t>int </a:t>
            </a:r>
            <a:r>
              <a:rPr lang="uz-Latn-UZ" i="1" dirty="0"/>
              <a:t>num = 8</a:t>
            </a:r>
            <a:r>
              <a:rPr lang="uz-Latn-UZ" i="1" dirty="0" smtClean="0"/>
              <a:t>;</a:t>
            </a:r>
            <a:endParaRPr lang="en-US" i="1" dirty="0" smtClean="0"/>
          </a:p>
          <a:p>
            <a:pPr marL="114300" indent="0">
              <a:buNone/>
            </a:pPr>
            <a:r>
              <a:rPr lang="en-US" i="1" dirty="0"/>
              <a:t>	</a:t>
            </a:r>
            <a:r>
              <a:rPr lang="uz-Latn-UZ" i="1" dirty="0" smtClean="0"/>
              <a:t> </a:t>
            </a:r>
            <a:r>
              <a:rPr lang="uz-Latn-UZ" i="1" dirty="0"/>
              <a:t>if(((num &gt; 5)&amp;&amp;(num &lt; 10))||(num == 12)) </a:t>
            </a:r>
            <a:r>
              <a:rPr lang="en-US" i="1" dirty="0" smtClean="0"/>
              <a:t>				</a:t>
            </a:r>
            <a:r>
              <a:rPr lang="uz-Latn-UZ" i="1" dirty="0" smtClean="0"/>
              <a:t>System.out.println</a:t>
            </a:r>
            <a:r>
              <a:rPr lang="uz-Latn-UZ" i="1" dirty="0"/>
              <a:t>("Son 5 katta va 10 kichik yoki 12 ga teng"); </a:t>
            </a:r>
            <a:endParaRPr lang="en-US" i="1" dirty="0" smtClean="0"/>
          </a:p>
          <a:p>
            <a:pPr marL="114300" indent="0">
              <a:buNone/>
            </a:pPr>
            <a:r>
              <a:rPr lang="uz-Latn-UZ" i="1" dirty="0" smtClean="0"/>
              <a:t>}} </a:t>
            </a:r>
            <a:endParaRPr lang="en-US" i="1" dirty="0" smtClean="0"/>
          </a:p>
          <a:p>
            <a:pPr marL="114300" indent="0">
              <a:buNone/>
            </a:pPr>
            <a:r>
              <a:rPr lang="uz-Latn-UZ" dirty="0" smtClean="0"/>
              <a:t>Dastur </a:t>
            </a:r>
            <a:r>
              <a:rPr lang="uz-Latn-UZ" dirty="0"/>
              <a:t>natijasi: </a:t>
            </a:r>
            <a:endParaRPr lang="en-US" dirty="0" smtClean="0"/>
          </a:p>
          <a:p>
            <a:pPr marL="114300" indent="0">
              <a:buNone/>
            </a:pPr>
            <a:r>
              <a:rPr lang="uz-Latn-UZ" dirty="0" smtClean="0">
                <a:latin typeface="Bahnschrift Light" pitchFamily="34" charset="0"/>
              </a:rPr>
              <a:t>Besh </a:t>
            </a:r>
            <a:r>
              <a:rPr lang="uz-Latn-UZ" dirty="0">
                <a:latin typeface="Bahnschrift Light" pitchFamily="34" charset="0"/>
              </a:rPr>
              <a:t>birdan katta. </a:t>
            </a:r>
            <a:endParaRPr lang="en-US" dirty="0" smtClean="0">
              <a:latin typeface="Bahnschrift Light" pitchFamily="34" charset="0"/>
            </a:endParaRPr>
          </a:p>
          <a:p>
            <a:pPr marL="114300" indent="0">
              <a:buNone/>
            </a:pPr>
            <a:r>
              <a:rPr lang="uz-Latn-UZ" dirty="0" smtClean="0">
                <a:latin typeface="Bahnschrift Light" pitchFamily="34" charset="0"/>
              </a:rPr>
              <a:t>Ikki </a:t>
            </a:r>
            <a:r>
              <a:rPr lang="uz-Latn-UZ" dirty="0">
                <a:latin typeface="Bahnschrift Light" pitchFamily="34" charset="0"/>
              </a:rPr>
              <a:t>to‘rdan kichik. </a:t>
            </a:r>
            <a:endParaRPr lang="en-US" dirty="0" smtClean="0">
              <a:latin typeface="Bahnschrift Light" pitchFamily="34" charset="0"/>
            </a:endParaRPr>
          </a:p>
          <a:p>
            <a:pPr marL="114300" indent="0">
              <a:buNone/>
            </a:pPr>
            <a:r>
              <a:rPr lang="uz-Latn-UZ" dirty="0" smtClean="0">
                <a:latin typeface="Bahnschrift Light" pitchFamily="34" charset="0"/>
              </a:rPr>
              <a:t>Tekshiruv </a:t>
            </a:r>
            <a:r>
              <a:rPr lang="uz-Latn-UZ" dirty="0">
                <a:latin typeface="Bahnschrift Light" pitchFamily="34" charset="0"/>
              </a:rPr>
              <a:t>muffaqiytli bajarildi. </a:t>
            </a:r>
            <a:endParaRPr lang="en-US" dirty="0" smtClean="0">
              <a:latin typeface="Bahnschrift Light" pitchFamily="34" charset="0"/>
            </a:endParaRPr>
          </a:p>
          <a:p>
            <a:pPr marL="114300" indent="0">
              <a:buNone/>
            </a:pPr>
            <a:r>
              <a:rPr lang="uz-Latn-UZ" dirty="0" smtClean="0">
                <a:latin typeface="Bahnschrift Light" pitchFamily="34" charset="0"/>
              </a:rPr>
              <a:t>Son </a:t>
            </a:r>
            <a:r>
              <a:rPr lang="uz-Latn-UZ" dirty="0">
                <a:latin typeface="Bahnschrift Light" pitchFamily="34" charset="0"/>
              </a:rPr>
              <a:t>5 katta va 10 kichik yoki 12 ga teng</a:t>
            </a:r>
            <a:endParaRPr lang="ru-RU" dirty="0">
              <a:latin typeface="Bahnschrift Light" pitchFamily="34" charset="0"/>
            </a:endParaRPr>
          </a:p>
        </p:txBody>
      </p:sp>
      <p:sp>
        <p:nvSpPr>
          <p:cNvPr id="4" name="Номер слайда 3"/>
          <p:cNvSpPr>
            <a:spLocks noGrp="1"/>
          </p:cNvSpPr>
          <p:nvPr>
            <p:ph type="sldNum" sz="quarter" idx="12"/>
          </p:nvPr>
        </p:nvSpPr>
        <p:spPr/>
        <p:txBody>
          <a:bodyPr/>
          <a:lstStyle/>
          <a:p>
            <a:fld id="{6E2D2B3B-882E-40F3-A32F-6DD516915044}" type="slidenum">
              <a:rPr lang="en-US" smtClean="0"/>
              <a:pPr/>
              <a:t>3</a:t>
            </a:fld>
            <a:endParaRPr lang="en-US"/>
          </a:p>
        </p:txBody>
      </p:sp>
    </p:spTree>
    <p:extLst>
      <p:ext uri="{BB962C8B-B14F-4D97-AF65-F5344CB8AC3E}">
        <p14:creationId xmlns:p14="http://schemas.microsoft.com/office/powerpoint/2010/main" val="3060251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z-Latn-UZ" dirty="0"/>
              <a:t>Muqobil tarmoqlanish</a:t>
            </a:r>
            <a:endParaRPr lang="ru-RU" dirty="0"/>
          </a:p>
        </p:txBody>
      </p:sp>
      <p:sp>
        <p:nvSpPr>
          <p:cNvPr id="3" name="Объект 2"/>
          <p:cNvSpPr>
            <a:spLocks noGrp="1"/>
          </p:cNvSpPr>
          <p:nvPr>
            <p:ph idx="1"/>
          </p:nvPr>
        </p:nvSpPr>
        <p:spPr/>
        <p:txBody>
          <a:bodyPr>
            <a:normAutofit lnSpcReduction="10000"/>
          </a:bodyPr>
          <a:lstStyle/>
          <a:p>
            <a:pPr marL="114300" indent="0" algn="just">
              <a:buNone/>
            </a:pPr>
            <a:r>
              <a:rPr lang="uz-Latn-UZ" sz="2800" dirty="0"/>
              <a:t>if kalit so‘zi bilan birga else kalit so‘zini qo‘shib, foydalanish ham mumkin. Bu holatda muqobil tarmoqlanishni tashkil etish imkoniyati tug‘iladi. if operatoridan keyin turgan mantiqiy ifoda qiymatiga qarab, tarmoq qismlaridan biri bajariladi. Agar mantiqiy ifodaning qiymati true bo‘lsa, mantiqiy ifodadan keyingi operatorlar, aks holda else kalit so‘zidan keyingi operatorlar bajariladi. Uning ko‘rinishi quyidagicha</a:t>
            </a:r>
            <a:r>
              <a:rPr lang="uz-Latn-UZ" sz="2800" dirty="0" smtClean="0"/>
              <a:t>:</a:t>
            </a:r>
            <a:endParaRPr lang="en-US" sz="2800" dirty="0" smtClean="0"/>
          </a:p>
          <a:p>
            <a:pPr marL="114300" indent="0" algn="just">
              <a:buNone/>
            </a:pPr>
            <a:r>
              <a:rPr lang="uz-Latn-UZ" sz="2800" dirty="0" smtClean="0"/>
              <a:t> </a:t>
            </a:r>
            <a:r>
              <a:rPr lang="uz-Latn-UZ" sz="2800" i="1" dirty="0"/>
              <a:t>if (&lt; mantiqiy ifoda &gt;) </a:t>
            </a:r>
            <a:r>
              <a:rPr lang="uz-Latn-UZ" sz="2800" i="1" dirty="0" smtClean="0"/>
              <a:t>;</a:t>
            </a:r>
            <a:endParaRPr lang="en-US" sz="2800" i="1" dirty="0" smtClean="0"/>
          </a:p>
          <a:p>
            <a:pPr marL="114300" indent="0" algn="just">
              <a:buNone/>
            </a:pPr>
            <a:r>
              <a:rPr lang="uz-Latn-UZ" sz="2800" i="1" dirty="0" smtClean="0"/>
              <a:t> </a:t>
            </a:r>
            <a:r>
              <a:rPr lang="uz-Latn-UZ" sz="2800" i="1" dirty="0"/>
              <a:t>else ;</a:t>
            </a:r>
            <a:endParaRPr lang="ru-RU" sz="2800" i="1" dirty="0"/>
          </a:p>
        </p:txBody>
      </p:sp>
      <p:sp>
        <p:nvSpPr>
          <p:cNvPr id="4" name="Номер слайда 3"/>
          <p:cNvSpPr>
            <a:spLocks noGrp="1"/>
          </p:cNvSpPr>
          <p:nvPr>
            <p:ph type="sldNum" sz="quarter" idx="12"/>
          </p:nvPr>
        </p:nvSpPr>
        <p:spPr/>
        <p:txBody>
          <a:bodyPr/>
          <a:lstStyle/>
          <a:p>
            <a:fld id="{6E2D2B3B-882E-40F3-A32F-6DD516915044}" type="slidenum">
              <a:rPr lang="en-US" smtClean="0"/>
              <a:pPr/>
              <a:t>4</a:t>
            </a:fld>
            <a:endParaRPr lang="en-US"/>
          </a:p>
        </p:txBody>
      </p:sp>
    </p:spTree>
    <p:extLst>
      <p:ext uri="{BB962C8B-B14F-4D97-AF65-F5344CB8AC3E}">
        <p14:creationId xmlns:p14="http://schemas.microsoft.com/office/powerpoint/2010/main" val="2147674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152400"/>
            <a:ext cx="7620000" cy="6248400"/>
          </a:xfrm>
        </p:spPr>
        <p:txBody>
          <a:bodyPr>
            <a:noAutofit/>
          </a:bodyPr>
          <a:lstStyle/>
          <a:p>
            <a:pPr marL="114300" indent="0" algn="just">
              <a:buNone/>
            </a:pPr>
            <a:r>
              <a:rPr lang="uz-Latn-UZ" sz="2800" dirty="0"/>
              <a:t>Tarmoqlanishdagi har bir operator (lar) bitta yoki bir nechta operatorlardan iborat bo‘lishi mumkin</a:t>
            </a:r>
            <a:r>
              <a:rPr lang="uz-Latn-UZ" sz="2800" dirty="0" smtClean="0"/>
              <a:t>.</a:t>
            </a:r>
            <a:endParaRPr lang="en-US" sz="2800" dirty="0" smtClean="0"/>
          </a:p>
          <a:p>
            <a:pPr marL="114300" indent="0" algn="just">
              <a:buNone/>
            </a:pPr>
            <a:r>
              <a:rPr lang="uz-Latn-UZ" sz="2800" dirty="0" smtClean="0"/>
              <a:t> </a:t>
            </a:r>
            <a:r>
              <a:rPr lang="uz-Latn-UZ" sz="2800" dirty="0"/>
              <a:t>Eslatma: Agar tarmoqning biror qismiga tegishli operatorlar soni bittadan ko‘p bo‘lsa, ularni “{ }” belgilar yordamida blokka olish kerak bo‘ladi. </a:t>
            </a:r>
            <a:endParaRPr lang="en-US" sz="2800" dirty="0" smtClean="0"/>
          </a:p>
          <a:p>
            <a:pPr marL="114300" indent="0" algn="just">
              <a:buNone/>
            </a:pPr>
            <a:r>
              <a:rPr lang="uz-Latn-UZ" sz="2800" dirty="0" smtClean="0"/>
              <a:t>if-else </a:t>
            </a:r>
            <a:r>
              <a:rPr lang="uz-Latn-UZ" sz="2800" dirty="0"/>
              <a:t>operatori yordamida ko‘plab, murakkab tarmoqlanuvchi jarayonlarni dasturda aks ettirish mumkin. Bunday holatlarda if operatorining ichma –ich joylashuvi talab etiladi. </a:t>
            </a:r>
            <a:endParaRPr lang="en-US" sz="2800" dirty="0" smtClean="0"/>
          </a:p>
          <a:p>
            <a:pPr marL="114300" indent="0" algn="just">
              <a:buNone/>
            </a:pPr>
            <a:r>
              <a:rPr lang="uz-Latn-UZ" sz="2800" dirty="0" smtClean="0"/>
              <a:t>Quyida </a:t>
            </a:r>
            <a:r>
              <a:rPr lang="uz-Latn-UZ" sz="2800" dirty="0"/>
              <a:t>murakkab tarmoqlanishni tasvirlovchi dastur matni keltirilgan: </a:t>
            </a:r>
            <a:endParaRPr lang="ru-RU" sz="2800" dirty="0"/>
          </a:p>
        </p:txBody>
      </p:sp>
      <p:sp>
        <p:nvSpPr>
          <p:cNvPr id="4" name="Номер слайда 3"/>
          <p:cNvSpPr>
            <a:spLocks noGrp="1"/>
          </p:cNvSpPr>
          <p:nvPr>
            <p:ph type="sldNum" sz="quarter" idx="12"/>
          </p:nvPr>
        </p:nvSpPr>
        <p:spPr/>
        <p:txBody>
          <a:bodyPr/>
          <a:lstStyle/>
          <a:p>
            <a:fld id="{6E2D2B3B-882E-40F3-A32F-6DD516915044}" type="slidenum">
              <a:rPr lang="en-US" smtClean="0"/>
              <a:pPr/>
              <a:t>5</a:t>
            </a:fld>
            <a:endParaRPr lang="en-US"/>
          </a:p>
        </p:txBody>
      </p:sp>
    </p:spTree>
    <p:extLst>
      <p:ext uri="{BB962C8B-B14F-4D97-AF65-F5344CB8AC3E}">
        <p14:creationId xmlns:p14="http://schemas.microsoft.com/office/powerpoint/2010/main" val="207972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228600"/>
            <a:ext cx="7620000" cy="6172200"/>
          </a:xfrm>
        </p:spPr>
        <p:txBody>
          <a:bodyPr/>
          <a:lstStyle/>
          <a:p>
            <a:pPr marL="114300" indent="0">
              <a:buNone/>
            </a:pPr>
            <a:r>
              <a:rPr lang="uz-Latn-UZ" i="1" dirty="0"/>
              <a:t>public class If_Else_operatori { </a:t>
            </a:r>
            <a:endParaRPr lang="en-US" i="1" dirty="0" smtClean="0"/>
          </a:p>
          <a:p>
            <a:pPr marL="114300" indent="0">
              <a:buNone/>
            </a:pPr>
            <a:r>
              <a:rPr lang="en-US" i="1" dirty="0" smtClean="0"/>
              <a:t>	</a:t>
            </a:r>
            <a:r>
              <a:rPr lang="uz-Latn-UZ" i="1" dirty="0" smtClean="0"/>
              <a:t>public </a:t>
            </a:r>
            <a:r>
              <a:rPr lang="uz-Latn-UZ" i="1" dirty="0"/>
              <a:t>static void main(String[] args) </a:t>
            </a:r>
            <a:r>
              <a:rPr lang="uz-Latn-UZ" i="1" dirty="0" smtClean="0"/>
              <a:t>{</a:t>
            </a:r>
            <a:endParaRPr lang="en-US" i="1" dirty="0" smtClean="0"/>
          </a:p>
          <a:p>
            <a:pPr marL="114300" indent="0">
              <a:buNone/>
            </a:pPr>
            <a:r>
              <a:rPr lang="en-US" i="1" dirty="0" smtClean="0"/>
              <a:t>		</a:t>
            </a:r>
            <a:r>
              <a:rPr lang="uz-Latn-UZ" i="1" dirty="0" smtClean="0"/>
              <a:t> </a:t>
            </a:r>
            <a:r>
              <a:rPr lang="uz-Latn-UZ" i="1" dirty="0"/>
              <a:t>int hrs = 6; </a:t>
            </a:r>
            <a:endParaRPr lang="en-US" i="1" dirty="0" smtClean="0"/>
          </a:p>
          <a:p>
            <a:pPr marL="114300" indent="0">
              <a:buNone/>
            </a:pPr>
            <a:r>
              <a:rPr lang="en-US" i="1" dirty="0"/>
              <a:t>	</a:t>
            </a:r>
            <a:r>
              <a:rPr lang="en-US" i="1" dirty="0" smtClean="0"/>
              <a:t>	 </a:t>
            </a:r>
            <a:r>
              <a:rPr lang="uz-Latn-UZ" i="1" dirty="0" smtClean="0"/>
              <a:t>if </a:t>
            </a:r>
            <a:r>
              <a:rPr lang="uz-Latn-UZ" i="1" dirty="0"/>
              <a:t>(hrs &lt; 9) { </a:t>
            </a:r>
            <a:endParaRPr lang="en-US" i="1" dirty="0" smtClean="0"/>
          </a:p>
          <a:p>
            <a:pPr marL="114300" indent="0">
              <a:buNone/>
            </a:pPr>
            <a:r>
              <a:rPr lang="en-US" i="1" dirty="0"/>
              <a:t>	</a:t>
            </a:r>
            <a:r>
              <a:rPr lang="uz-Latn-UZ" i="1" dirty="0" smtClean="0"/>
              <a:t>System.out.println</a:t>
            </a:r>
            <a:r>
              <a:rPr lang="uz-Latn-UZ" i="1" dirty="0"/>
              <a:t>( "Hayirli tong! Hozir soat: " + hrs); } </a:t>
            </a:r>
            <a:r>
              <a:rPr lang="en-US" i="1" dirty="0" smtClean="0"/>
              <a:t>			</a:t>
            </a:r>
            <a:r>
              <a:rPr lang="uz-Latn-UZ" i="1" dirty="0" smtClean="0"/>
              <a:t>else </a:t>
            </a:r>
            <a:r>
              <a:rPr lang="uz-Latn-UZ" i="1" dirty="0"/>
              <a:t>if (hrs &lt; 18) </a:t>
            </a:r>
            <a:r>
              <a:rPr lang="uz-Latn-UZ" i="1" dirty="0" smtClean="0"/>
              <a:t>{</a:t>
            </a:r>
            <a:endParaRPr lang="en-US" i="1" dirty="0" smtClean="0"/>
          </a:p>
          <a:p>
            <a:pPr marL="114300" indent="0">
              <a:buNone/>
            </a:pPr>
            <a:r>
              <a:rPr lang="en-US" i="1" dirty="0"/>
              <a:t>	</a:t>
            </a:r>
            <a:r>
              <a:rPr lang="uz-Latn-UZ" i="1" dirty="0" smtClean="0"/>
              <a:t> </a:t>
            </a:r>
            <a:r>
              <a:rPr lang="uz-Latn-UZ" i="1" dirty="0"/>
              <a:t>System.out.println( "Hayirli kun! Hozir soat:" + hrs); } </a:t>
            </a:r>
            <a:r>
              <a:rPr lang="en-US" i="1" dirty="0" smtClean="0"/>
              <a:t>			</a:t>
            </a:r>
            <a:r>
              <a:rPr lang="uz-Latn-UZ" i="1" dirty="0" smtClean="0"/>
              <a:t>else</a:t>
            </a:r>
            <a:endParaRPr lang="en-US" i="1" dirty="0" smtClean="0"/>
          </a:p>
          <a:p>
            <a:pPr marL="114300" indent="0">
              <a:buNone/>
            </a:pPr>
            <a:r>
              <a:rPr lang="en-US" i="1" dirty="0"/>
              <a:t>	</a:t>
            </a:r>
            <a:r>
              <a:rPr lang="uz-Latn-UZ" i="1" dirty="0" smtClean="0"/>
              <a:t>System.out.println</a:t>
            </a:r>
            <a:r>
              <a:rPr lang="uz-Latn-UZ" i="1" dirty="0"/>
              <a:t>( "Hayirli kech! Hozir soat:" + hrs); }} </a:t>
            </a:r>
            <a:endParaRPr lang="en-US" i="1" dirty="0" smtClean="0"/>
          </a:p>
          <a:p>
            <a:pPr marL="114300" indent="0">
              <a:buNone/>
            </a:pPr>
            <a:r>
              <a:rPr lang="uz-Latn-UZ" dirty="0" smtClean="0"/>
              <a:t>Dastur </a:t>
            </a:r>
            <a:r>
              <a:rPr lang="uz-Latn-UZ" dirty="0"/>
              <a:t>natijasi: </a:t>
            </a:r>
            <a:endParaRPr lang="en-US" dirty="0" smtClean="0"/>
          </a:p>
          <a:p>
            <a:pPr marL="114300" indent="0">
              <a:buNone/>
            </a:pPr>
            <a:r>
              <a:rPr lang="uz-Latn-UZ" dirty="0" smtClean="0">
                <a:latin typeface="Bahnschrift Light Condensed" pitchFamily="34" charset="0"/>
              </a:rPr>
              <a:t>Hayirli </a:t>
            </a:r>
            <a:r>
              <a:rPr lang="uz-Latn-UZ" dirty="0">
                <a:latin typeface="Bahnschrift Light Condensed" pitchFamily="34" charset="0"/>
              </a:rPr>
              <a:t>tong! Hozir soat: 6</a:t>
            </a:r>
            <a:endParaRPr lang="ru-RU" dirty="0">
              <a:latin typeface="Bahnschrift Light Condensed" pitchFamily="34" charset="0"/>
            </a:endParaRPr>
          </a:p>
        </p:txBody>
      </p:sp>
      <p:sp>
        <p:nvSpPr>
          <p:cNvPr id="4" name="Номер слайда 3"/>
          <p:cNvSpPr>
            <a:spLocks noGrp="1"/>
          </p:cNvSpPr>
          <p:nvPr>
            <p:ph type="sldNum" sz="quarter" idx="12"/>
          </p:nvPr>
        </p:nvSpPr>
        <p:spPr/>
        <p:txBody>
          <a:bodyPr/>
          <a:lstStyle/>
          <a:p>
            <a:fld id="{6E2D2B3B-882E-40F3-A32F-6DD516915044}" type="slidenum">
              <a:rPr lang="en-US" smtClean="0"/>
              <a:pPr/>
              <a:t>6</a:t>
            </a:fld>
            <a:endParaRPr lang="en-US"/>
          </a:p>
        </p:txBody>
      </p:sp>
    </p:spTree>
    <p:extLst>
      <p:ext uri="{BB962C8B-B14F-4D97-AF65-F5344CB8AC3E}">
        <p14:creationId xmlns:p14="http://schemas.microsoft.com/office/powerpoint/2010/main" val="3513260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z-Latn-UZ" dirty="0"/>
              <a:t>Tanlash operatori yordamida tarmoqlanishni tashkil etish</a:t>
            </a:r>
            <a:endParaRPr lang="ru-RU" dirty="0"/>
          </a:p>
        </p:txBody>
      </p:sp>
      <p:sp>
        <p:nvSpPr>
          <p:cNvPr id="3" name="Объект 2"/>
          <p:cNvSpPr>
            <a:spLocks noGrp="1"/>
          </p:cNvSpPr>
          <p:nvPr>
            <p:ph idx="1"/>
          </p:nvPr>
        </p:nvSpPr>
        <p:spPr/>
        <p:txBody>
          <a:bodyPr>
            <a:normAutofit/>
          </a:bodyPr>
          <a:lstStyle/>
          <a:p>
            <a:pPr marL="114300" indent="0">
              <a:buNone/>
            </a:pPr>
            <a:r>
              <a:rPr lang="uz-Latn-UZ" sz="2800" dirty="0"/>
              <a:t>if operatoridan foydalanib tarmoqlanishlarni tashkil etganda bor yug‘i ikkita holatdan birini tanlashga to‘g‘ri kelar edi. Ammo ikkitadan ortiq holatlar uchun if operatoridan foydalanish ayrim noqulayliklarni keltirib chiqaradi. Shuning uchun ham dasturlashda tanlash operatoridan foydalanish tavsiya etiladi. Java tilida bu operator switch kalit so‘zi bilan aniqlanadi</a:t>
            </a:r>
            <a:r>
              <a:rPr lang="uz-Latn-UZ" sz="2800" dirty="0" smtClean="0"/>
              <a:t>.</a:t>
            </a:r>
            <a:endParaRPr lang="en-US" sz="2800" dirty="0" smtClean="0"/>
          </a:p>
          <a:p>
            <a:pPr marL="114300" indent="0">
              <a:buNone/>
            </a:pPr>
            <a:r>
              <a:rPr lang="uz-Latn-UZ" sz="2800" dirty="0" smtClean="0"/>
              <a:t>Switch </a:t>
            </a:r>
            <a:r>
              <a:rPr lang="uz-Latn-UZ" sz="2800" dirty="0"/>
              <a:t>operatorining umumiy ko‘rinishi quyidagicha:</a:t>
            </a:r>
            <a:endParaRPr lang="ru-RU" sz="2800" dirty="0"/>
          </a:p>
        </p:txBody>
      </p:sp>
      <p:sp>
        <p:nvSpPr>
          <p:cNvPr id="4" name="Номер слайда 3"/>
          <p:cNvSpPr>
            <a:spLocks noGrp="1"/>
          </p:cNvSpPr>
          <p:nvPr>
            <p:ph type="sldNum" sz="quarter" idx="12"/>
          </p:nvPr>
        </p:nvSpPr>
        <p:spPr/>
        <p:txBody>
          <a:bodyPr/>
          <a:lstStyle/>
          <a:p>
            <a:fld id="{6E2D2B3B-882E-40F3-A32F-6DD516915044}" type="slidenum">
              <a:rPr lang="en-US" smtClean="0"/>
              <a:pPr/>
              <a:t>7</a:t>
            </a:fld>
            <a:endParaRPr lang="en-US"/>
          </a:p>
        </p:txBody>
      </p:sp>
    </p:spTree>
    <p:extLst>
      <p:ext uri="{BB962C8B-B14F-4D97-AF65-F5344CB8AC3E}">
        <p14:creationId xmlns:p14="http://schemas.microsoft.com/office/powerpoint/2010/main" val="4145743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pPr marL="114300" indent="0">
              <a:buNone/>
            </a:pPr>
            <a:r>
              <a:rPr lang="en-US" dirty="0"/>
              <a:t>switch ( </a:t>
            </a:r>
            <a:r>
              <a:rPr lang="en-US" dirty="0" smtClean="0"/>
              <a:t>&lt;</a:t>
            </a:r>
            <a:r>
              <a:rPr lang="en-US" dirty="0" err="1" smtClean="0"/>
              <a:t>o’zgaruvchi</a:t>
            </a:r>
            <a:r>
              <a:rPr lang="en-US" dirty="0" smtClean="0"/>
              <a:t> </a:t>
            </a:r>
            <a:r>
              <a:rPr lang="en-US" dirty="0" err="1" smtClean="0"/>
              <a:t>yoki</a:t>
            </a:r>
            <a:r>
              <a:rPr lang="en-US" dirty="0" smtClean="0"/>
              <a:t> </a:t>
            </a:r>
            <a:r>
              <a:rPr lang="en-US" dirty="0" err="1" smtClean="0"/>
              <a:t>ifoda</a:t>
            </a:r>
            <a:r>
              <a:rPr lang="en-US" dirty="0" smtClean="0"/>
              <a:t>&gt;){ </a:t>
            </a:r>
          </a:p>
          <a:p>
            <a:pPr marL="114300" indent="0">
              <a:buNone/>
            </a:pPr>
            <a:r>
              <a:rPr lang="en-US" dirty="0" smtClean="0"/>
              <a:t>	case &lt;</a:t>
            </a:r>
            <a:r>
              <a:rPr lang="en-US" dirty="0" err="1" smtClean="0"/>
              <a:t>qiymat</a:t>
            </a:r>
            <a:r>
              <a:rPr lang="en-US" dirty="0" smtClean="0"/>
              <a:t> </a:t>
            </a:r>
            <a:r>
              <a:rPr lang="en-US" dirty="0" err="1" smtClean="0"/>
              <a:t>bir</a:t>
            </a:r>
            <a:r>
              <a:rPr lang="en-US" dirty="0" smtClean="0"/>
              <a:t>&gt;: &lt;operator(</a:t>
            </a:r>
            <a:r>
              <a:rPr lang="en-US" dirty="0" err="1" smtClean="0"/>
              <a:t>lar</a:t>
            </a:r>
            <a:r>
              <a:rPr lang="en-US" dirty="0" smtClean="0"/>
              <a:t>)1&gt;; </a:t>
            </a:r>
            <a:r>
              <a:rPr lang="en-US" dirty="0"/>
              <a:t>break ; </a:t>
            </a:r>
            <a:endParaRPr lang="en-US" dirty="0" smtClean="0"/>
          </a:p>
          <a:p>
            <a:pPr marL="114300" indent="0">
              <a:buNone/>
            </a:pPr>
            <a:r>
              <a:rPr lang="en-US" dirty="0" smtClean="0"/>
              <a:t>	case </a:t>
            </a:r>
            <a:r>
              <a:rPr lang="en-US" dirty="0"/>
              <a:t>&lt;</a:t>
            </a:r>
            <a:r>
              <a:rPr lang="en-US" dirty="0" err="1"/>
              <a:t>qiymat</a:t>
            </a:r>
            <a:r>
              <a:rPr lang="en-US" dirty="0"/>
              <a:t> </a:t>
            </a:r>
            <a:r>
              <a:rPr lang="en-US" dirty="0" err="1" smtClean="0"/>
              <a:t>ikki</a:t>
            </a:r>
            <a:r>
              <a:rPr lang="en-US" dirty="0" smtClean="0"/>
              <a:t>&gt;: </a:t>
            </a:r>
            <a:r>
              <a:rPr lang="en-US" dirty="0"/>
              <a:t>&lt;</a:t>
            </a:r>
            <a:r>
              <a:rPr lang="en-US" dirty="0" smtClean="0"/>
              <a:t>operator(</a:t>
            </a:r>
            <a:r>
              <a:rPr lang="en-US" dirty="0" err="1" smtClean="0"/>
              <a:t>lar</a:t>
            </a:r>
            <a:r>
              <a:rPr lang="en-US" dirty="0" smtClean="0"/>
              <a:t>)2&gt;; </a:t>
            </a:r>
            <a:r>
              <a:rPr lang="en-US" dirty="0"/>
              <a:t>break ; </a:t>
            </a:r>
            <a:endParaRPr lang="en-US" dirty="0" smtClean="0"/>
          </a:p>
          <a:p>
            <a:pPr marL="114300" indent="0">
              <a:buNone/>
            </a:pPr>
            <a:r>
              <a:rPr lang="en-US" dirty="0" smtClean="0"/>
              <a:t>	case </a:t>
            </a:r>
            <a:r>
              <a:rPr lang="en-US" dirty="0"/>
              <a:t>&lt;</a:t>
            </a:r>
            <a:r>
              <a:rPr lang="en-US" dirty="0" err="1"/>
              <a:t>qiymat</a:t>
            </a:r>
            <a:r>
              <a:rPr lang="en-US" dirty="0"/>
              <a:t> </a:t>
            </a:r>
            <a:r>
              <a:rPr lang="en-US" dirty="0" err="1" smtClean="0"/>
              <a:t>uch</a:t>
            </a:r>
            <a:r>
              <a:rPr lang="en-US" dirty="0" smtClean="0"/>
              <a:t>&gt;: </a:t>
            </a:r>
            <a:r>
              <a:rPr lang="en-US" dirty="0"/>
              <a:t>&lt;</a:t>
            </a:r>
            <a:r>
              <a:rPr lang="en-US" dirty="0" smtClean="0"/>
              <a:t>operator(</a:t>
            </a:r>
            <a:r>
              <a:rPr lang="en-US" dirty="0" err="1" smtClean="0"/>
              <a:t>lar</a:t>
            </a:r>
            <a:r>
              <a:rPr lang="en-US" dirty="0" smtClean="0"/>
              <a:t>)3&gt;; </a:t>
            </a:r>
            <a:r>
              <a:rPr lang="en-US" dirty="0"/>
              <a:t>break ; </a:t>
            </a:r>
            <a:endParaRPr lang="en-US" dirty="0" smtClean="0"/>
          </a:p>
          <a:p>
            <a:pPr marL="114300" indent="0">
              <a:buNone/>
            </a:pPr>
            <a:r>
              <a:rPr lang="en-US" dirty="0" smtClean="0"/>
              <a:t>	….</a:t>
            </a:r>
          </a:p>
          <a:p>
            <a:pPr marL="114300" indent="0">
              <a:buNone/>
            </a:pPr>
            <a:r>
              <a:rPr lang="en-US" dirty="0" smtClean="0"/>
              <a:t>	default :&lt;</a:t>
            </a:r>
            <a:r>
              <a:rPr lang="en-US" dirty="0" err="1" smtClean="0"/>
              <a:t>boshqa</a:t>
            </a:r>
            <a:r>
              <a:rPr lang="en-US" dirty="0" smtClean="0"/>
              <a:t> </a:t>
            </a:r>
            <a:r>
              <a:rPr lang="en-US" dirty="0" err="1" smtClean="0"/>
              <a:t>operatorlar</a:t>
            </a:r>
            <a:r>
              <a:rPr lang="en-US" dirty="0" smtClean="0"/>
              <a:t>&gt; </a:t>
            </a:r>
            <a:r>
              <a:rPr lang="en-US" dirty="0"/>
              <a:t>; </a:t>
            </a:r>
            <a:endParaRPr lang="en-US" dirty="0" smtClean="0"/>
          </a:p>
          <a:p>
            <a:pPr marL="114300" indent="0">
              <a:buNone/>
            </a:pPr>
            <a:r>
              <a:rPr lang="en-US" dirty="0" smtClean="0"/>
              <a:t>} </a:t>
            </a:r>
            <a:endParaRPr lang="ru-RU" dirty="0"/>
          </a:p>
        </p:txBody>
      </p:sp>
      <p:sp>
        <p:nvSpPr>
          <p:cNvPr id="4" name="Номер слайда 3"/>
          <p:cNvSpPr>
            <a:spLocks noGrp="1"/>
          </p:cNvSpPr>
          <p:nvPr>
            <p:ph type="sldNum" sz="quarter" idx="12"/>
          </p:nvPr>
        </p:nvSpPr>
        <p:spPr/>
        <p:txBody>
          <a:bodyPr/>
          <a:lstStyle/>
          <a:p>
            <a:fld id="{6E2D2B3B-882E-40F3-A32F-6DD516915044}" type="slidenum">
              <a:rPr lang="en-US" smtClean="0"/>
              <a:pPr/>
              <a:t>8</a:t>
            </a:fld>
            <a:endParaRPr lang="en-US"/>
          </a:p>
        </p:txBody>
      </p:sp>
    </p:spTree>
    <p:extLst>
      <p:ext uri="{BB962C8B-B14F-4D97-AF65-F5344CB8AC3E}">
        <p14:creationId xmlns:p14="http://schemas.microsoft.com/office/powerpoint/2010/main" val="2750787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457200"/>
            <a:ext cx="7620000" cy="5943600"/>
          </a:xfrm>
        </p:spPr>
        <p:txBody>
          <a:bodyPr>
            <a:normAutofit fontScale="92500"/>
          </a:bodyPr>
          <a:lstStyle/>
          <a:p>
            <a:pPr marL="114300" indent="0">
              <a:buNone/>
            </a:pPr>
            <a:r>
              <a:rPr lang="uz-Latn-UZ" i="1" dirty="0"/>
              <a:t>public class Switch_operatori </a:t>
            </a:r>
            <a:r>
              <a:rPr lang="uz-Latn-UZ" i="1" dirty="0" smtClean="0"/>
              <a:t>{</a:t>
            </a:r>
            <a:endParaRPr lang="en-US" i="1" dirty="0" smtClean="0"/>
          </a:p>
          <a:p>
            <a:pPr marL="114300" indent="0">
              <a:buNone/>
            </a:pPr>
            <a:r>
              <a:rPr lang="en-US" i="1" dirty="0"/>
              <a:t>	</a:t>
            </a:r>
            <a:r>
              <a:rPr lang="uz-Latn-UZ" i="1" dirty="0" smtClean="0"/>
              <a:t> </a:t>
            </a:r>
            <a:r>
              <a:rPr lang="uz-Latn-UZ" i="1" dirty="0"/>
              <a:t>public static void main(String[] args) { </a:t>
            </a:r>
            <a:endParaRPr lang="en-US" i="1" dirty="0" smtClean="0"/>
          </a:p>
          <a:p>
            <a:pPr marL="114300" indent="0">
              <a:buNone/>
            </a:pPr>
            <a:r>
              <a:rPr lang="en-US" i="1" dirty="0"/>
              <a:t>	</a:t>
            </a:r>
            <a:r>
              <a:rPr lang="en-US" i="1" dirty="0" smtClean="0"/>
              <a:t>	</a:t>
            </a:r>
            <a:r>
              <a:rPr lang="uz-Latn-UZ" i="1" dirty="0" smtClean="0"/>
              <a:t>int </a:t>
            </a:r>
            <a:r>
              <a:rPr lang="uz-Latn-UZ" i="1" dirty="0"/>
              <a:t>month = 2, year = 2020, num = 31; </a:t>
            </a:r>
            <a:endParaRPr lang="en-US" i="1" dirty="0" smtClean="0"/>
          </a:p>
          <a:p>
            <a:pPr marL="114300" indent="0">
              <a:buNone/>
            </a:pPr>
            <a:r>
              <a:rPr lang="en-US" i="1" dirty="0"/>
              <a:t>	</a:t>
            </a:r>
            <a:r>
              <a:rPr lang="en-US" i="1" dirty="0" smtClean="0"/>
              <a:t>	</a:t>
            </a:r>
            <a:r>
              <a:rPr lang="uz-Latn-UZ" i="1" dirty="0" smtClean="0"/>
              <a:t>switch </a:t>
            </a:r>
            <a:r>
              <a:rPr lang="uz-Latn-UZ" i="1" dirty="0"/>
              <a:t>(month) { </a:t>
            </a:r>
            <a:endParaRPr lang="en-US" i="1" dirty="0" smtClean="0"/>
          </a:p>
          <a:p>
            <a:pPr marL="114300" indent="0">
              <a:buNone/>
            </a:pPr>
            <a:r>
              <a:rPr lang="en-US" i="1" dirty="0"/>
              <a:t>	</a:t>
            </a:r>
            <a:r>
              <a:rPr lang="en-US" i="1" dirty="0" smtClean="0"/>
              <a:t>		</a:t>
            </a:r>
            <a:r>
              <a:rPr lang="uz-Latn-UZ" i="1" dirty="0" smtClean="0"/>
              <a:t>case </a:t>
            </a:r>
            <a:r>
              <a:rPr lang="uz-Latn-UZ" i="1" dirty="0"/>
              <a:t>4: </a:t>
            </a:r>
            <a:endParaRPr lang="en-US" i="1" dirty="0" smtClean="0"/>
          </a:p>
          <a:p>
            <a:pPr marL="114300" indent="0">
              <a:buNone/>
            </a:pPr>
            <a:r>
              <a:rPr lang="en-US" i="1" dirty="0"/>
              <a:t>	</a:t>
            </a:r>
            <a:r>
              <a:rPr lang="en-US" i="1" dirty="0" smtClean="0"/>
              <a:t>		</a:t>
            </a:r>
            <a:r>
              <a:rPr lang="uz-Latn-UZ" i="1" dirty="0" smtClean="0"/>
              <a:t>case </a:t>
            </a:r>
            <a:r>
              <a:rPr lang="uz-Latn-UZ" i="1" dirty="0"/>
              <a:t>6: </a:t>
            </a:r>
            <a:endParaRPr lang="en-US" i="1" dirty="0" smtClean="0"/>
          </a:p>
          <a:p>
            <a:pPr marL="114300" indent="0">
              <a:buNone/>
            </a:pPr>
            <a:r>
              <a:rPr lang="en-US" i="1" dirty="0"/>
              <a:t>	</a:t>
            </a:r>
            <a:r>
              <a:rPr lang="en-US" i="1" dirty="0" smtClean="0"/>
              <a:t>		</a:t>
            </a:r>
            <a:r>
              <a:rPr lang="uz-Latn-UZ" i="1" dirty="0" smtClean="0"/>
              <a:t>case </a:t>
            </a:r>
            <a:r>
              <a:rPr lang="uz-Latn-UZ" i="1" dirty="0"/>
              <a:t>9: </a:t>
            </a:r>
            <a:endParaRPr lang="en-US" i="1" dirty="0" smtClean="0"/>
          </a:p>
          <a:p>
            <a:pPr marL="114300" indent="0">
              <a:buNone/>
            </a:pPr>
            <a:r>
              <a:rPr lang="en-US" i="1" dirty="0"/>
              <a:t>	</a:t>
            </a:r>
            <a:r>
              <a:rPr lang="en-US" i="1" dirty="0" smtClean="0"/>
              <a:t>		</a:t>
            </a:r>
            <a:r>
              <a:rPr lang="uz-Latn-UZ" i="1" dirty="0" smtClean="0"/>
              <a:t>case </a:t>
            </a:r>
            <a:r>
              <a:rPr lang="uz-Latn-UZ" i="1" dirty="0"/>
              <a:t>11: num = 30; break; </a:t>
            </a:r>
            <a:endParaRPr lang="en-US" i="1" dirty="0" smtClean="0"/>
          </a:p>
          <a:p>
            <a:pPr marL="114300" indent="0">
              <a:buNone/>
            </a:pPr>
            <a:r>
              <a:rPr lang="en-US" i="1" dirty="0" smtClean="0"/>
              <a:t>			</a:t>
            </a:r>
            <a:r>
              <a:rPr lang="uz-Latn-UZ" i="1" dirty="0" smtClean="0"/>
              <a:t>case </a:t>
            </a:r>
            <a:r>
              <a:rPr lang="uz-Latn-UZ" i="1" dirty="0"/>
              <a:t>2: num = ((year%400==0)||(year%100!=0 &amp;&amp; year % 4 == 0)) ? 29 : 28; break</a:t>
            </a:r>
            <a:r>
              <a:rPr lang="uz-Latn-UZ" i="1" dirty="0" smtClean="0"/>
              <a:t>;</a:t>
            </a:r>
            <a:endParaRPr lang="en-US" i="1" dirty="0" smtClean="0"/>
          </a:p>
          <a:p>
            <a:pPr marL="114300" indent="0">
              <a:buNone/>
            </a:pPr>
            <a:r>
              <a:rPr lang="uz-Latn-UZ" i="1" dirty="0" smtClean="0"/>
              <a:t> </a:t>
            </a:r>
            <a:r>
              <a:rPr lang="uz-Latn-UZ" i="1" dirty="0"/>
              <a:t>} </a:t>
            </a:r>
            <a:endParaRPr lang="en-US" i="1" dirty="0" smtClean="0"/>
          </a:p>
          <a:p>
            <a:pPr marL="114300" indent="0">
              <a:buNone/>
            </a:pPr>
            <a:r>
              <a:rPr lang="uz-Latn-UZ" i="1" dirty="0" smtClean="0"/>
              <a:t>System.out.println(year </a:t>
            </a:r>
            <a:r>
              <a:rPr lang="uz-Latn-UZ" i="1" dirty="0"/>
              <a:t>+ " yilning " + month + "-oyida " + num + " kun bor"); </a:t>
            </a:r>
            <a:endParaRPr lang="en-US" i="1" dirty="0" smtClean="0"/>
          </a:p>
          <a:p>
            <a:pPr marL="114300" indent="0">
              <a:buNone/>
            </a:pPr>
            <a:r>
              <a:rPr lang="uz-Latn-UZ" i="1" dirty="0" smtClean="0"/>
              <a:t>}} </a:t>
            </a:r>
            <a:endParaRPr lang="en-US" i="1" dirty="0" smtClean="0"/>
          </a:p>
          <a:p>
            <a:pPr marL="114300" indent="0">
              <a:buNone/>
            </a:pPr>
            <a:r>
              <a:rPr lang="uz-Latn-UZ" dirty="0" smtClean="0"/>
              <a:t>Dastur </a:t>
            </a:r>
            <a:r>
              <a:rPr lang="uz-Latn-UZ" dirty="0"/>
              <a:t>natijasi: </a:t>
            </a:r>
            <a:endParaRPr lang="en-US" dirty="0" smtClean="0"/>
          </a:p>
          <a:p>
            <a:pPr marL="114300" indent="0">
              <a:buNone/>
            </a:pPr>
            <a:r>
              <a:rPr lang="uz-Latn-UZ" dirty="0" smtClean="0">
                <a:latin typeface="Bahnschrift SemiLight Condensed" pitchFamily="34" charset="0"/>
              </a:rPr>
              <a:t>2020 </a:t>
            </a:r>
            <a:r>
              <a:rPr lang="uz-Latn-UZ" dirty="0">
                <a:latin typeface="Bahnschrift SemiLight Condensed" pitchFamily="34" charset="0"/>
              </a:rPr>
              <a:t>yilning 2-oyida 29 kun bor</a:t>
            </a:r>
            <a:endParaRPr lang="ru-RU" dirty="0">
              <a:latin typeface="Bahnschrift SemiLight Condensed" pitchFamily="34" charset="0"/>
            </a:endParaRPr>
          </a:p>
        </p:txBody>
      </p:sp>
      <p:sp>
        <p:nvSpPr>
          <p:cNvPr id="4" name="Номер слайда 3"/>
          <p:cNvSpPr>
            <a:spLocks noGrp="1"/>
          </p:cNvSpPr>
          <p:nvPr>
            <p:ph type="sldNum" sz="quarter" idx="12"/>
          </p:nvPr>
        </p:nvSpPr>
        <p:spPr/>
        <p:txBody>
          <a:bodyPr/>
          <a:lstStyle/>
          <a:p>
            <a:fld id="{6E2D2B3B-882E-40F3-A32F-6DD516915044}" type="slidenum">
              <a:rPr lang="en-US" smtClean="0"/>
              <a:pPr/>
              <a:t>9</a:t>
            </a:fld>
            <a:endParaRPr lang="en-US"/>
          </a:p>
        </p:txBody>
      </p:sp>
    </p:spTree>
    <p:extLst>
      <p:ext uri="{BB962C8B-B14F-4D97-AF65-F5344CB8AC3E}">
        <p14:creationId xmlns:p14="http://schemas.microsoft.com/office/powerpoint/2010/main" val="33925052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оседство">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488</TotalTime>
  <Words>781</Words>
  <Application>Microsoft Office PowerPoint</Application>
  <PresentationFormat>Экран (4:3)</PresentationFormat>
  <Paragraphs>193</Paragraphs>
  <Slides>21</Slides>
  <Notes>0</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21</vt:i4>
      </vt:variant>
    </vt:vector>
  </HeadingPairs>
  <TitlesOfParts>
    <vt:vector size="29" baseType="lpstr">
      <vt:lpstr>Arial</vt:lpstr>
      <vt:lpstr>Bahnschrift Light</vt:lpstr>
      <vt:lpstr>Bahnschrift Light Condensed</vt:lpstr>
      <vt:lpstr>Bahnschrift Light SemiCondensed</vt:lpstr>
      <vt:lpstr>Bahnschrift SemiLight Condensed</vt:lpstr>
      <vt:lpstr>Calibri</vt:lpstr>
      <vt:lpstr>Cambria</vt:lpstr>
      <vt:lpstr>Соседство</vt:lpstr>
      <vt:lpstr>Javada operatorlar. Scanner sinfi</vt:lpstr>
      <vt:lpstr>if operatori yordamida tarmoqlanishni tashkil etish</vt:lpstr>
      <vt:lpstr>Презентация PowerPoint</vt:lpstr>
      <vt:lpstr>Muqobil tarmoqlanish</vt:lpstr>
      <vt:lpstr>Презентация PowerPoint</vt:lpstr>
      <vt:lpstr>Презентация PowerPoint</vt:lpstr>
      <vt:lpstr>Tanlash operatori yordamida tarmoqlanishni tashkil etish</vt:lpstr>
      <vt:lpstr>Презентация PowerPoint</vt:lpstr>
      <vt:lpstr>Презентация PowerPoint</vt:lpstr>
      <vt:lpstr>for operatori </vt:lpstr>
      <vt:lpstr>Презентация PowerPoint</vt:lpstr>
      <vt:lpstr>while sikl operatori</vt:lpstr>
      <vt:lpstr>Презентация PowerPoint</vt:lpstr>
      <vt:lpstr>do-while sikl operatori</vt:lpstr>
      <vt:lpstr>Презентация PowerPoint</vt:lpstr>
      <vt:lpstr>break  operatorlarini qo‘llash</vt:lpstr>
      <vt:lpstr>Презентация PowerPoint</vt:lpstr>
      <vt:lpstr>continue operatorlarini qo‘llash</vt:lpstr>
      <vt:lpstr>Презентация PowerPoint</vt:lpstr>
      <vt:lpstr>Mustaqil bajarish uchun topshiriqlar </vt:lpstr>
      <vt:lpstr>Презентация PowerPoint</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dasturlash tilida sinflar, ob’ektlar, metodlar va konstruktor bilan ishlash</dc:title>
  <dc:creator>User</dc:creator>
  <cp:lastModifiedBy>admin</cp:lastModifiedBy>
  <cp:revision>21</cp:revision>
  <dcterms:created xsi:type="dcterms:W3CDTF">2022-08-28T03:48:03Z</dcterms:created>
  <dcterms:modified xsi:type="dcterms:W3CDTF">2022-09-29T12:56:33Z</dcterms:modified>
</cp:coreProperties>
</file>