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3"/>
  </p:notesMasterIdLst>
  <p:sldIdLst>
    <p:sldId id="265" r:id="rId2"/>
    <p:sldId id="270" r:id="rId3"/>
    <p:sldId id="272" r:id="rId4"/>
    <p:sldId id="273" r:id="rId5"/>
    <p:sldId id="275" r:id="rId6"/>
    <p:sldId id="316" r:id="rId7"/>
    <p:sldId id="317" r:id="rId8"/>
    <p:sldId id="321" r:id="rId9"/>
    <p:sldId id="322" r:id="rId10"/>
    <p:sldId id="284" r:id="rId11"/>
    <p:sldId id="326" r:id="rId12"/>
    <p:sldId id="324" r:id="rId13"/>
    <p:sldId id="325" r:id="rId14"/>
    <p:sldId id="335" r:id="rId15"/>
    <p:sldId id="336" r:id="rId16"/>
    <p:sldId id="343" r:id="rId17"/>
    <p:sldId id="340" r:id="rId18"/>
    <p:sldId id="339" r:id="rId19"/>
    <p:sldId id="341" r:id="rId20"/>
    <p:sldId id="311" r:id="rId21"/>
    <p:sldId id="344" r:id="rId2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A24"/>
    <a:srgbClr val="0B612E"/>
    <a:srgbClr val="DEF44F"/>
    <a:srgbClr val="F4D096"/>
    <a:srgbClr val="FF2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2183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480AC-C0DE-4E5E-9ECD-9AE37E3FCB79}" type="doc">
      <dgm:prSet loTypeId="urn:microsoft.com/office/officeart/2016/7/layout/BasicTimeline" loCatId="timeline" qsTypeId="urn:microsoft.com/office/officeart/2005/8/quickstyle/simple1" qsCatId="simple" csTypeId="urn:microsoft.com/office/officeart/2005/8/colors/accent2_1" csCatId="accent2" phldr="1"/>
      <dgm:spPr/>
      <dgm:t>
        <a:bodyPr rtlCol="0"/>
        <a:lstStyle>
          <a:defPPr>
            <a:defRPr lang="ru-RU"/>
          </a:defPPr>
        </a:lstStyle>
        <a:p>
          <a:pPr rtl="0"/>
          <a:endParaRPr lang="ru-RU"/>
        </a:p>
      </dgm:t>
    </dgm:pt>
    <dgm:pt modelId="{A8C03FBB-4A75-4460-AEA6-DEAEB9C61496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4E972F7F-4B1B-47AA-A25B-1FFC561F1C76}" type="parTrans" cxnId="{D3D81948-D963-4D1E-AE16-9705EAF510F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67361508-930A-4A23-8CFC-BB56DA645C3C}" type="sibTrans" cxnId="{D3D81948-D963-4D1E-AE16-9705EAF510F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5E71F362-34DF-4EEC-92A3-0EFE450E05E4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de-DE" sz="2400" dirty="0">
              <a:latin typeface="+mn-lt"/>
            </a:rPr>
            <a:t>TF</a:t>
          </a:r>
          <a:r>
            <a:rPr lang="en-GB" sz="2400" dirty="0">
              <a:latin typeface="+mn-lt"/>
            </a:rPr>
            <a:t>-IDF</a:t>
          </a:r>
        </a:p>
        <a:p>
          <a:pPr algn="ctr" rtl="0"/>
          <a:r>
            <a:rPr lang="en-GB" sz="2400" dirty="0">
              <a:latin typeface="+mn-lt"/>
            </a:rPr>
            <a:t>Bayes</a:t>
          </a:r>
          <a:endParaRPr lang="ru-RU" sz="2400" dirty="0">
            <a:latin typeface="+mn-lt"/>
          </a:endParaRPr>
        </a:p>
      </dgm:t>
    </dgm:pt>
    <dgm:pt modelId="{8E5EE4D1-908E-455C-B8B3-281AD42DEC9A}" type="parTrans" cxnId="{B99CA6C9-28D1-4DDB-B8EC-AED73AD115CA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B208B24A-E9FD-40A9-B764-FB7C2B7ED8B9}" type="sibTrans" cxnId="{B99CA6C9-28D1-4DDB-B8EC-AED73AD115CA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1969DED-4CB8-4A14-A50B-3F7B848E46B5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441CD73D-85E1-42A6-BCF8-362A3247E2F3}" type="parTrans" cxnId="{537F2ED0-8BD0-4AD5-B60D-89B660EDA1A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81CA8AA2-C0C3-4381-BA8B-413EDD578B83}" type="sibTrans" cxnId="{537F2ED0-8BD0-4AD5-B60D-89B660EDA1AC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8A04F340-E8E1-4146-9905-E7ADCAEAABD7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de-DE" sz="1400" dirty="0">
              <a:latin typeface="+mn-lt"/>
            </a:rPr>
            <a:t>Bert</a:t>
          </a:r>
        </a:p>
        <a:p>
          <a:pPr algn="ctr" rtl="0"/>
          <a:r>
            <a:rPr lang="de-DE" sz="1400" dirty="0">
              <a:latin typeface="+mn-lt"/>
            </a:rPr>
            <a:t>Random Forest</a:t>
          </a:r>
          <a:endParaRPr lang="ru-RU" sz="1400" dirty="0">
            <a:latin typeface="+mn-lt"/>
          </a:endParaRPr>
        </a:p>
      </dgm:t>
    </dgm:pt>
    <dgm:pt modelId="{4EBD5EC2-45ED-4ED6-8376-97D155A911AE}" type="parTrans" cxnId="{E636BFFB-0404-4D4B-B3F0-C64FDFD9DDEF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9CD2A04-6A34-4104-A971-391788B88F55}" type="sibTrans" cxnId="{E636BFFB-0404-4D4B-B3F0-C64FDFD9DDEF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3CC73758-10C1-47F8-AFA7-1A986D4DDD60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FF6AE4B6-4A2F-49EE-9316-9AF55E77838B}" type="parTrans" cxnId="{4A69F85D-5C15-48FD-893A-B3050E1BADEB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D8170BBA-6035-4773-8431-FEDD687647FF}" type="sibTrans" cxnId="{4A69F85D-5C15-48FD-893A-B3050E1BADEB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D9CA14A-483C-4869-B0C1-7C5FB7EEDBCC}">
      <dgm:prSet phldrT="[Text]" phldr="0" custT="1"/>
      <dgm:spPr/>
      <dgm:t>
        <a:bodyPr lIns="72000" rIns="72000" rtlCol="0"/>
        <a:lstStyle>
          <a:defPPr>
            <a:defRPr lang="ru-RU"/>
          </a:defPPr>
        </a:lstStyle>
        <a:p>
          <a:pPr algn="ctr" rtl="0"/>
          <a:r>
            <a:rPr lang="de-DE" sz="2400" dirty="0">
              <a:latin typeface="+mn-lt"/>
            </a:rPr>
            <a:t>Bert</a:t>
          </a:r>
        </a:p>
        <a:p>
          <a:pPr algn="ctr" rtl="0"/>
          <a:r>
            <a:rPr lang="de-DE" sz="2400" dirty="0">
              <a:latin typeface="+mn-lt"/>
            </a:rPr>
            <a:t>SVM</a:t>
          </a:r>
          <a:endParaRPr lang="ru-RU" sz="2400" dirty="0">
            <a:latin typeface="+mn-lt"/>
          </a:endParaRPr>
        </a:p>
      </dgm:t>
    </dgm:pt>
    <dgm:pt modelId="{8182A92F-45BA-4CD1-8E43-0B0810A50FEB}" type="parTrans" cxnId="{5EDA943F-300F-408A-A52E-3D5140FD5C22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14BB93C-EA8A-4B5B-8F06-30DA7C7F4B7B}" type="sibTrans" cxnId="{5EDA943F-300F-408A-A52E-3D5140FD5C22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D2FE027B-4161-41E1-B4D4-02AECB2E3FA0}">
      <dgm:prSet phldrT="[Text]" phldr="0" custT="1"/>
      <dgm:spPr/>
      <dgm:t>
        <a:bodyPr rtlCol="0"/>
        <a:lstStyle>
          <a:defPPr>
            <a:defRPr lang="ru-RU"/>
          </a:defPPr>
        </a:lstStyle>
        <a:p>
          <a:pPr rtl="0">
            <a:defRPr lang="ru-RU" b="1"/>
          </a:pPr>
          <a:endParaRPr lang="ru-RU" sz="1800" dirty="0">
            <a:solidFill>
              <a:schemeClr val="accent2"/>
            </a:solidFill>
            <a:latin typeface="+mn-lt"/>
          </a:endParaRPr>
        </a:p>
      </dgm:t>
    </dgm:pt>
    <dgm:pt modelId="{88680CFE-3CE0-4842-B3D3-716D3B671238}" type="parTrans" cxnId="{4F4F82A2-02F1-492B-96C1-46C070BEFCE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4D59E06B-629C-40B5-96D3-423B7A56C945}" type="sibTrans" cxnId="{4F4F82A2-02F1-492B-96C1-46C070BEFCE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2BE415B7-7185-4956-8487-237B40BC0EE5}">
      <dgm:prSet phldrT="[Text]" phldr="0" custT="1"/>
      <dgm:spPr/>
      <dgm:t>
        <a:bodyPr rtlCol="0"/>
        <a:lstStyle>
          <a:defPPr>
            <a:defRPr lang="ru-RU"/>
          </a:defPPr>
        </a:lstStyle>
        <a:p>
          <a:pPr algn="ctr" rtl="0"/>
          <a:r>
            <a:rPr lang="de-DE" sz="1400" dirty="0">
              <a:latin typeface="+mn-lt"/>
            </a:rPr>
            <a:t>TF</a:t>
          </a:r>
          <a:r>
            <a:rPr lang="en-US" sz="1400" dirty="0">
              <a:latin typeface="+mn-lt"/>
            </a:rPr>
            <a:t>-IDF</a:t>
          </a:r>
        </a:p>
        <a:p>
          <a:pPr algn="ctr" rtl="0"/>
          <a:r>
            <a:rPr lang="en-US" sz="1400" dirty="0" err="1">
              <a:latin typeface="+mn-lt"/>
            </a:rPr>
            <a:t>Log.Regr</a:t>
          </a:r>
          <a:endParaRPr lang="ru-RU" sz="1400" dirty="0">
            <a:latin typeface="+mn-lt"/>
          </a:endParaRPr>
        </a:p>
      </dgm:t>
    </dgm:pt>
    <dgm:pt modelId="{A38E847E-0D1D-4F40-9A71-4D5999ADE08B}" type="parTrans" cxnId="{CB32A309-9CA9-4554-941D-519A91A9E73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F0D1C61C-E3F2-49BA-A2D8-C04A81308E5D}" type="sibTrans" cxnId="{CB32A309-9CA9-4554-941D-519A91A9E733}">
      <dgm:prSet/>
      <dgm:spPr/>
      <dgm:t>
        <a:bodyPr rtlCol="0"/>
        <a:lstStyle>
          <a:defPPr>
            <a:defRPr lang="ru-RU"/>
          </a:defPPr>
        </a:lstStyle>
        <a:p>
          <a:pPr algn="ctr" rtl="0"/>
          <a:endParaRPr lang="ru-RU" sz="1400">
            <a:latin typeface="+mn-lt"/>
          </a:endParaRPr>
        </a:p>
      </dgm:t>
    </dgm:pt>
    <dgm:pt modelId="{9FFA803F-EA25-49D8-A073-96E9747E345F}" type="pres">
      <dgm:prSet presAssocID="{A66480AC-C0DE-4E5E-9ECD-9AE37E3FCB79}" presName="root" presStyleCnt="0">
        <dgm:presLayoutVars>
          <dgm:chMax/>
          <dgm:chPref/>
          <dgm:animLvl val="lvl"/>
        </dgm:presLayoutVars>
      </dgm:prSet>
      <dgm:spPr/>
    </dgm:pt>
    <dgm:pt modelId="{EE0E6265-BE99-48D1-8879-DB5A75D6D78E}" type="pres">
      <dgm:prSet presAssocID="{A66480AC-C0DE-4E5E-9ECD-9AE37E3FCB79}" presName="divider" presStyleLbl="fgAccFollowNode1" presStyleIdx="0" presStyleCnt="1"/>
      <dgm:spPr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DA8F949-88B8-486D-9E41-ABA1463A8926}" type="pres">
      <dgm:prSet presAssocID="{A66480AC-C0DE-4E5E-9ECD-9AE37E3FCB79}" presName="nodes" presStyleCnt="0">
        <dgm:presLayoutVars>
          <dgm:chMax/>
          <dgm:chPref/>
          <dgm:animLvl val="lvl"/>
        </dgm:presLayoutVars>
      </dgm:prSet>
      <dgm:spPr/>
    </dgm:pt>
    <dgm:pt modelId="{A41AEE8D-8763-4311-BB07-B499A93D76EA}" type="pres">
      <dgm:prSet presAssocID="{A8C03FBB-4A75-4460-AEA6-DEAEB9C61496}" presName="composite" presStyleCnt="0"/>
      <dgm:spPr/>
    </dgm:pt>
    <dgm:pt modelId="{FE5C7F33-9326-49FB-89A3-8A20163AD994}" type="pres">
      <dgm:prSet presAssocID="{A8C03FBB-4A75-4460-AEA6-DEAEB9C61496}" presName="L1TextContainer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C51067AB-548D-47E7-B9DD-C7A4C9600F8C}" type="pres">
      <dgm:prSet presAssocID="{A8C03FBB-4A75-4460-AEA6-DEAEB9C61496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BA29120C-7C6B-4F62-9079-4AD528BC0744}" type="pres">
      <dgm:prSet presAssocID="{A8C03FBB-4A75-4460-AEA6-DEAEB9C61496}" presName="L2TextContainer" presStyleLbl="bgAcc1" presStyleIdx="0" presStyleCnt="4" custScaleX="151166" custScaleY="113297"/>
      <dgm:spPr/>
    </dgm:pt>
    <dgm:pt modelId="{617B6CDA-9351-44EF-9011-41758FE93851}" type="pres">
      <dgm:prSet presAssocID="{A8C03FBB-4A75-4460-AEA6-DEAEB9C61496}" presName="FlexibleEmptyPlaceHolder" presStyleCnt="0"/>
      <dgm:spPr/>
    </dgm:pt>
    <dgm:pt modelId="{A95DB80B-444A-4D69-B205-3A801BB8524A}" type="pres">
      <dgm:prSet presAssocID="{A8C03FBB-4A75-4460-AEA6-DEAEB9C61496}" presName="ConnectLine" presStyleLbl="sibTrans1D1" presStyleIdx="0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A19A0AA-8B0B-4AA8-A80D-08CFFDD3F112}" type="pres">
      <dgm:prSet presAssocID="{A8C03FBB-4A75-4460-AEA6-DEAEB9C61496}" presName="ConnectorPoint" presStyleLbl="alignNode1" presStyleIdx="0" presStyleCnt="4"/>
      <dgm:spPr/>
    </dgm:pt>
    <dgm:pt modelId="{C298CC98-EF08-4D23-94A2-F58DEE6D7DE4}" type="pres">
      <dgm:prSet presAssocID="{A8C03FBB-4A75-4460-AEA6-DEAEB9C61496}" presName="EmptyPlaceHolder" presStyleCnt="0"/>
      <dgm:spPr/>
    </dgm:pt>
    <dgm:pt modelId="{F3D981F8-7433-4E93-99E6-2B447306B973}" type="pres">
      <dgm:prSet presAssocID="{67361508-930A-4A23-8CFC-BB56DA645C3C}" presName="spaceBetweenRectangles" presStyleCnt="0"/>
      <dgm:spPr/>
    </dgm:pt>
    <dgm:pt modelId="{7D29DFA7-018B-45C9-AC1C-5CFC82FEE150}" type="pres">
      <dgm:prSet presAssocID="{91969DED-4CB8-4A14-A50B-3F7B848E46B5}" presName="composite" presStyleCnt="0"/>
      <dgm:spPr/>
    </dgm:pt>
    <dgm:pt modelId="{60D0713D-AF69-4AF8-B071-F65622790886}" type="pres">
      <dgm:prSet presAssocID="{91969DED-4CB8-4A14-A50B-3F7B848E46B5}" presName="L1TextContainer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DAA1547-FEA7-4F69-96D3-0E3A07601B1E}" type="pres">
      <dgm:prSet presAssocID="{91969DED-4CB8-4A14-A50B-3F7B848E46B5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DADAA0C9-3E42-4088-8622-30E9F6EA139A}" type="pres">
      <dgm:prSet presAssocID="{91969DED-4CB8-4A14-A50B-3F7B848E46B5}" presName="L2TextContainer" presStyleLbl="bgAcc1" presStyleIdx="1" presStyleCnt="4"/>
      <dgm:spPr/>
    </dgm:pt>
    <dgm:pt modelId="{D2E61EE0-F306-43AF-AFF9-74A14B9CF379}" type="pres">
      <dgm:prSet presAssocID="{91969DED-4CB8-4A14-A50B-3F7B848E46B5}" presName="FlexibleEmptyPlaceHolder" presStyleCnt="0"/>
      <dgm:spPr/>
    </dgm:pt>
    <dgm:pt modelId="{DBD74D6B-057A-432C-9067-BF618C19EB2A}" type="pres">
      <dgm:prSet presAssocID="{91969DED-4CB8-4A14-A50B-3F7B848E46B5}" presName="ConnectLine" presStyleLbl="sibTrans1D1" presStyleIdx="1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F979253-FD39-4920-BFCA-78C564B167EA}" type="pres">
      <dgm:prSet presAssocID="{91969DED-4CB8-4A14-A50B-3F7B848E46B5}" presName="ConnectorPoint" presStyleLbl="alignNode1" presStyleIdx="1" presStyleCnt="4"/>
      <dgm:spPr/>
    </dgm:pt>
    <dgm:pt modelId="{C9B4B298-E04C-4317-856D-E345FE5EC64B}" type="pres">
      <dgm:prSet presAssocID="{91969DED-4CB8-4A14-A50B-3F7B848E46B5}" presName="EmptyPlaceHolder" presStyleCnt="0"/>
      <dgm:spPr/>
    </dgm:pt>
    <dgm:pt modelId="{9B636147-AF19-40E0-BE7D-3BE8148CC024}" type="pres">
      <dgm:prSet presAssocID="{81CA8AA2-C0C3-4381-BA8B-413EDD578B83}" presName="spaceBetweenRectangles" presStyleCnt="0"/>
      <dgm:spPr/>
    </dgm:pt>
    <dgm:pt modelId="{76CB18D4-86E2-467C-A2CF-3ED9EFE66BEA}" type="pres">
      <dgm:prSet presAssocID="{3CC73758-10C1-47F8-AFA7-1A986D4DDD60}" presName="composite" presStyleCnt="0"/>
      <dgm:spPr/>
    </dgm:pt>
    <dgm:pt modelId="{E712D073-0B15-4887-9DCE-A27BCACBC178}" type="pres">
      <dgm:prSet presAssocID="{3CC73758-10C1-47F8-AFA7-1A986D4DDD60}" presName="L1TextContainer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4C57E835-21E8-44E9-8CE3-1E2D478ECB2B}" type="pres">
      <dgm:prSet presAssocID="{3CC73758-10C1-47F8-AFA7-1A986D4DDD6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E0D48281-565D-47A3-9B6C-576231178549}" type="pres">
      <dgm:prSet presAssocID="{3CC73758-10C1-47F8-AFA7-1A986D4DDD60}" presName="L2TextContainer" presStyleLbl="bgAcc1" presStyleIdx="2" presStyleCnt="4" custScaleX="160050" custScaleY="125955" custLinFactNeighborX="-671" custLinFactNeighborY="-3536"/>
      <dgm:spPr/>
    </dgm:pt>
    <dgm:pt modelId="{E0365E95-CAD6-4660-956D-E490447A5CB4}" type="pres">
      <dgm:prSet presAssocID="{3CC73758-10C1-47F8-AFA7-1A986D4DDD60}" presName="FlexibleEmptyPlaceHolder" presStyleCnt="0"/>
      <dgm:spPr/>
    </dgm:pt>
    <dgm:pt modelId="{DCAE8A46-752C-4E82-84CE-E790E1F2918E}" type="pres">
      <dgm:prSet presAssocID="{3CC73758-10C1-47F8-AFA7-1A986D4DDD60}" presName="ConnectLine" presStyleLbl="sibTrans1D1" presStyleIdx="2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459BF8-D2C3-4018-9C28-98667DC203F4}" type="pres">
      <dgm:prSet presAssocID="{3CC73758-10C1-47F8-AFA7-1A986D4DDD60}" presName="ConnectorPoint" presStyleLbl="alignNode1" presStyleIdx="2" presStyleCnt="4" custLinFactNeighborY="-28258"/>
      <dgm:spPr/>
    </dgm:pt>
    <dgm:pt modelId="{EAB0CCC2-BFF9-432D-BA8E-7ECAF2D92AF2}" type="pres">
      <dgm:prSet presAssocID="{3CC73758-10C1-47F8-AFA7-1A986D4DDD60}" presName="EmptyPlaceHolder" presStyleCnt="0"/>
      <dgm:spPr/>
    </dgm:pt>
    <dgm:pt modelId="{07073103-04B7-4C74-9AC8-048764100B10}" type="pres">
      <dgm:prSet presAssocID="{D8170BBA-6035-4773-8431-FEDD687647FF}" presName="spaceBetweenRectangles" presStyleCnt="0"/>
      <dgm:spPr/>
    </dgm:pt>
    <dgm:pt modelId="{C68762A5-E9DF-484F-B385-6C7E07325E98}" type="pres">
      <dgm:prSet presAssocID="{D2FE027B-4161-41E1-B4D4-02AECB2E3FA0}" presName="composite" presStyleCnt="0"/>
      <dgm:spPr/>
    </dgm:pt>
    <dgm:pt modelId="{F782935D-BBBD-4420-826A-F71C517659B6}" type="pres">
      <dgm:prSet presAssocID="{D2FE027B-4161-41E1-B4D4-02AECB2E3FA0}" presName="L1TextContainer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3C71E446-482E-4CAC-8D42-2D4AC020412B}" type="pres">
      <dgm:prSet presAssocID="{D2FE027B-4161-41E1-B4D4-02AECB2E3FA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6C3A59BD-6D45-4573-B098-8CB5207F194D}" type="pres">
      <dgm:prSet presAssocID="{D2FE027B-4161-41E1-B4D4-02AECB2E3FA0}" presName="L2TextContainer" presStyleLbl="bgAcc1" presStyleIdx="3" presStyleCnt="4"/>
      <dgm:spPr/>
    </dgm:pt>
    <dgm:pt modelId="{8EB042C8-D666-4667-A1E4-E0C87151B72F}" type="pres">
      <dgm:prSet presAssocID="{D2FE027B-4161-41E1-B4D4-02AECB2E3FA0}" presName="FlexibleEmptyPlaceHolder" presStyleCnt="0"/>
      <dgm:spPr/>
    </dgm:pt>
    <dgm:pt modelId="{086FB9B1-82B2-4197-8B33-6E7FF94F8D2E}" type="pres">
      <dgm:prSet presAssocID="{D2FE027B-4161-41E1-B4D4-02AECB2E3FA0}" presName="ConnectLine" presStyleLbl="sibTrans1D1" presStyleIdx="3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F359E8B-7C7E-4FD9-B106-36CCBFC731D5}" type="pres">
      <dgm:prSet presAssocID="{D2FE027B-4161-41E1-B4D4-02AECB2E3FA0}" presName="ConnectorPoint" presStyleLbl="alignNode1" presStyleIdx="3" presStyleCnt="4"/>
      <dgm:spPr/>
    </dgm:pt>
    <dgm:pt modelId="{34434334-A935-4057-946F-93B826088F38}" type="pres">
      <dgm:prSet presAssocID="{D2FE027B-4161-41E1-B4D4-02AECB2E3FA0}" presName="EmptyPlaceHolder" presStyleCnt="0"/>
      <dgm:spPr/>
    </dgm:pt>
  </dgm:ptLst>
  <dgm:cxnLst>
    <dgm:cxn modelId="{CB32A309-9CA9-4554-941D-519A91A9E733}" srcId="{D2FE027B-4161-41E1-B4D4-02AECB2E3FA0}" destId="{2BE415B7-7185-4956-8487-237B40BC0EE5}" srcOrd="0" destOrd="0" parTransId="{A38E847E-0D1D-4F40-9A71-4D5999ADE08B}" sibTransId="{F0D1C61C-E3F2-49BA-A2D8-C04A81308E5D}"/>
    <dgm:cxn modelId="{64516513-C9B3-4B52-A434-6178ACAB3599}" type="presOf" srcId="{91969DED-4CB8-4A14-A50B-3F7B848E46B5}" destId="{60D0713D-AF69-4AF8-B071-F65622790886}" srcOrd="0" destOrd="0" presId="urn:microsoft.com/office/officeart/2016/7/layout/BasicTimeline"/>
    <dgm:cxn modelId="{3760A536-08D8-4D45-9A8D-A21E58E17F8A}" type="presOf" srcId="{D2FE027B-4161-41E1-B4D4-02AECB2E3FA0}" destId="{F782935D-BBBD-4420-826A-F71C517659B6}" srcOrd="0" destOrd="0" presId="urn:microsoft.com/office/officeart/2016/7/layout/BasicTimeline"/>
    <dgm:cxn modelId="{5EDA943F-300F-408A-A52E-3D5140FD5C22}" srcId="{3CC73758-10C1-47F8-AFA7-1A986D4DDD60}" destId="{FD9CA14A-483C-4869-B0C1-7C5FB7EEDBCC}" srcOrd="0" destOrd="0" parTransId="{8182A92F-45BA-4CD1-8E43-0B0810A50FEB}" sibTransId="{914BB93C-EA8A-4B5B-8F06-30DA7C7F4B7B}"/>
    <dgm:cxn modelId="{4A69F85D-5C15-48FD-893A-B3050E1BADEB}" srcId="{A66480AC-C0DE-4E5E-9ECD-9AE37E3FCB79}" destId="{3CC73758-10C1-47F8-AFA7-1A986D4DDD60}" srcOrd="2" destOrd="0" parTransId="{FF6AE4B6-4A2F-49EE-9316-9AF55E77838B}" sibTransId="{D8170BBA-6035-4773-8431-FEDD687647FF}"/>
    <dgm:cxn modelId="{D3D81948-D963-4D1E-AE16-9705EAF510FC}" srcId="{A66480AC-C0DE-4E5E-9ECD-9AE37E3FCB79}" destId="{A8C03FBB-4A75-4460-AEA6-DEAEB9C61496}" srcOrd="0" destOrd="0" parTransId="{4E972F7F-4B1B-47AA-A25B-1FFC561F1C76}" sibTransId="{67361508-930A-4A23-8CFC-BB56DA645C3C}"/>
    <dgm:cxn modelId="{41643976-DEF5-44B7-B9E7-888F3AEFC45F}" type="presOf" srcId="{3CC73758-10C1-47F8-AFA7-1A986D4DDD60}" destId="{E712D073-0B15-4887-9DCE-A27BCACBC178}" srcOrd="0" destOrd="0" presId="urn:microsoft.com/office/officeart/2016/7/layout/BasicTimeline"/>
    <dgm:cxn modelId="{2D36C892-88AC-490F-8E33-2C73C0E22FF5}" type="presOf" srcId="{2BE415B7-7185-4956-8487-237B40BC0EE5}" destId="{6C3A59BD-6D45-4573-B098-8CB5207F194D}" srcOrd="0" destOrd="0" presId="urn:microsoft.com/office/officeart/2016/7/layout/BasicTimeline"/>
    <dgm:cxn modelId="{E5C7B693-D4EE-4A4E-97D1-4621CA0D3E91}" type="presOf" srcId="{A8C03FBB-4A75-4460-AEA6-DEAEB9C61496}" destId="{FE5C7F33-9326-49FB-89A3-8A20163AD994}" srcOrd="0" destOrd="0" presId="urn:microsoft.com/office/officeart/2016/7/layout/BasicTimeline"/>
    <dgm:cxn modelId="{4F4F82A2-02F1-492B-96C1-46C070BEFCE3}" srcId="{A66480AC-C0DE-4E5E-9ECD-9AE37E3FCB79}" destId="{D2FE027B-4161-41E1-B4D4-02AECB2E3FA0}" srcOrd="3" destOrd="0" parTransId="{88680CFE-3CE0-4842-B3D3-716D3B671238}" sibTransId="{4D59E06B-629C-40B5-96D3-423B7A56C945}"/>
    <dgm:cxn modelId="{4CE397A6-DB48-4AAE-BCFB-3D992789379D}" type="presOf" srcId="{5E71F362-34DF-4EEC-92A3-0EFE450E05E4}" destId="{BA29120C-7C6B-4F62-9079-4AD528BC0744}" srcOrd="0" destOrd="0" presId="urn:microsoft.com/office/officeart/2016/7/layout/BasicTimeline"/>
    <dgm:cxn modelId="{B99CA6C9-28D1-4DDB-B8EC-AED73AD115CA}" srcId="{A8C03FBB-4A75-4460-AEA6-DEAEB9C61496}" destId="{5E71F362-34DF-4EEC-92A3-0EFE450E05E4}" srcOrd="0" destOrd="0" parTransId="{8E5EE4D1-908E-455C-B8B3-281AD42DEC9A}" sibTransId="{B208B24A-E9FD-40A9-B764-FB7C2B7ED8B9}"/>
    <dgm:cxn modelId="{537F2ED0-8BD0-4AD5-B60D-89B660EDA1AC}" srcId="{A66480AC-C0DE-4E5E-9ECD-9AE37E3FCB79}" destId="{91969DED-4CB8-4A14-A50B-3F7B848E46B5}" srcOrd="1" destOrd="0" parTransId="{441CD73D-85E1-42A6-BCF8-362A3247E2F3}" sibTransId="{81CA8AA2-C0C3-4381-BA8B-413EDD578B83}"/>
    <dgm:cxn modelId="{403E30EA-CA23-4A5A-9D22-DF82F93CFF08}" type="presOf" srcId="{A66480AC-C0DE-4E5E-9ECD-9AE37E3FCB79}" destId="{9FFA803F-EA25-49D8-A073-96E9747E345F}" srcOrd="0" destOrd="0" presId="urn:microsoft.com/office/officeart/2016/7/layout/BasicTimeline"/>
    <dgm:cxn modelId="{252B4FF4-6466-43C7-8436-08B55881B5BC}" type="presOf" srcId="{FD9CA14A-483C-4869-B0C1-7C5FB7EEDBCC}" destId="{E0D48281-565D-47A3-9B6C-576231178549}" srcOrd="0" destOrd="0" presId="urn:microsoft.com/office/officeart/2016/7/layout/BasicTimeline"/>
    <dgm:cxn modelId="{9488AFF6-9066-454E-B3C3-57C8BC68F549}" type="presOf" srcId="{8A04F340-E8E1-4146-9905-E7ADCAEAABD7}" destId="{DADAA0C9-3E42-4088-8622-30E9F6EA139A}" srcOrd="0" destOrd="0" presId="urn:microsoft.com/office/officeart/2016/7/layout/BasicTimeline"/>
    <dgm:cxn modelId="{E636BFFB-0404-4D4B-B3F0-C64FDFD9DDEF}" srcId="{91969DED-4CB8-4A14-A50B-3F7B848E46B5}" destId="{8A04F340-E8E1-4146-9905-E7ADCAEAABD7}" srcOrd="0" destOrd="0" parTransId="{4EBD5EC2-45ED-4ED6-8376-97D155A911AE}" sibTransId="{F9CD2A04-6A34-4104-A971-391788B88F55}"/>
    <dgm:cxn modelId="{9C5E351C-4F83-42C9-8766-363923817116}" type="presParOf" srcId="{9FFA803F-EA25-49D8-A073-96E9747E345F}" destId="{EE0E6265-BE99-48D1-8879-DB5A75D6D78E}" srcOrd="0" destOrd="0" presId="urn:microsoft.com/office/officeart/2016/7/layout/BasicTimeline"/>
    <dgm:cxn modelId="{F4A239D2-791C-4FA7-8885-B0E1A7FEAC48}" type="presParOf" srcId="{9FFA803F-EA25-49D8-A073-96E9747E345F}" destId="{BDA8F949-88B8-486D-9E41-ABA1463A8926}" srcOrd="1" destOrd="0" presId="urn:microsoft.com/office/officeart/2016/7/layout/BasicTimeline"/>
    <dgm:cxn modelId="{14D4DBE1-C56F-48BE-A66B-2B0E85E7B755}" type="presParOf" srcId="{BDA8F949-88B8-486D-9E41-ABA1463A8926}" destId="{A41AEE8D-8763-4311-BB07-B499A93D76EA}" srcOrd="0" destOrd="0" presId="urn:microsoft.com/office/officeart/2016/7/layout/BasicTimeline"/>
    <dgm:cxn modelId="{2868F0B4-2D8C-4E60-A800-D7753FFE1445}" type="presParOf" srcId="{A41AEE8D-8763-4311-BB07-B499A93D76EA}" destId="{FE5C7F33-9326-49FB-89A3-8A20163AD994}" srcOrd="0" destOrd="0" presId="urn:microsoft.com/office/officeart/2016/7/layout/BasicTimeline"/>
    <dgm:cxn modelId="{6F72394A-7E16-45AE-B5C9-6D1224450F0E}" type="presParOf" srcId="{A41AEE8D-8763-4311-BB07-B499A93D76EA}" destId="{C51067AB-548D-47E7-B9DD-C7A4C9600F8C}" srcOrd="1" destOrd="0" presId="urn:microsoft.com/office/officeart/2016/7/layout/BasicTimeline"/>
    <dgm:cxn modelId="{2BF023E2-BD82-4543-9797-FF9FAF55B2A5}" type="presParOf" srcId="{C51067AB-548D-47E7-B9DD-C7A4C9600F8C}" destId="{BA29120C-7C6B-4F62-9079-4AD528BC0744}" srcOrd="0" destOrd="0" presId="urn:microsoft.com/office/officeart/2016/7/layout/BasicTimeline"/>
    <dgm:cxn modelId="{2E1DF8FC-1E3D-407B-8B7F-074787FD4D73}" type="presParOf" srcId="{C51067AB-548D-47E7-B9DD-C7A4C9600F8C}" destId="{617B6CDA-9351-44EF-9011-41758FE93851}" srcOrd="1" destOrd="0" presId="urn:microsoft.com/office/officeart/2016/7/layout/BasicTimeline"/>
    <dgm:cxn modelId="{4C3C8707-33EB-4053-85D9-0C1CF04E32CD}" type="presParOf" srcId="{A41AEE8D-8763-4311-BB07-B499A93D76EA}" destId="{A95DB80B-444A-4D69-B205-3A801BB8524A}" srcOrd="2" destOrd="0" presId="urn:microsoft.com/office/officeart/2016/7/layout/BasicTimeline"/>
    <dgm:cxn modelId="{1FE3BD8D-0AF3-46A6-AB51-EDAEC9EB4D89}" type="presParOf" srcId="{A41AEE8D-8763-4311-BB07-B499A93D76EA}" destId="{FA19A0AA-8B0B-4AA8-A80D-08CFFDD3F112}" srcOrd="3" destOrd="0" presId="urn:microsoft.com/office/officeart/2016/7/layout/BasicTimeline"/>
    <dgm:cxn modelId="{B5FDF500-80BD-45C8-BBEB-575AA1DAADE7}" type="presParOf" srcId="{A41AEE8D-8763-4311-BB07-B499A93D76EA}" destId="{C298CC98-EF08-4D23-94A2-F58DEE6D7DE4}" srcOrd="4" destOrd="0" presId="urn:microsoft.com/office/officeart/2016/7/layout/BasicTimeline"/>
    <dgm:cxn modelId="{90EDA9D9-5363-433C-811E-5513B52588D1}" type="presParOf" srcId="{BDA8F949-88B8-486D-9E41-ABA1463A8926}" destId="{F3D981F8-7433-4E93-99E6-2B447306B973}" srcOrd="1" destOrd="0" presId="urn:microsoft.com/office/officeart/2016/7/layout/BasicTimeline"/>
    <dgm:cxn modelId="{7935889E-4736-4C7F-8622-A330C126F16B}" type="presParOf" srcId="{BDA8F949-88B8-486D-9E41-ABA1463A8926}" destId="{7D29DFA7-018B-45C9-AC1C-5CFC82FEE150}" srcOrd="2" destOrd="0" presId="urn:microsoft.com/office/officeart/2016/7/layout/BasicTimeline"/>
    <dgm:cxn modelId="{EB2658D4-3F40-4748-AE39-624B8E620A96}" type="presParOf" srcId="{7D29DFA7-018B-45C9-AC1C-5CFC82FEE150}" destId="{60D0713D-AF69-4AF8-B071-F65622790886}" srcOrd="0" destOrd="0" presId="urn:microsoft.com/office/officeart/2016/7/layout/BasicTimeline"/>
    <dgm:cxn modelId="{51E99B0B-8CC3-4BC2-8250-4C73AF5F12E8}" type="presParOf" srcId="{7D29DFA7-018B-45C9-AC1C-5CFC82FEE150}" destId="{5DAA1547-FEA7-4F69-96D3-0E3A07601B1E}" srcOrd="1" destOrd="0" presId="urn:microsoft.com/office/officeart/2016/7/layout/BasicTimeline"/>
    <dgm:cxn modelId="{9826AAC2-4AE6-4C22-826D-5672547E59BD}" type="presParOf" srcId="{5DAA1547-FEA7-4F69-96D3-0E3A07601B1E}" destId="{DADAA0C9-3E42-4088-8622-30E9F6EA139A}" srcOrd="0" destOrd="0" presId="urn:microsoft.com/office/officeart/2016/7/layout/BasicTimeline"/>
    <dgm:cxn modelId="{EC270DFB-5C5B-40C9-8196-FC46A9C21D19}" type="presParOf" srcId="{5DAA1547-FEA7-4F69-96D3-0E3A07601B1E}" destId="{D2E61EE0-F306-43AF-AFF9-74A14B9CF379}" srcOrd="1" destOrd="0" presId="urn:microsoft.com/office/officeart/2016/7/layout/BasicTimeline"/>
    <dgm:cxn modelId="{CB792D24-F02F-48C4-AC1D-366893851161}" type="presParOf" srcId="{7D29DFA7-018B-45C9-AC1C-5CFC82FEE150}" destId="{DBD74D6B-057A-432C-9067-BF618C19EB2A}" srcOrd="2" destOrd="0" presId="urn:microsoft.com/office/officeart/2016/7/layout/BasicTimeline"/>
    <dgm:cxn modelId="{0B13E8C1-0B1E-425B-8D83-92D34782753B}" type="presParOf" srcId="{7D29DFA7-018B-45C9-AC1C-5CFC82FEE150}" destId="{0F979253-FD39-4920-BFCA-78C564B167EA}" srcOrd="3" destOrd="0" presId="urn:microsoft.com/office/officeart/2016/7/layout/BasicTimeline"/>
    <dgm:cxn modelId="{6B60A5F4-2BAC-4F3F-A227-CB4F69F166D3}" type="presParOf" srcId="{7D29DFA7-018B-45C9-AC1C-5CFC82FEE150}" destId="{C9B4B298-E04C-4317-856D-E345FE5EC64B}" srcOrd="4" destOrd="0" presId="urn:microsoft.com/office/officeart/2016/7/layout/BasicTimeline"/>
    <dgm:cxn modelId="{F632D135-41E2-43A9-9B84-8A9C50BA663F}" type="presParOf" srcId="{BDA8F949-88B8-486D-9E41-ABA1463A8926}" destId="{9B636147-AF19-40E0-BE7D-3BE8148CC024}" srcOrd="3" destOrd="0" presId="urn:microsoft.com/office/officeart/2016/7/layout/BasicTimeline"/>
    <dgm:cxn modelId="{3411521A-E802-4A42-B7EC-D46E6B3B7C96}" type="presParOf" srcId="{BDA8F949-88B8-486D-9E41-ABA1463A8926}" destId="{76CB18D4-86E2-467C-A2CF-3ED9EFE66BEA}" srcOrd="4" destOrd="0" presId="urn:microsoft.com/office/officeart/2016/7/layout/BasicTimeline"/>
    <dgm:cxn modelId="{88CD890C-B8E8-4CDA-B032-3A9A3F32FD79}" type="presParOf" srcId="{76CB18D4-86E2-467C-A2CF-3ED9EFE66BEA}" destId="{E712D073-0B15-4887-9DCE-A27BCACBC178}" srcOrd="0" destOrd="0" presId="urn:microsoft.com/office/officeart/2016/7/layout/BasicTimeline"/>
    <dgm:cxn modelId="{AB1754FF-81F0-4ADB-A662-440DA0FBE430}" type="presParOf" srcId="{76CB18D4-86E2-467C-A2CF-3ED9EFE66BEA}" destId="{4C57E835-21E8-44E9-8CE3-1E2D478ECB2B}" srcOrd="1" destOrd="0" presId="urn:microsoft.com/office/officeart/2016/7/layout/BasicTimeline"/>
    <dgm:cxn modelId="{03EB58B1-E5D1-49BD-8FE7-FF1A8E5CDD51}" type="presParOf" srcId="{4C57E835-21E8-44E9-8CE3-1E2D478ECB2B}" destId="{E0D48281-565D-47A3-9B6C-576231178549}" srcOrd="0" destOrd="0" presId="urn:microsoft.com/office/officeart/2016/7/layout/BasicTimeline"/>
    <dgm:cxn modelId="{C7D8A92C-6CBF-4FA3-931B-5668E18C280C}" type="presParOf" srcId="{4C57E835-21E8-44E9-8CE3-1E2D478ECB2B}" destId="{E0365E95-CAD6-4660-956D-E490447A5CB4}" srcOrd="1" destOrd="0" presId="urn:microsoft.com/office/officeart/2016/7/layout/BasicTimeline"/>
    <dgm:cxn modelId="{57009207-8976-4EFD-876A-EF1C91AB599A}" type="presParOf" srcId="{76CB18D4-86E2-467C-A2CF-3ED9EFE66BEA}" destId="{DCAE8A46-752C-4E82-84CE-E790E1F2918E}" srcOrd="2" destOrd="0" presId="urn:microsoft.com/office/officeart/2016/7/layout/BasicTimeline"/>
    <dgm:cxn modelId="{A5FB4889-2275-4DD2-ADF0-583A5D1AE1ED}" type="presParOf" srcId="{76CB18D4-86E2-467C-A2CF-3ED9EFE66BEA}" destId="{B6459BF8-D2C3-4018-9C28-98667DC203F4}" srcOrd="3" destOrd="0" presId="urn:microsoft.com/office/officeart/2016/7/layout/BasicTimeline"/>
    <dgm:cxn modelId="{8B3418BE-680A-4C04-AD26-F21B02D832B0}" type="presParOf" srcId="{76CB18D4-86E2-467C-A2CF-3ED9EFE66BEA}" destId="{EAB0CCC2-BFF9-432D-BA8E-7ECAF2D92AF2}" srcOrd="4" destOrd="0" presId="urn:microsoft.com/office/officeart/2016/7/layout/BasicTimeline"/>
    <dgm:cxn modelId="{A9042F53-7838-4B89-A14A-DC86E7759451}" type="presParOf" srcId="{BDA8F949-88B8-486D-9E41-ABA1463A8926}" destId="{07073103-04B7-4C74-9AC8-048764100B10}" srcOrd="5" destOrd="0" presId="urn:microsoft.com/office/officeart/2016/7/layout/BasicTimeline"/>
    <dgm:cxn modelId="{5290B18C-985B-476F-80AB-B000D2E28F60}" type="presParOf" srcId="{BDA8F949-88B8-486D-9E41-ABA1463A8926}" destId="{C68762A5-E9DF-484F-B385-6C7E07325E98}" srcOrd="6" destOrd="0" presId="urn:microsoft.com/office/officeart/2016/7/layout/BasicTimeline"/>
    <dgm:cxn modelId="{819C616E-63F8-4599-9A66-512521E8E9F5}" type="presParOf" srcId="{C68762A5-E9DF-484F-B385-6C7E07325E98}" destId="{F782935D-BBBD-4420-826A-F71C517659B6}" srcOrd="0" destOrd="0" presId="urn:microsoft.com/office/officeart/2016/7/layout/BasicTimeline"/>
    <dgm:cxn modelId="{8C54E232-1B89-4DC9-8E05-4736E6F4C528}" type="presParOf" srcId="{C68762A5-E9DF-484F-B385-6C7E07325E98}" destId="{3C71E446-482E-4CAC-8D42-2D4AC020412B}" srcOrd="1" destOrd="0" presId="urn:microsoft.com/office/officeart/2016/7/layout/BasicTimeline"/>
    <dgm:cxn modelId="{BC353777-539A-4864-BB21-346D8C4360C1}" type="presParOf" srcId="{3C71E446-482E-4CAC-8D42-2D4AC020412B}" destId="{6C3A59BD-6D45-4573-B098-8CB5207F194D}" srcOrd="0" destOrd="0" presId="urn:microsoft.com/office/officeart/2016/7/layout/BasicTimeline"/>
    <dgm:cxn modelId="{53E54228-74E4-4F6A-AAD7-71EB44BEEB36}" type="presParOf" srcId="{3C71E446-482E-4CAC-8D42-2D4AC020412B}" destId="{8EB042C8-D666-4667-A1E4-E0C87151B72F}" srcOrd="1" destOrd="0" presId="urn:microsoft.com/office/officeart/2016/7/layout/BasicTimeline"/>
    <dgm:cxn modelId="{CD2E3F26-566B-4E8C-9927-C3B42B77551C}" type="presParOf" srcId="{C68762A5-E9DF-484F-B385-6C7E07325E98}" destId="{086FB9B1-82B2-4197-8B33-6E7FF94F8D2E}" srcOrd="2" destOrd="0" presId="urn:microsoft.com/office/officeart/2016/7/layout/BasicTimeline"/>
    <dgm:cxn modelId="{7571835A-7BAA-40A1-945B-B991B049CBA7}" type="presParOf" srcId="{C68762A5-E9DF-484F-B385-6C7E07325E98}" destId="{3F359E8B-7C7E-4FD9-B106-36CCBFC731D5}" srcOrd="3" destOrd="0" presId="urn:microsoft.com/office/officeart/2016/7/layout/BasicTimeline"/>
    <dgm:cxn modelId="{7083DB71-225A-4FBD-A8B2-9CBA2B2F1649}" type="presParOf" srcId="{C68762A5-E9DF-484F-B385-6C7E07325E98}" destId="{34434334-A935-4057-946F-93B826088F38}" srcOrd="4" destOrd="0" presId="urn:microsoft.com/office/officeart/2016/7/layout/Basic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E6265-BE99-48D1-8879-DB5A75D6D78E}">
      <dsp:nvSpPr>
        <dsp:cNvPr id="0" name=""/>
        <dsp:cNvSpPr/>
      </dsp:nvSpPr>
      <dsp:spPr>
        <a:xfrm>
          <a:off x="0" y="2793793"/>
          <a:ext cx="5840376" cy="0"/>
        </a:xfrm>
        <a:prstGeom prst="lin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C7F33-9326-49FB-89A3-8A20163AD994}">
      <dsp:nvSpPr>
        <dsp:cNvPr id="0" name=""/>
        <dsp:cNvSpPr/>
      </dsp:nvSpPr>
      <dsp:spPr>
        <a:xfrm>
          <a:off x="481823" y="3022898"/>
          <a:ext cx="1332563" cy="62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481823" y="3022898"/>
        <a:ext cx="1332563" cy="624196"/>
      </dsp:txXfrm>
    </dsp:sp>
    <dsp:sp modelId="{BA29120C-7C6B-4F62-9079-4AD528BC0744}">
      <dsp:nvSpPr>
        <dsp:cNvPr id="0" name=""/>
        <dsp:cNvSpPr/>
      </dsp:nvSpPr>
      <dsp:spPr>
        <a:xfrm>
          <a:off x="3569" y="301678"/>
          <a:ext cx="2289072" cy="1500541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TF</a:t>
          </a:r>
          <a:r>
            <a:rPr lang="en-GB" sz="2400" kern="1200" dirty="0">
              <a:latin typeface="+mn-lt"/>
            </a:rPr>
            <a:t>-IDF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+mn-lt"/>
            </a:rPr>
            <a:t>Bayes</a:t>
          </a:r>
          <a:endParaRPr lang="ru-RU" sz="2400" kern="1200" dirty="0">
            <a:latin typeface="+mn-lt"/>
          </a:endParaRPr>
        </a:p>
      </dsp:txBody>
      <dsp:txXfrm>
        <a:off x="76819" y="374928"/>
        <a:ext cx="2142572" cy="1354041"/>
      </dsp:txXfrm>
    </dsp:sp>
    <dsp:sp modelId="{A95DB80B-444A-4D69-B205-3A801BB8524A}">
      <dsp:nvSpPr>
        <dsp:cNvPr id="0" name=""/>
        <dsp:cNvSpPr/>
      </dsp:nvSpPr>
      <dsp:spPr>
        <a:xfrm>
          <a:off x="1148105" y="1758192"/>
          <a:ext cx="0" cy="1049533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0713D-AF69-4AF8-B071-F65622790886}">
      <dsp:nvSpPr>
        <dsp:cNvPr id="0" name=""/>
        <dsp:cNvSpPr/>
      </dsp:nvSpPr>
      <dsp:spPr>
        <a:xfrm>
          <a:off x="1747501" y="1955655"/>
          <a:ext cx="1332563" cy="63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1747501" y="1955655"/>
        <a:ext cx="1332563" cy="631397"/>
      </dsp:txXfrm>
    </dsp:sp>
    <dsp:sp modelId="{FA19A0AA-8B0B-4AA8-A80D-08CFFDD3F112}">
      <dsp:nvSpPr>
        <dsp:cNvPr id="0" name=""/>
        <dsp:cNvSpPr/>
      </dsp:nvSpPr>
      <dsp:spPr>
        <a:xfrm>
          <a:off x="1106198" y="2775328"/>
          <a:ext cx="83813" cy="82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A0C9-3E42-4088-8622-30E9F6EA139A}">
      <dsp:nvSpPr>
        <dsp:cNvPr id="0" name=""/>
        <dsp:cNvSpPr/>
      </dsp:nvSpPr>
      <dsp:spPr>
        <a:xfrm>
          <a:off x="1656644" y="3855434"/>
          <a:ext cx="1514277" cy="982454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0" tIns="124460" rIns="124460" bIns="12446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Bert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Random Forest</a:t>
          </a:r>
          <a:endParaRPr lang="ru-RU" sz="1400" kern="1200" dirty="0">
            <a:latin typeface="+mn-lt"/>
          </a:endParaRPr>
        </a:p>
      </dsp:txBody>
      <dsp:txXfrm>
        <a:off x="1704603" y="3903393"/>
        <a:ext cx="1418359" cy="886536"/>
      </dsp:txXfrm>
    </dsp:sp>
    <dsp:sp modelId="{DBD74D6B-057A-432C-9067-BF618C19EB2A}">
      <dsp:nvSpPr>
        <dsp:cNvPr id="0" name=""/>
        <dsp:cNvSpPr/>
      </dsp:nvSpPr>
      <dsp:spPr>
        <a:xfrm>
          <a:off x="2413783" y="2793792"/>
          <a:ext cx="0" cy="1061641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2D073-0B15-4887-9DCE-A27BCACBC178}">
      <dsp:nvSpPr>
        <dsp:cNvPr id="0" name=""/>
        <dsp:cNvSpPr/>
      </dsp:nvSpPr>
      <dsp:spPr>
        <a:xfrm>
          <a:off x="3080443" y="3043961"/>
          <a:ext cx="1332563" cy="617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3080443" y="3043961"/>
        <a:ext cx="1332563" cy="617981"/>
      </dsp:txXfrm>
    </dsp:sp>
    <dsp:sp modelId="{0F979253-FD39-4920-BFCA-78C564B167EA}">
      <dsp:nvSpPr>
        <dsp:cNvPr id="0" name=""/>
        <dsp:cNvSpPr/>
      </dsp:nvSpPr>
      <dsp:spPr>
        <a:xfrm>
          <a:off x="2371876" y="2751886"/>
          <a:ext cx="83813" cy="83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48281-565D-47A3-9B6C-576231178549}">
      <dsp:nvSpPr>
        <dsp:cNvPr id="0" name=""/>
        <dsp:cNvSpPr/>
      </dsp:nvSpPr>
      <dsp:spPr>
        <a:xfrm>
          <a:off x="2524764" y="160810"/>
          <a:ext cx="2423600" cy="1660544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213360" rIns="72000" bIns="21336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Bert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SVM</a:t>
          </a:r>
          <a:endParaRPr lang="ru-RU" sz="2400" kern="1200" dirty="0">
            <a:latin typeface="+mn-lt"/>
          </a:endParaRPr>
        </a:p>
      </dsp:txBody>
      <dsp:txXfrm>
        <a:off x="2605825" y="241871"/>
        <a:ext cx="2261478" cy="1498422"/>
      </dsp:txXfrm>
    </dsp:sp>
    <dsp:sp modelId="{DCAE8A46-752C-4E82-84CE-E790E1F2918E}">
      <dsp:nvSpPr>
        <dsp:cNvPr id="0" name=""/>
        <dsp:cNvSpPr/>
      </dsp:nvSpPr>
      <dsp:spPr>
        <a:xfrm>
          <a:off x="3746725" y="1782426"/>
          <a:ext cx="0" cy="1039084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2935D-BBBD-4420-826A-F71C517659B6}">
      <dsp:nvSpPr>
        <dsp:cNvPr id="0" name=""/>
        <dsp:cNvSpPr/>
      </dsp:nvSpPr>
      <dsp:spPr>
        <a:xfrm>
          <a:off x="4413386" y="1955655"/>
          <a:ext cx="1332563" cy="63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lang="ru-RU" b="1"/>
          </a:pPr>
          <a:endParaRPr lang="ru-RU" sz="1800" kern="1200" dirty="0">
            <a:solidFill>
              <a:schemeClr val="accent2"/>
            </a:solidFill>
            <a:latin typeface="+mn-lt"/>
          </a:endParaRPr>
        </a:p>
      </dsp:txBody>
      <dsp:txXfrm>
        <a:off x="4413386" y="1955655"/>
        <a:ext cx="1332563" cy="631397"/>
      </dsp:txXfrm>
    </dsp:sp>
    <dsp:sp modelId="{B6459BF8-D2C3-4018-9C28-98667DC203F4}">
      <dsp:nvSpPr>
        <dsp:cNvPr id="0" name=""/>
        <dsp:cNvSpPr/>
      </dsp:nvSpPr>
      <dsp:spPr>
        <a:xfrm>
          <a:off x="3704819" y="2774139"/>
          <a:ext cx="83813" cy="820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59BD-6D45-4573-B098-8CB5207F194D}">
      <dsp:nvSpPr>
        <dsp:cNvPr id="0" name=""/>
        <dsp:cNvSpPr/>
      </dsp:nvSpPr>
      <dsp:spPr>
        <a:xfrm>
          <a:off x="4322529" y="3855434"/>
          <a:ext cx="1514277" cy="952683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0" tIns="124460" rIns="124460" bIns="12446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TF</a:t>
          </a:r>
          <a:r>
            <a:rPr lang="en-US" sz="1400" kern="1200" dirty="0">
              <a:latin typeface="+mn-lt"/>
            </a:rPr>
            <a:t>-IDF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+mn-lt"/>
            </a:rPr>
            <a:t>Log.Regr</a:t>
          </a:r>
          <a:endParaRPr lang="ru-RU" sz="1400" kern="1200" dirty="0">
            <a:latin typeface="+mn-lt"/>
          </a:endParaRPr>
        </a:p>
      </dsp:txBody>
      <dsp:txXfrm>
        <a:off x="4369035" y="3901940"/>
        <a:ext cx="1421265" cy="859671"/>
      </dsp:txXfrm>
    </dsp:sp>
    <dsp:sp modelId="{086FB9B1-82B2-4197-8B33-6E7FF94F8D2E}">
      <dsp:nvSpPr>
        <dsp:cNvPr id="0" name=""/>
        <dsp:cNvSpPr/>
      </dsp:nvSpPr>
      <dsp:spPr>
        <a:xfrm>
          <a:off x="5079668" y="2793792"/>
          <a:ext cx="0" cy="1061641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59E8B-7C7E-4FD9-B106-36CCBFC731D5}">
      <dsp:nvSpPr>
        <dsp:cNvPr id="0" name=""/>
        <dsp:cNvSpPr/>
      </dsp:nvSpPr>
      <dsp:spPr>
        <a:xfrm>
          <a:off x="5037761" y="2751886"/>
          <a:ext cx="83813" cy="83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Timeline">
  <dgm:title val="Простая временная шкала"/>
  <dgm:desc val="Используется для отображения списка событий в хронологическом порядке. Округленная прямоугольная фигура содержит описание, а дата отображается под ней на временной шкале. Это идеальный элемент SmartArt для отображения большого количества текста со средним форматом даты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FollowNode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.16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42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t" for="ch" forName="L1TextContainer" refType="h" fact="0.537"/>
                <dgm:constr type="h" for="ch" forName="L1TextContainer" refType="h" fact="0.113"/>
                <dgm:constr type="w" for="ch" forName="L2TextContainerWrapper" refType="w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ConnectorPoint" refType="h" fact="0.015"/>
                <dgm:constr type="h" for="ch" forName="ConnectorPoint" refType="h" fact="0.01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t" for="ch" forName="L1TextContainer" refType="h" fact="0.35"/>
                <dgm:constr type="h" for="ch" forName="L1TextContainer" refType="h" fact="0.113"/>
                <dgm:constr type="w" for="ch" forName="L2TextContainerWrapper" refType="w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ConnectorPoint" refType="h" fact="0.015"/>
                <dgm:constr type="h" for="ch" forName="ConnectorPoint" refType="h" fact="0.01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</dgm:constrLst>
            </dgm:else>
          </dgm:choos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LTR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chMax val="0"/>
              <dgm:chPref val="0"/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55"/>
                  <dgm:constr type="b" for="ch" forName="L2TextContainer" refType="h"/>
                  <dgm:constr type="h" for="ch" forName="FlexibleEmptyPlaceHolder" refType="h" fact="0.45"/>
                </dgm:constrLst>
              </dgm:if>
              <dgm:else name="CaseForPlacingL2TextContaineBelowDivider">
                <dgm:constrLst>
                  <dgm:constr type="h" for="ch" forName="L2TextContainer" refType="h" fact="0.55"/>
                  <dgm:constr type="h" for="ch" forName="FlexibleEmptyPlaceHolder" refType="h" fact="0.45"/>
                  <dgm:constr type="b" for="ch" forName="FlexibleEmptyPlaceHolder" refType="h"/>
                </dgm:constrLst>
              </dgm:else>
            </dgm:choose>
            <dgm:layoutNode name="L2TextContainer" styleLbl="bgAcc1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oundRect" r:blip="">
                <dgm:adjLst/>
              </dgm:shape>
              <dgm:presOf axis="des" ptType="node"/>
              <dgm:constrLst>
                <dgm:constr type="primFontSz" val="17"/>
                <dgm:constr type="lMarg" refType="primFontSz" fact="0.7"/>
                <dgm:constr type="rMarg" refType="primFontSz" fact="0.7"/>
                <dgm:constr type="tMarg" refType="primFontSz" fact="0.7"/>
                <dgm:constr type="bMarg" refType="primFontSz" fact="0.7"/>
              </dgm:constrLst>
              <dgm:ruleLst>
                <dgm:rule type="primFontSz" val="12" fact="NaN" max="NaN"/>
                <dgm:rule type="secFontSz" val="10" fact="NaN" max="NaN"/>
                <dgm:rule type="h" val="INF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ConnectorPoint" styleLbl="alignNode1" moveWith="L2TextContainer">
            <dgm:alg type="sp"/>
            <dgm:shape xmlns:r="http://schemas.openxmlformats.org/officeDocument/2006/relationships" type="ellipse" r:blip="" zOrderOff="1">
              <dgm:adjLst/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79D3-83D5-4290-B305-22F766CA9E21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BE4A-DBAB-4187-9428-30163679F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7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7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27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031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2721250-A1F0-4E7C-9F1A-96E3E3FAD12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11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2721250-A1F0-4E7C-9F1A-96E3E3FAD12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2721250-A1F0-4E7C-9F1A-96E3E3FAD12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31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2721250-A1F0-4E7C-9F1A-96E3E3FAD12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40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8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0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18" name="Графический объект 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19" name="Графический объект 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21" name="Графический объект 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Графический объект 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4" name="Графический объект 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7" name="Графический объект 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0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слайд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3" name="Рисунок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два элемен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44" name="Графический объект 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47" name="Графический объект 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50" name="Графический объект 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 rtlCol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0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Графический объект 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grpSp>
          <p:nvGrpSpPr>
            <p:cNvPr id="5" name="Графический объект 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grpSp>
          <p:nvGrpSpPr>
            <p:cNvPr id="14" name="Графический объект 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</p:grp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7189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rtlCol="0" anchor="t" anchorCtr="0">
            <a:noAutofit/>
          </a:bodyPr>
          <a:lstStyle>
            <a:lvl1pPr algn="l">
              <a:defRPr lang="ru-RU" sz="3600" b="1" cap="none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2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rtlCol="0" anchor="b" anchorCtr="0">
            <a:noAutofit/>
          </a:bodyPr>
          <a:lstStyle>
            <a:lvl1pPr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3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81ACEBD-326A-4BCE-BD41-3FD74E87C297}" type="datetime1">
              <a:rPr lang="ru-RU" noProof="0" smtClean="0"/>
              <a:t>04.09.2024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46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дна 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 rtlCol="0"/>
          <a:lstStyle>
            <a:lvl1pPr>
              <a:defRPr lang="ru-RU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Полилиния: Фигура 7" descr="временная шкала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Овал 8" descr="конечные точки временной шкалы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Овал 9" descr="конечные точки временной шкалы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lang="ru-RU" sz="1600"/>
            </a:lvl2pPr>
            <a:lvl3pPr marL="914400" indent="0" algn="ctr">
              <a:buNone/>
              <a:defRPr lang="ru-RU" sz="1400"/>
            </a:lvl3pPr>
            <a:lvl4pPr marL="1371600" indent="0" algn="ctr">
              <a:buNone/>
              <a:defRPr lang="ru-RU" sz="1200"/>
            </a:lvl4pPr>
            <a:lvl5pPr marL="1828800" indent="0" algn="ctr">
              <a:buNone/>
              <a:defRPr lang="ru-RU" sz="1200"/>
            </a:lvl5pPr>
          </a:lstStyle>
          <a:p>
            <a:pPr lvl="0" rtl="0"/>
            <a:r>
              <a:rPr lang="ru-RU"/>
              <a:t>1-й кв.</a:t>
            </a:r>
          </a:p>
        </p:txBody>
      </p:sp>
      <p:sp>
        <p:nvSpPr>
          <p:cNvPr id="18" name="Текст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4"/>
                </a:solidFill>
                <a:latin typeface="+mj-cs"/>
                <a:cs typeface="+mj-cs"/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19" name="Текст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200">
                <a:solidFill>
                  <a:schemeClr val="tx1"/>
                </a:solidFill>
              </a:defRPr>
            </a:lvl1pPr>
            <a:lvl2pPr marL="457200" indent="0">
              <a:buNone/>
              <a:defRPr lang="ru-RU" sz="1100"/>
            </a:lvl2pPr>
            <a:lvl3pPr marL="914400" indent="0">
              <a:buNone/>
              <a:defRPr lang="ru-RU" sz="1100"/>
            </a:lvl3pPr>
            <a:lvl4pPr marL="1371600" indent="0">
              <a:buNone/>
              <a:defRPr lang="ru-RU" sz="1100"/>
            </a:lvl4pPr>
            <a:lvl5pPr marL="1828800" indent="0">
              <a:buNone/>
              <a:defRPr lang="ru-RU" sz="11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 sz="1600"/>
            </a:lvl2pPr>
            <a:lvl3pPr marL="914400" indent="0" algn="ctr">
              <a:buNone/>
              <a:defRPr lang="ru-RU" sz="1400"/>
            </a:lvl3pPr>
            <a:lvl4pPr marL="1371600" indent="0" algn="ctr">
              <a:buNone/>
              <a:defRPr lang="ru-RU" sz="1200"/>
            </a:lvl4pPr>
            <a:lvl5pPr marL="1828800" indent="0" algn="ctr">
              <a:buNone/>
              <a:defRPr lang="ru-RU" sz="1200"/>
            </a:lvl5pPr>
          </a:lstStyle>
          <a:p>
            <a:pPr lvl="0" rtl="0"/>
            <a:r>
              <a:rPr lang="ru-RU"/>
              <a:t>2-й кв.</a:t>
            </a:r>
          </a:p>
        </p:txBody>
      </p:sp>
      <p:sp>
        <p:nvSpPr>
          <p:cNvPr id="20" name="Текст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5"/>
                </a:solidFill>
                <a:latin typeface="+mj-cs"/>
                <a:cs typeface="+mj-cs"/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21" name="Текст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200">
                <a:solidFill>
                  <a:schemeClr val="tx1"/>
                </a:solidFill>
              </a:defRPr>
            </a:lvl1pPr>
            <a:lvl2pPr marL="457200" indent="0">
              <a:buNone/>
              <a:defRPr lang="ru-RU" sz="1100"/>
            </a:lvl2pPr>
            <a:lvl3pPr marL="914400" indent="0">
              <a:buNone/>
              <a:defRPr lang="ru-RU" sz="1100"/>
            </a:lvl3pPr>
            <a:lvl4pPr marL="1371600" indent="0">
              <a:buNone/>
              <a:defRPr lang="ru-RU" sz="1100"/>
            </a:lvl4pPr>
            <a:lvl5pPr marL="1828800" indent="0">
              <a:buNone/>
              <a:defRPr lang="ru-RU" sz="11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lang="ru-RU" sz="1600"/>
            </a:lvl2pPr>
            <a:lvl3pPr marL="914400" indent="0" algn="ctr">
              <a:buNone/>
              <a:defRPr lang="ru-RU" sz="1400"/>
            </a:lvl3pPr>
            <a:lvl4pPr marL="1371600" indent="0" algn="ctr">
              <a:buNone/>
              <a:defRPr lang="ru-RU" sz="1200"/>
            </a:lvl4pPr>
            <a:lvl5pPr marL="1828800" indent="0" algn="ctr">
              <a:buNone/>
              <a:defRPr lang="ru-RU" sz="1200"/>
            </a:lvl5pPr>
          </a:lstStyle>
          <a:p>
            <a:pPr lvl="0" rtl="0"/>
            <a:r>
              <a:rPr lang="ru-RU"/>
              <a:t>3-й кв.</a:t>
            </a:r>
          </a:p>
        </p:txBody>
      </p:sp>
      <p:sp>
        <p:nvSpPr>
          <p:cNvPr id="22" name="Текст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6"/>
                </a:solidFill>
                <a:latin typeface="+mj-cs"/>
                <a:cs typeface="+mj-cs"/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23" name="Текст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200">
                <a:solidFill>
                  <a:schemeClr val="tx1"/>
                </a:solidFill>
              </a:defRPr>
            </a:lvl1pPr>
            <a:lvl2pPr marL="457200" indent="0">
              <a:buNone/>
              <a:defRPr lang="ru-RU" sz="1100"/>
            </a:lvl2pPr>
            <a:lvl3pPr marL="914400" indent="0">
              <a:buNone/>
              <a:defRPr lang="ru-RU" sz="1100"/>
            </a:lvl3pPr>
            <a:lvl4pPr marL="1371600" indent="0">
              <a:buNone/>
              <a:defRPr lang="ru-RU" sz="1100"/>
            </a:lvl4pPr>
            <a:lvl5pPr marL="1828800" indent="0">
              <a:buNone/>
              <a:defRPr lang="ru-RU" sz="11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lang="ru-RU" sz="1600"/>
            </a:lvl2pPr>
            <a:lvl3pPr marL="914400" indent="0" algn="ctr">
              <a:buNone/>
              <a:defRPr lang="ru-RU" sz="1400"/>
            </a:lvl3pPr>
            <a:lvl4pPr marL="1371600" indent="0" algn="ctr">
              <a:buNone/>
              <a:defRPr lang="ru-RU" sz="1200"/>
            </a:lvl4pPr>
            <a:lvl5pPr marL="1828800" indent="0" algn="ctr">
              <a:buNone/>
              <a:defRPr lang="ru-RU" sz="1200"/>
            </a:lvl5pPr>
          </a:lstStyle>
          <a:p>
            <a:pPr lvl="0" rtl="0"/>
            <a:r>
              <a:rPr lang="ru-RU"/>
              <a:t>4-й кв.</a:t>
            </a:r>
          </a:p>
        </p:txBody>
      </p:sp>
      <p:sp>
        <p:nvSpPr>
          <p:cNvPr id="24" name="Текст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  <a:latin typeface="+mj-cs"/>
                <a:cs typeface="+mj-cs"/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25" name="Текст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200">
                <a:solidFill>
                  <a:schemeClr val="tx1"/>
                </a:solidFill>
              </a:defRPr>
            </a:lvl1pPr>
            <a:lvl2pPr marL="457200" indent="0">
              <a:buNone/>
              <a:defRPr lang="ru-RU" sz="1100"/>
            </a:lvl2pPr>
            <a:lvl3pPr marL="914400" indent="0">
              <a:buNone/>
              <a:defRPr lang="ru-RU" sz="1100"/>
            </a:lvl3pPr>
            <a:lvl4pPr marL="1371600" indent="0">
              <a:buNone/>
              <a:defRPr lang="ru-RU" sz="1100"/>
            </a:lvl4pPr>
            <a:lvl5pPr marL="1828800" indent="0">
              <a:buNone/>
              <a:defRPr lang="ru-RU" sz="11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23392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Полилиния: Фигура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"/>
              <a:t>Содержимое</a:t>
            </a:r>
          </a:p>
        </p:txBody>
      </p:sp>
      <p:sp>
        <p:nvSpPr>
          <p:cNvPr id="11" name="Дата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19.02.2021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1" name="Нижний колонтитул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Номер слайда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93024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4" name="Графический объект 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8" name="Графический объект 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31" name="Графический объект 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8" name="Графический объект 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rtlCol="0" anchor="b">
            <a:noAutofit/>
          </a:bodyPr>
          <a:lstStyle>
            <a:lvl1pPr algn="l">
              <a:defRPr lang="ru-RU" sz="6000" b="1" cap="none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rtlCol="0" anchor="t">
            <a:normAutofit/>
          </a:bodyPr>
          <a:lstStyle>
            <a:lvl1pPr marL="0" indent="0" algn="l">
              <a:buNone/>
              <a:defRPr lang="ru-RU" sz="2800">
                <a:solidFill>
                  <a:schemeClr val="bg1"/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Графический объект 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07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 rtlCol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Графический объект 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0" name="Графический объект 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1" name="Графический объект 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7" name="Графический объект 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8" name="Графический объект 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2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слайд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3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два 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rtlCol="0" anchor="b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lang="ru-RU"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 rtlCol="0"/>
          <a:lstStyle>
            <a:lvl1pPr>
              <a:buClr>
                <a:schemeClr val="bg1"/>
              </a:buClr>
              <a:defRPr lang="ru-RU"/>
            </a:lvl1pPr>
            <a:lvl2pPr>
              <a:buClr>
                <a:schemeClr val="bg1"/>
              </a:buClr>
              <a:defRPr lang="ru-RU"/>
            </a:lvl2pPr>
            <a:lvl3pPr>
              <a:buClr>
                <a:schemeClr val="bg1"/>
              </a:buClr>
              <a:defRPr lang="ru-RU"/>
            </a:lvl3pPr>
            <a:lvl4pPr>
              <a:buClr>
                <a:schemeClr val="bg1"/>
              </a:buClr>
              <a:defRPr lang="ru-RU"/>
            </a:lvl4pPr>
            <a:lvl5pPr>
              <a:buClr>
                <a:schemeClr val="bg1"/>
              </a:buClr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заголовка и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9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одержимое и таблиц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 rtlCol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Местозаполнитель таблицы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15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ru-RU" sz="900" b="1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ru-RU" sz="900" b="1">
                <a:solidFill>
                  <a:schemeClr val="accent2"/>
                </a:solidFill>
              </a:defRPr>
            </a:lvl1pPr>
          </a:lstStyle>
          <a:p>
            <a:fld id="{19CCF947-9D14-442E-A0D9-0E75DF8D4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7" r:id="rId17"/>
    <p:sldLayoutId id="2147483758" r:id="rId1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E1F2C-8BF3-E1B7-671F-F422B3B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43665"/>
            <a:ext cx="10859928" cy="4670322"/>
          </a:xfrm>
        </p:spPr>
        <p:txBody>
          <a:bodyPr/>
          <a:lstStyle/>
          <a:p>
            <a:r>
              <a:rPr lang="ru-RU" dirty="0"/>
              <a:t>Сравнительный анализ методов выявления ключевых слов в научных документах</a:t>
            </a:r>
            <a:endParaRPr lang="en-GB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BCCD30-90EC-5353-6A4E-ED5F2AAC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26"/>
          <a:stretch/>
        </p:blipFill>
        <p:spPr>
          <a:xfrm>
            <a:off x="2359740" y="312900"/>
            <a:ext cx="7177551" cy="42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3" y="228600"/>
            <a:ext cx="11731752" cy="117605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r>
              <a:rPr lang="ru-RU" dirty="0"/>
              <a:t>Определение категорий на основе ключевых слов, выделенных каждым из методов с использованием различных подходов к векторизации и классификации.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3" y="228600"/>
            <a:ext cx="11731752" cy="117605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r>
              <a:rPr lang="ru-RU" dirty="0"/>
              <a:t>Определение категорий на основе ключевых слов, выделенных каждым из методов с использованием различных подходов к векторизации и классификации.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2" name="Текст 27">
            <a:extLst>
              <a:ext uri="{FF2B5EF4-FFF2-40B4-BE49-F238E27FC236}">
                <a16:creationId xmlns:a16="http://schemas.microsoft.com/office/drawing/2014/main" id="{F6B12A8F-7ABC-EC84-B8CF-EE110094B6A4}"/>
              </a:ext>
            </a:extLst>
          </p:cNvPr>
          <p:cNvSpPr txBox="1">
            <a:spLocks/>
          </p:cNvSpPr>
          <p:nvPr/>
        </p:nvSpPr>
        <p:spPr>
          <a:xfrm>
            <a:off x="6666449" y="1754484"/>
            <a:ext cx="5074920" cy="451742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err="1"/>
              <a:t>Tf-idf</a:t>
            </a:r>
            <a:endParaRPr lang="en-US" sz="6000" dirty="0"/>
          </a:p>
          <a:p>
            <a:r>
              <a:rPr lang="en-US" sz="6000" dirty="0"/>
              <a:t>BAYES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161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3" y="228600"/>
            <a:ext cx="11731752" cy="117605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r>
              <a:rPr lang="ru-RU" dirty="0"/>
              <a:t>Определение категорий на основе ключевых слов, выделенных каждым из методов с использованием различных подходов к векторизации и классификации.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2" name="Текст 27">
            <a:extLst>
              <a:ext uri="{FF2B5EF4-FFF2-40B4-BE49-F238E27FC236}">
                <a16:creationId xmlns:a16="http://schemas.microsoft.com/office/drawing/2014/main" id="{F6B12A8F-7ABC-EC84-B8CF-EE110094B6A4}"/>
              </a:ext>
            </a:extLst>
          </p:cNvPr>
          <p:cNvSpPr txBox="1">
            <a:spLocks/>
          </p:cNvSpPr>
          <p:nvPr/>
        </p:nvSpPr>
        <p:spPr>
          <a:xfrm>
            <a:off x="6666449" y="1754484"/>
            <a:ext cx="5074920" cy="451742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err="1"/>
              <a:t>Tf-idf</a:t>
            </a:r>
            <a:endParaRPr lang="en-US" sz="6000" dirty="0"/>
          </a:p>
          <a:p>
            <a:r>
              <a:rPr lang="en-US" sz="6000" dirty="0"/>
              <a:t>BAYES</a:t>
            </a:r>
            <a:endParaRPr lang="ru-RU" sz="6000" dirty="0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460B506B-FC85-BF11-C5B2-82DDA444815B}"/>
              </a:ext>
            </a:extLst>
          </p:cNvPr>
          <p:cNvGraphicFramePr>
            <a:graphicFrameLocks noGrp="1"/>
          </p:cNvGraphicFramePr>
          <p:nvPr/>
        </p:nvGraphicFramePr>
        <p:xfrm>
          <a:off x="366277" y="1950720"/>
          <a:ext cx="5302885" cy="1478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0.64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0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3" y="228600"/>
            <a:ext cx="11731752" cy="117605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r>
              <a:rPr lang="ru-RU" dirty="0"/>
              <a:t>Определение категорий на основе ключевых слов, выделенных каждым из методов с использованием различных подходов к векторизации и классификации.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2" name="Текст 27">
            <a:extLst>
              <a:ext uri="{FF2B5EF4-FFF2-40B4-BE49-F238E27FC236}">
                <a16:creationId xmlns:a16="http://schemas.microsoft.com/office/drawing/2014/main" id="{F6B12A8F-7ABC-EC84-B8CF-EE110094B6A4}"/>
              </a:ext>
            </a:extLst>
          </p:cNvPr>
          <p:cNvSpPr txBox="1">
            <a:spLocks/>
          </p:cNvSpPr>
          <p:nvPr/>
        </p:nvSpPr>
        <p:spPr>
          <a:xfrm>
            <a:off x="6666449" y="1754484"/>
            <a:ext cx="5074920" cy="451742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err="1"/>
              <a:t>Tf-idf</a:t>
            </a:r>
            <a:endParaRPr lang="en-US" sz="6000" dirty="0"/>
          </a:p>
          <a:p>
            <a:r>
              <a:rPr lang="en-US" sz="6000" dirty="0"/>
              <a:t>BAYES</a:t>
            </a:r>
            <a:endParaRPr lang="ru-RU" sz="6000" dirty="0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460B506B-FC85-BF11-C5B2-82DDA444815B}"/>
              </a:ext>
            </a:extLst>
          </p:cNvPr>
          <p:cNvGraphicFramePr>
            <a:graphicFrameLocks noGrp="1"/>
          </p:cNvGraphicFramePr>
          <p:nvPr/>
        </p:nvGraphicFramePr>
        <p:xfrm>
          <a:off x="366277" y="1950720"/>
          <a:ext cx="5302885" cy="1478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0.64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72ED9A91-0D51-F0DF-5CCD-94674BDC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98659"/>
              </p:ext>
            </p:extLst>
          </p:nvPr>
        </p:nvGraphicFramePr>
        <p:xfrm>
          <a:off x="366277" y="3863997"/>
          <a:ext cx="5159276" cy="2286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89819">
                  <a:extLst>
                    <a:ext uri="{9D8B030D-6E8A-4147-A177-3AD203B41FA5}">
                      <a16:colId xmlns:a16="http://schemas.microsoft.com/office/drawing/2014/main" val="1554185300"/>
                    </a:ext>
                  </a:extLst>
                </a:gridCol>
                <a:gridCol w="1289819">
                  <a:extLst>
                    <a:ext uri="{9D8B030D-6E8A-4147-A177-3AD203B41FA5}">
                      <a16:colId xmlns:a16="http://schemas.microsoft.com/office/drawing/2014/main" val="521880666"/>
                    </a:ext>
                  </a:extLst>
                </a:gridCol>
                <a:gridCol w="1289819">
                  <a:extLst>
                    <a:ext uri="{9D8B030D-6E8A-4147-A177-3AD203B41FA5}">
                      <a16:colId xmlns:a16="http://schemas.microsoft.com/office/drawing/2014/main" val="2827687897"/>
                    </a:ext>
                  </a:extLst>
                </a:gridCol>
                <a:gridCol w="1289819">
                  <a:extLst>
                    <a:ext uri="{9D8B030D-6E8A-4147-A177-3AD203B41FA5}">
                      <a16:colId xmlns:a16="http://schemas.microsoft.com/office/drawing/2014/main" val="3197028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r>
                        <a:rPr lang="en-GB" dirty="0"/>
                        <a:t>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Inf.Retrieval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4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1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noProof="0" smtClean="0"/>
              <a:pPr lvl="0" rtl="0"/>
              <a:t>14</a:t>
            </a:fld>
            <a:endParaRPr lang="en-US" noProof="0" dirty="0"/>
          </a:p>
        </p:txBody>
      </p:sp>
      <p:grpSp>
        <p:nvGrpSpPr>
          <p:cNvPr id="38" name="Графический объект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Полилиния: Фигура 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Полилиния: Фигура 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Полилиния: Фигура 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09CEF5-FF3E-2F21-AE25-632AD85F78E1}"/>
              </a:ext>
            </a:extLst>
          </p:cNvPr>
          <p:cNvSpPr/>
          <p:nvPr/>
        </p:nvSpPr>
        <p:spPr>
          <a:xfrm>
            <a:off x="539239" y="2645096"/>
            <a:ext cx="3647440" cy="32393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A00A9-1878-8F1B-7A4F-6D5573F73C37}"/>
              </a:ext>
            </a:extLst>
          </p:cNvPr>
          <p:cNvSpPr txBox="1"/>
          <p:nvPr/>
        </p:nvSpPr>
        <p:spPr>
          <a:xfrm>
            <a:off x="-685041" y="315050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700" dirty="0">
                <a:solidFill>
                  <a:schemeClr val="bg1"/>
                </a:solidFill>
              </a:rPr>
              <a:t>TF-IDF</a:t>
            </a:r>
          </a:p>
          <a:p>
            <a:pPr algn="ctr"/>
            <a:r>
              <a:rPr lang="en-GB" sz="5700" dirty="0">
                <a:solidFill>
                  <a:schemeClr val="bg1"/>
                </a:solidFill>
              </a:rPr>
              <a:t>LOG.REGR</a:t>
            </a:r>
            <a:endParaRPr lang="ru-RU" sz="5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1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noProof="0" smtClean="0"/>
              <a:pPr lvl="0" rtl="0"/>
              <a:t>15</a:t>
            </a:fld>
            <a:endParaRPr lang="en-US" noProof="0" dirty="0"/>
          </a:p>
        </p:txBody>
      </p:sp>
      <p:grpSp>
        <p:nvGrpSpPr>
          <p:cNvPr id="38" name="Графический объект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Полилиния: Фигура 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Полилиния: Фигура 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Полилиния: Фигура 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09CEF5-FF3E-2F21-AE25-632AD85F78E1}"/>
              </a:ext>
            </a:extLst>
          </p:cNvPr>
          <p:cNvSpPr/>
          <p:nvPr/>
        </p:nvSpPr>
        <p:spPr>
          <a:xfrm>
            <a:off x="539239" y="2645096"/>
            <a:ext cx="3647440" cy="32393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A00A9-1878-8F1B-7A4F-6D5573F73C37}"/>
              </a:ext>
            </a:extLst>
          </p:cNvPr>
          <p:cNvSpPr txBox="1"/>
          <p:nvPr/>
        </p:nvSpPr>
        <p:spPr>
          <a:xfrm>
            <a:off x="-685041" y="315050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700" dirty="0">
                <a:solidFill>
                  <a:schemeClr val="bg1"/>
                </a:solidFill>
              </a:rPr>
              <a:t>TF-IDF</a:t>
            </a:r>
          </a:p>
          <a:p>
            <a:pPr algn="ctr"/>
            <a:r>
              <a:rPr lang="en-GB" sz="5700" dirty="0">
                <a:solidFill>
                  <a:schemeClr val="bg1"/>
                </a:solidFill>
              </a:rPr>
              <a:t>LOG.REGR</a:t>
            </a:r>
            <a:endParaRPr lang="ru-RU" sz="57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99B562-44BB-1718-02F3-22F96DC3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27593"/>
              </p:ext>
            </p:extLst>
          </p:nvPr>
        </p:nvGraphicFramePr>
        <p:xfrm>
          <a:off x="4996448" y="503105"/>
          <a:ext cx="5302885" cy="1478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</a:t>
                      </a:r>
                      <a:r>
                        <a:rPr lang="ru-RU" dirty="0"/>
                        <a:t>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  <a:r>
                        <a:rPr lang="de-DE" dirty="0"/>
                        <a:t>0.96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0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noProof="0" smtClean="0"/>
              <a:pPr lvl="0" rtl="0"/>
              <a:t>16</a:t>
            </a:fld>
            <a:endParaRPr lang="en-US" noProof="0" dirty="0"/>
          </a:p>
        </p:txBody>
      </p:sp>
      <p:grpSp>
        <p:nvGrpSpPr>
          <p:cNvPr id="38" name="Графический объект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Полилиния: Фигура 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Полилиния: Фигура 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Полилиния: Фигура 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Полилиния: Фигура 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09CEF5-FF3E-2F21-AE25-632AD85F78E1}"/>
              </a:ext>
            </a:extLst>
          </p:cNvPr>
          <p:cNvSpPr/>
          <p:nvPr/>
        </p:nvSpPr>
        <p:spPr>
          <a:xfrm>
            <a:off x="539239" y="2645096"/>
            <a:ext cx="3647440" cy="32393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A00A9-1878-8F1B-7A4F-6D5573F73C37}"/>
              </a:ext>
            </a:extLst>
          </p:cNvPr>
          <p:cNvSpPr txBox="1"/>
          <p:nvPr/>
        </p:nvSpPr>
        <p:spPr>
          <a:xfrm>
            <a:off x="-685041" y="315050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700" dirty="0">
                <a:solidFill>
                  <a:schemeClr val="bg1"/>
                </a:solidFill>
              </a:rPr>
              <a:t>TF-IDF</a:t>
            </a:r>
          </a:p>
          <a:p>
            <a:pPr algn="ctr"/>
            <a:r>
              <a:rPr lang="en-GB" sz="5700" dirty="0">
                <a:solidFill>
                  <a:schemeClr val="bg1"/>
                </a:solidFill>
              </a:rPr>
              <a:t>LOG.REGR</a:t>
            </a:r>
            <a:endParaRPr lang="ru-RU" sz="57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99B562-44BB-1718-02F3-22F96DC39CAF}"/>
              </a:ext>
            </a:extLst>
          </p:cNvPr>
          <p:cNvGraphicFramePr>
            <a:graphicFrameLocks noGrp="1"/>
          </p:cNvGraphicFramePr>
          <p:nvPr/>
        </p:nvGraphicFramePr>
        <p:xfrm>
          <a:off x="4996448" y="503105"/>
          <a:ext cx="5302885" cy="1478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</a:t>
                      </a:r>
                      <a:r>
                        <a:rPr lang="ru-RU" dirty="0"/>
                        <a:t>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  <a:r>
                        <a:rPr lang="de-DE" dirty="0"/>
                        <a:t>0.96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02755EE-D0C6-DF32-1C9C-9B3714E34808}"/>
              </a:ext>
            </a:extLst>
          </p:cNvPr>
          <p:cNvGraphicFramePr>
            <a:graphicFrameLocks noGrp="1"/>
          </p:cNvGraphicFramePr>
          <p:nvPr/>
        </p:nvGraphicFramePr>
        <p:xfrm>
          <a:off x="4603898" y="2371060"/>
          <a:ext cx="6575104" cy="240845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43776">
                  <a:extLst>
                    <a:ext uri="{9D8B030D-6E8A-4147-A177-3AD203B41FA5}">
                      <a16:colId xmlns:a16="http://schemas.microsoft.com/office/drawing/2014/main" val="1554185300"/>
                    </a:ext>
                  </a:extLst>
                </a:gridCol>
                <a:gridCol w="1643776">
                  <a:extLst>
                    <a:ext uri="{9D8B030D-6E8A-4147-A177-3AD203B41FA5}">
                      <a16:colId xmlns:a16="http://schemas.microsoft.com/office/drawing/2014/main" val="521880666"/>
                    </a:ext>
                  </a:extLst>
                </a:gridCol>
                <a:gridCol w="1643776">
                  <a:extLst>
                    <a:ext uri="{9D8B030D-6E8A-4147-A177-3AD203B41FA5}">
                      <a16:colId xmlns:a16="http://schemas.microsoft.com/office/drawing/2014/main" val="2827687897"/>
                    </a:ext>
                  </a:extLst>
                </a:gridCol>
                <a:gridCol w="1643776">
                  <a:extLst>
                    <a:ext uri="{9D8B030D-6E8A-4147-A177-3AD203B41FA5}">
                      <a16:colId xmlns:a16="http://schemas.microsoft.com/office/drawing/2014/main" val="3197028808"/>
                    </a:ext>
                  </a:extLst>
                </a:gridCol>
              </a:tblGrid>
              <a:tr h="393544">
                <a:tc>
                  <a:txBody>
                    <a:bodyPr/>
                    <a:lstStyle/>
                    <a:p>
                      <a:r>
                        <a:rPr lang="de-DE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r>
                        <a:rPr lang="en-GB" dirty="0"/>
                        <a:t>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8156"/>
                  </a:ext>
                </a:extLst>
              </a:tr>
              <a:tr h="663102">
                <a:tc>
                  <a:txBody>
                    <a:bodyPr/>
                    <a:lstStyle/>
                    <a:p>
                      <a:r>
                        <a:rPr lang="en-GB" dirty="0"/>
                        <a:t>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7784"/>
                  </a:ext>
                </a:extLst>
              </a:tr>
              <a:tr h="688702">
                <a:tc>
                  <a:txBody>
                    <a:bodyPr/>
                    <a:lstStyle/>
                    <a:p>
                      <a:r>
                        <a:rPr lang="en-GB" dirty="0" err="1"/>
                        <a:t>Inf.Retrieval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0011"/>
                  </a:ext>
                </a:extLst>
              </a:tr>
              <a:tr h="663102">
                <a:tc>
                  <a:txBody>
                    <a:bodyPr/>
                    <a:lstStyle/>
                    <a:p>
                      <a:r>
                        <a:rPr lang="en-GB" dirty="0"/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4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13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00C9B1E-D400-8D42-285E-FC9DD17E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150" y="282416"/>
            <a:ext cx="3292891" cy="1255143"/>
          </a:xfrm>
        </p:spPr>
        <p:txBody>
          <a:bodyPr/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SVM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4EBA934-34A5-D9D8-33AE-364193597D9E}"/>
              </a:ext>
            </a:extLst>
          </p:cNvPr>
          <p:cNvSpPr txBox="1">
            <a:spLocks/>
          </p:cNvSpPr>
          <p:nvPr/>
        </p:nvSpPr>
        <p:spPr>
          <a:xfrm>
            <a:off x="5864772" y="189654"/>
            <a:ext cx="6096000" cy="1901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ru-RU">
                <a:solidFill>
                  <a:schemeClr val="tx2"/>
                </a:solidFill>
              </a:defRPr>
            </a:lvl2pPr>
            <a:lvl3pPr eaLnBrk="1" hangingPunct="1">
              <a:defRPr lang="ru-RU">
                <a:solidFill>
                  <a:schemeClr val="tx2"/>
                </a:solidFill>
              </a:defRPr>
            </a:lvl3pPr>
            <a:lvl4pPr eaLnBrk="1" hangingPunct="1">
              <a:defRPr lang="ru-RU">
                <a:solidFill>
                  <a:schemeClr val="tx2"/>
                </a:solidFill>
              </a:defRPr>
            </a:lvl4pPr>
            <a:lvl5pPr eaLnBrk="1" hangingPunct="1">
              <a:defRPr lang="ru-RU">
                <a:solidFill>
                  <a:schemeClr val="tx2"/>
                </a:solidFill>
              </a:defRPr>
            </a:lvl5pPr>
            <a:lvl6pPr eaLnBrk="1" hangingPunct="1">
              <a:defRPr lang="ru-RU">
                <a:solidFill>
                  <a:schemeClr val="tx2"/>
                </a:solidFill>
              </a:defRPr>
            </a:lvl6pPr>
            <a:lvl7pPr eaLnBrk="1" hangingPunct="1">
              <a:defRPr lang="ru-RU">
                <a:solidFill>
                  <a:schemeClr val="tx2"/>
                </a:solidFill>
              </a:defRPr>
            </a:lvl7pPr>
            <a:lvl8pPr eaLnBrk="1" hangingPunct="1">
              <a:defRPr lang="ru-RU">
                <a:solidFill>
                  <a:schemeClr val="tx2"/>
                </a:solidFill>
              </a:defRPr>
            </a:lvl8pPr>
            <a:lvl9pPr eaLnBrk="1" hangingPunct="1">
              <a:defRPr lang="ru-RU"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Random Forest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7F1D62-79E7-83A5-743B-7FE706FC41C0}"/>
              </a:ext>
            </a:extLst>
          </p:cNvPr>
          <p:cNvSpPr/>
          <p:nvPr/>
        </p:nvSpPr>
        <p:spPr>
          <a:xfrm>
            <a:off x="189186" y="2238702"/>
            <a:ext cx="5791199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80E1B-A06F-02A7-3139-539AF0514F91}"/>
              </a:ext>
            </a:extLst>
          </p:cNvPr>
          <p:cNvSpPr/>
          <p:nvPr/>
        </p:nvSpPr>
        <p:spPr>
          <a:xfrm>
            <a:off x="6211617" y="2238702"/>
            <a:ext cx="5791197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8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00C9B1E-D400-8D42-285E-FC9DD17E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150" y="282416"/>
            <a:ext cx="3292891" cy="1255143"/>
          </a:xfrm>
        </p:spPr>
        <p:txBody>
          <a:bodyPr/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SVM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4EBA934-34A5-D9D8-33AE-364193597D9E}"/>
              </a:ext>
            </a:extLst>
          </p:cNvPr>
          <p:cNvSpPr txBox="1">
            <a:spLocks/>
          </p:cNvSpPr>
          <p:nvPr/>
        </p:nvSpPr>
        <p:spPr>
          <a:xfrm>
            <a:off x="5864772" y="189654"/>
            <a:ext cx="6096000" cy="1901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ru-RU">
                <a:solidFill>
                  <a:schemeClr val="tx2"/>
                </a:solidFill>
              </a:defRPr>
            </a:lvl2pPr>
            <a:lvl3pPr eaLnBrk="1" hangingPunct="1">
              <a:defRPr lang="ru-RU">
                <a:solidFill>
                  <a:schemeClr val="tx2"/>
                </a:solidFill>
              </a:defRPr>
            </a:lvl3pPr>
            <a:lvl4pPr eaLnBrk="1" hangingPunct="1">
              <a:defRPr lang="ru-RU">
                <a:solidFill>
                  <a:schemeClr val="tx2"/>
                </a:solidFill>
              </a:defRPr>
            </a:lvl4pPr>
            <a:lvl5pPr eaLnBrk="1" hangingPunct="1">
              <a:defRPr lang="ru-RU">
                <a:solidFill>
                  <a:schemeClr val="tx2"/>
                </a:solidFill>
              </a:defRPr>
            </a:lvl5pPr>
            <a:lvl6pPr eaLnBrk="1" hangingPunct="1">
              <a:defRPr lang="ru-RU">
                <a:solidFill>
                  <a:schemeClr val="tx2"/>
                </a:solidFill>
              </a:defRPr>
            </a:lvl6pPr>
            <a:lvl7pPr eaLnBrk="1" hangingPunct="1">
              <a:defRPr lang="ru-RU">
                <a:solidFill>
                  <a:schemeClr val="tx2"/>
                </a:solidFill>
              </a:defRPr>
            </a:lvl7pPr>
            <a:lvl8pPr eaLnBrk="1" hangingPunct="1">
              <a:defRPr lang="ru-RU">
                <a:solidFill>
                  <a:schemeClr val="tx2"/>
                </a:solidFill>
              </a:defRPr>
            </a:lvl8pPr>
            <a:lvl9pPr eaLnBrk="1" hangingPunct="1">
              <a:defRPr lang="ru-RU"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Random Forest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7F1D62-79E7-83A5-743B-7FE706FC41C0}"/>
              </a:ext>
            </a:extLst>
          </p:cNvPr>
          <p:cNvSpPr/>
          <p:nvPr/>
        </p:nvSpPr>
        <p:spPr>
          <a:xfrm>
            <a:off x="189186" y="2238702"/>
            <a:ext cx="5791199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80E1B-A06F-02A7-3139-539AF0514F91}"/>
              </a:ext>
            </a:extLst>
          </p:cNvPr>
          <p:cNvSpPr/>
          <p:nvPr/>
        </p:nvSpPr>
        <p:spPr>
          <a:xfrm>
            <a:off x="6211617" y="2238702"/>
            <a:ext cx="5791197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5DB9A2A-D152-ABE1-849D-8C70F619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28614"/>
              </p:ext>
            </p:extLst>
          </p:nvPr>
        </p:nvGraphicFramePr>
        <p:xfrm>
          <a:off x="433342" y="2339603"/>
          <a:ext cx="5302885" cy="1478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9A44A39-9FC7-7008-C817-4C3A1AB96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18195"/>
              </p:ext>
            </p:extLst>
          </p:nvPr>
        </p:nvGraphicFramePr>
        <p:xfrm>
          <a:off x="253454" y="3902519"/>
          <a:ext cx="5662660" cy="227385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15665">
                  <a:extLst>
                    <a:ext uri="{9D8B030D-6E8A-4147-A177-3AD203B41FA5}">
                      <a16:colId xmlns:a16="http://schemas.microsoft.com/office/drawing/2014/main" val="1554185300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521880666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2827687897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3197028808"/>
                    </a:ext>
                  </a:extLst>
                </a:gridCol>
              </a:tblGrid>
              <a:tr h="363448">
                <a:tc>
                  <a:txBody>
                    <a:bodyPr/>
                    <a:lstStyle/>
                    <a:p>
                      <a:r>
                        <a:rPr lang="de-DE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r>
                        <a:rPr lang="en-GB" dirty="0"/>
                        <a:t>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8156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/>
                        <a:t>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7784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 err="1"/>
                        <a:t>Inf.Retriev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0011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/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4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9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00C9B1E-D400-8D42-285E-FC9DD17E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150" y="282416"/>
            <a:ext cx="3292891" cy="1255143"/>
          </a:xfrm>
        </p:spPr>
        <p:txBody>
          <a:bodyPr/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SVM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4EBA934-34A5-D9D8-33AE-364193597D9E}"/>
              </a:ext>
            </a:extLst>
          </p:cNvPr>
          <p:cNvSpPr txBox="1">
            <a:spLocks/>
          </p:cNvSpPr>
          <p:nvPr/>
        </p:nvSpPr>
        <p:spPr>
          <a:xfrm>
            <a:off x="5864772" y="189654"/>
            <a:ext cx="6096000" cy="1901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ru-RU">
                <a:solidFill>
                  <a:schemeClr val="tx2"/>
                </a:solidFill>
              </a:defRPr>
            </a:lvl2pPr>
            <a:lvl3pPr eaLnBrk="1" hangingPunct="1">
              <a:defRPr lang="ru-RU">
                <a:solidFill>
                  <a:schemeClr val="tx2"/>
                </a:solidFill>
              </a:defRPr>
            </a:lvl3pPr>
            <a:lvl4pPr eaLnBrk="1" hangingPunct="1">
              <a:defRPr lang="ru-RU">
                <a:solidFill>
                  <a:schemeClr val="tx2"/>
                </a:solidFill>
              </a:defRPr>
            </a:lvl4pPr>
            <a:lvl5pPr eaLnBrk="1" hangingPunct="1">
              <a:defRPr lang="ru-RU">
                <a:solidFill>
                  <a:schemeClr val="tx2"/>
                </a:solidFill>
              </a:defRPr>
            </a:lvl5pPr>
            <a:lvl6pPr eaLnBrk="1" hangingPunct="1">
              <a:defRPr lang="ru-RU">
                <a:solidFill>
                  <a:schemeClr val="tx2"/>
                </a:solidFill>
              </a:defRPr>
            </a:lvl6pPr>
            <a:lvl7pPr eaLnBrk="1" hangingPunct="1">
              <a:defRPr lang="ru-RU">
                <a:solidFill>
                  <a:schemeClr val="tx2"/>
                </a:solidFill>
              </a:defRPr>
            </a:lvl7pPr>
            <a:lvl8pPr eaLnBrk="1" hangingPunct="1">
              <a:defRPr lang="ru-RU">
                <a:solidFill>
                  <a:schemeClr val="tx2"/>
                </a:solidFill>
              </a:defRPr>
            </a:lvl8pPr>
            <a:lvl9pPr eaLnBrk="1" hangingPunct="1">
              <a:defRPr lang="ru-RU"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dirty="0">
                <a:solidFill>
                  <a:schemeClr val="bg1"/>
                </a:solidFill>
                <a:latin typeface="Aptos Narrow" panose="020B0004020202020204" pitchFamily="34" charset="0"/>
              </a:rPr>
              <a:t>BERT </a:t>
            </a:r>
            <a:b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Aptos Narrow" panose="020B0004020202020204" pitchFamily="34" charset="0"/>
              </a:rPr>
              <a:t>Random Forest</a:t>
            </a:r>
            <a:endParaRPr lang="en-GB" sz="6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7F1D62-79E7-83A5-743B-7FE706FC41C0}"/>
              </a:ext>
            </a:extLst>
          </p:cNvPr>
          <p:cNvSpPr/>
          <p:nvPr/>
        </p:nvSpPr>
        <p:spPr>
          <a:xfrm>
            <a:off x="189186" y="2238702"/>
            <a:ext cx="5791199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80E1B-A06F-02A7-3139-539AF0514F91}"/>
              </a:ext>
            </a:extLst>
          </p:cNvPr>
          <p:cNvSpPr/>
          <p:nvPr/>
        </p:nvSpPr>
        <p:spPr>
          <a:xfrm>
            <a:off x="6211617" y="2238702"/>
            <a:ext cx="5791197" cy="4025463"/>
          </a:xfrm>
          <a:prstGeom prst="rect">
            <a:avLst/>
          </a:prstGeom>
          <a:solidFill>
            <a:srgbClr val="DEF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5DB9A2A-D152-ABE1-849D-8C70F619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3317"/>
              </p:ext>
            </p:extLst>
          </p:nvPr>
        </p:nvGraphicFramePr>
        <p:xfrm>
          <a:off x="433342" y="2339603"/>
          <a:ext cx="5302885" cy="1478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1597472-4792-9620-2E5F-FECE6509A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76268"/>
              </p:ext>
            </p:extLst>
          </p:nvPr>
        </p:nvGraphicFramePr>
        <p:xfrm>
          <a:off x="6455772" y="2339603"/>
          <a:ext cx="5302885" cy="1478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67628">
                  <a:extLst>
                    <a:ext uri="{9D8B030D-6E8A-4147-A177-3AD203B41FA5}">
                      <a16:colId xmlns:a16="http://schemas.microsoft.com/office/drawing/2014/main" val="2252511970"/>
                    </a:ext>
                  </a:extLst>
                </a:gridCol>
                <a:gridCol w="3535257">
                  <a:extLst>
                    <a:ext uri="{9D8B030D-6E8A-4147-A177-3AD203B41FA5}">
                      <a16:colId xmlns:a16="http://schemas.microsoft.com/office/drawing/2014/main" val="2989038142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0.88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4922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A791550-C166-F6CA-CCE8-6E32E35A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0055"/>
              </p:ext>
            </p:extLst>
          </p:nvPr>
        </p:nvGraphicFramePr>
        <p:xfrm>
          <a:off x="6371690" y="3905145"/>
          <a:ext cx="5566856" cy="227835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91714">
                  <a:extLst>
                    <a:ext uri="{9D8B030D-6E8A-4147-A177-3AD203B41FA5}">
                      <a16:colId xmlns:a16="http://schemas.microsoft.com/office/drawing/2014/main" val="1554185300"/>
                    </a:ext>
                  </a:extLst>
                </a:gridCol>
                <a:gridCol w="1391714">
                  <a:extLst>
                    <a:ext uri="{9D8B030D-6E8A-4147-A177-3AD203B41FA5}">
                      <a16:colId xmlns:a16="http://schemas.microsoft.com/office/drawing/2014/main" val="521880666"/>
                    </a:ext>
                  </a:extLst>
                </a:gridCol>
                <a:gridCol w="1391714">
                  <a:extLst>
                    <a:ext uri="{9D8B030D-6E8A-4147-A177-3AD203B41FA5}">
                      <a16:colId xmlns:a16="http://schemas.microsoft.com/office/drawing/2014/main" val="2827687897"/>
                    </a:ext>
                  </a:extLst>
                </a:gridCol>
                <a:gridCol w="1391714">
                  <a:extLst>
                    <a:ext uri="{9D8B030D-6E8A-4147-A177-3AD203B41FA5}">
                      <a16:colId xmlns:a16="http://schemas.microsoft.com/office/drawing/2014/main" val="3197028808"/>
                    </a:ext>
                  </a:extLst>
                </a:gridCol>
              </a:tblGrid>
              <a:tr h="563716">
                <a:tc>
                  <a:txBody>
                    <a:bodyPr/>
                    <a:lstStyle/>
                    <a:p>
                      <a:r>
                        <a:rPr lang="de-DE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r>
                        <a:rPr lang="en-GB" dirty="0"/>
                        <a:t>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8156"/>
                  </a:ext>
                </a:extLst>
              </a:tr>
              <a:tr h="571546">
                <a:tc>
                  <a:txBody>
                    <a:bodyPr/>
                    <a:lstStyle/>
                    <a:p>
                      <a:r>
                        <a:rPr lang="en-GB" dirty="0"/>
                        <a:t>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7784"/>
                  </a:ext>
                </a:extLst>
              </a:tr>
              <a:tr h="571546">
                <a:tc>
                  <a:txBody>
                    <a:bodyPr/>
                    <a:lstStyle/>
                    <a:p>
                      <a:r>
                        <a:rPr lang="en-GB" dirty="0" err="1"/>
                        <a:t>Inf.Retriev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0011"/>
                  </a:ext>
                </a:extLst>
              </a:tr>
              <a:tr h="571546">
                <a:tc>
                  <a:txBody>
                    <a:bodyPr/>
                    <a:lstStyle/>
                    <a:p>
                      <a:r>
                        <a:rPr lang="en-GB" dirty="0"/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4956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FFF4D46-279A-FB35-6F80-9F910F9B3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12682"/>
              </p:ext>
            </p:extLst>
          </p:nvPr>
        </p:nvGraphicFramePr>
        <p:xfrm>
          <a:off x="253454" y="3902519"/>
          <a:ext cx="5662660" cy="227385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15665">
                  <a:extLst>
                    <a:ext uri="{9D8B030D-6E8A-4147-A177-3AD203B41FA5}">
                      <a16:colId xmlns:a16="http://schemas.microsoft.com/office/drawing/2014/main" val="1554185300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521880666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2827687897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3197028808"/>
                    </a:ext>
                  </a:extLst>
                </a:gridCol>
              </a:tblGrid>
              <a:tr h="363448">
                <a:tc>
                  <a:txBody>
                    <a:bodyPr/>
                    <a:lstStyle/>
                    <a:p>
                      <a:r>
                        <a:rPr lang="de-DE" dirty="0" err="1"/>
                        <a:t>KeyBert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r>
                        <a:rPr lang="en-GB" dirty="0"/>
                        <a:t>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8156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/>
                        <a:t>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7784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 err="1"/>
                        <a:t>Inf.Retriev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0011"/>
                  </a:ext>
                </a:extLst>
              </a:tr>
              <a:tr h="636033">
                <a:tc>
                  <a:txBody>
                    <a:bodyPr/>
                    <a:lstStyle/>
                    <a:p>
                      <a:r>
                        <a:rPr lang="en-GB" dirty="0"/>
                        <a:t>Text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4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35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52DC0-7E5D-7DBB-88E4-D980A7CB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386"/>
            <a:ext cx="4800600" cy="6497730"/>
          </a:xfrm>
        </p:spPr>
        <p:txBody>
          <a:bodyPr/>
          <a:lstStyle/>
          <a:p>
            <a:pPr algn="ctr"/>
            <a:r>
              <a:rPr lang="ru-RU" dirty="0"/>
              <a:t>Из цифровой библиотеки </a:t>
            </a:r>
            <a:r>
              <a:rPr lang="en-GB" dirty="0"/>
              <a:t>IEEE Xplore </a:t>
            </a:r>
            <a:r>
              <a:rPr lang="ru-RU" dirty="0"/>
              <a:t>по темам "</a:t>
            </a:r>
            <a:r>
              <a:rPr lang="en-GB" dirty="0"/>
              <a:t>Text Mining", "Information Retrieval" </a:t>
            </a:r>
            <a:r>
              <a:rPr lang="ru-RU" dirty="0"/>
              <a:t>и "</a:t>
            </a:r>
            <a:r>
              <a:rPr lang="en-GB" dirty="0"/>
              <a:t>Fuzzy Logic"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5731F3-9803-EB7D-D292-F382B09AA1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6272448" y="250723"/>
            <a:ext cx="5799640" cy="5799640"/>
          </a:xfrm>
        </p:spPr>
      </p:pic>
    </p:spTree>
    <p:extLst>
      <p:ext uri="{BB962C8B-B14F-4D97-AF65-F5344CB8AC3E}">
        <p14:creationId xmlns:p14="http://schemas.microsoft.com/office/powerpoint/2010/main" val="96337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B42C5-D05B-FE1B-8737-EC0D58A6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6637"/>
            <a:ext cx="5162909" cy="1811547"/>
          </a:xfrm>
        </p:spPr>
        <p:txBody>
          <a:bodyPr rtlCol="0"/>
          <a:lstStyle>
            <a:defPPr>
              <a:defRPr lang="ru-RU"/>
            </a:defPPr>
          </a:lstStyle>
          <a:p>
            <a:br>
              <a:rPr lang="ru-RU" dirty="0"/>
            </a:br>
            <a:r>
              <a:rPr lang="ru-RU" dirty="0"/>
              <a:t>Шкала сравнения качества классификации различными</a:t>
            </a:r>
            <a:r>
              <a:rPr lang="de-DE" dirty="0"/>
              <a:t> </a:t>
            </a:r>
            <a:r>
              <a:rPr lang="ru-RU" dirty="0"/>
              <a:t>методами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B500-E03B-F7BB-016C-A054AFEE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0226"/>
            <a:ext cx="4912743" cy="3807121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Метод TF-IDF в сочетании с логистической регрессией продемонстрировал наилучшие оценки классификации. Простой и интерпретируемый метод, основанный на линейной модели, лучше всего справился с задачей классификации. </a:t>
            </a:r>
            <a:endParaRPr lang="en-GB" dirty="0"/>
          </a:p>
          <a:p>
            <a:pPr rtl="0"/>
            <a:r>
              <a:rPr lang="ru-RU" dirty="0"/>
              <a:t>Наивный </a:t>
            </a:r>
            <a:r>
              <a:rPr lang="ru-RU" dirty="0" err="1"/>
              <a:t>Байес,оказался</a:t>
            </a:r>
            <a:r>
              <a:rPr lang="ru-RU" dirty="0"/>
              <a:t> наименее эффективным</a:t>
            </a:r>
            <a:r>
              <a:rPr lang="en-GB" dirty="0"/>
              <a:t>. </a:t>
            </a:r>
            <a:r>
              <a:rPr lang="ru-RU" dirty="0"/>
              <a:t>Модель хуже всего смогла справиться с задачей классификации в сравнении с более сложными моделями</a:t>
            </a:r>
          </a:p>
        </p:txBody>
      </p:sp>
      <p:graphicFrame>
        <p:nvGraphicFramePr>
          <p:cNvPr id="14" name="Объект 13" descr="Временная шкала запуска продукта">
            <a:extLst>
              <a:ext uri="{FF2B5EF4-FFF2-40B4-BE49-F238E27FC236}">
                <a16:creationId xmlns:a16="http://schemas.microsoft.com/office/drawing/2014/main" id="{07AA535B-EB21-147E-0487-36BE2FF2749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97974707"/>
              </p:ext>
            </p:extLst>
          </p:nvPr>
        </p:nvGraphicFramePr>
        <p:xfrm>
          <a:off x="6248400" y="619761"/>
          <a:ext cx="5840376" cy="558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C9326E-0A40-3649-372D-F4BDF6C30BE9}"/>
              </a:ext>
            </a:extLst>
          </p:cNvPr>
          <p:cNvGrpSpPr/>
          <p:nvPr/>
        </p:nvGrpSpPr>
        <p:grpSpPr>
          <a:xfrm>
            <a:off x="7919610" y="2977405"/>
            <a:ext cx="1575020" cy="475914"/>
            <a:chOff x="108849" y="2261649"/>
            <a:chExt cx="1575020" cy="475914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65572F4-D830-0546-380C-F909EF4188B9}"/>
                </a:ext>
              </a:extLst>
            </p:cNvPr>
            <p:cNvSpPr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DC22BE-B481-635B-103B-D2F52D2667F5}"/>
                </a:ext>
              </a:extLst>
            </p:cNvPr>
            <p:cNvSpPr txBox="1"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1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ru-RU" b="1"/>
              </a:pPr>
              <a:r>
                <a:rPr lang="en-GB" dirty="0">
                  <a:solidFill>
                    <a:schemeClr val="accent2"/>
                  </a:solidFill>
                </a:rPr>
                <a:t>3</a:t>
              </a:r>
              <a:r>
                <a:rPr lang="ru-RU" sz="1800" kern="1200" dirty="0">
                  <a:solidFill>
                    <a:schemeClr val="accent2"/>
                  </a:solidFill>
                  <a:latin typeface="+mn-lt"/>
                </a:rPr>
                <a:t>-й 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0554D29-54A4-D333-58EF-5820B24D2104}"/>
              </a:ext>
            </a:extLst>
          </p:cNvPr>
          <p:cNvGrpSpPr/>
          <p:nvPr/>
        </p:nvGrpSpPr>
        <p:grpSpPr>
          <a:xfrm>
            <a:off x="6608970" y="3552387"/>
            <a:ext cx="1635980" cy="480330"/>
            <a:chOff x="47889" y="2257233"/>
            <a:chExt cx="1635980" cy="48033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2BA547A-34F1-D101-557C-8319B4659349}"/>
                </a:ext>
              </a:extLst>
            </p:cNvPr>
            <p:cNvSpPr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2F69E-627E-4E4D-DAD9-569C60796DE5}"/>
                </a:ext>
              </a:extLst>
            </p:cNvPr>
            <p:cNvSpPr txBox="1"/>
            <p:nvPr/>
          </p:nvSpPr>
          <p:spPr>
            <a:xfrm>
              <a:off x="47889" y="2257233"/>
              <a:ext cx="1575020" cy="4759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1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ru-RU" b="1"/>
              </a:pPr>
              <a:r>
                <a:rPr lang="en-GB" dirty="0">
                  <a:solidFill>
                    <a:schemeClr val="accent2"/>
                  </a:solidFill>
                </a:rPr>
                <a:t>4</a:t>
              </a:r>
              <a:r>
                <a:rPr lang="ru-RU" sz="1800" kern="1200" dirty="0">
                  <a:solidFill>
                    <a:schemeClr val="accent2"/>
                  </a:solidFill>
                  <a:latin typeface="+mn-lt"/>
                </a:rPr>
                <a:t>-й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6870FF8-4A5C-49F1-4E4F-41EAD56A740D}"/>
              </a:ext>
            </a:extLst>
          </p:cNvPr>
          <p:cNvGrpSpPr/>
          <p:nvPr/>
        </p:nvGrpSpPr>
        <p:grpSpPr>
          <a:xfrm>
            <a:off x="5308490" y="2977405"/>
            <a:ext cx="6780286" cy="689552"/>
            <a:chOff x="108849" y="2048011"/>
            <a:chExt cx="6780286" cy="68955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CE1391B-5DC0-A0F9-DFC2-F33C040F5787}"/>
                </a:ext>
              </a:extLst>
            </p:cNvPr>
            <p:cNvSpPr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02DA16-D306-9108-70D0-010C8F864C07}"/>
                </a:ext>
              </a:extLst>
            </p:cNvPr>
            <p:cNvSpPr txBox="1"/>
            <p:nvPr/>
          </p:nvSpPr>
          <p:spPr>
            <a:xfrm>
              <a:off x="5314115" y="2048011"/>
              <a:ext cx="1575020" cy="4759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1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ru-RU" b="1"/>
              </a:pPr>
              <a:r>
                <a:rPr lang="ru-RU" sz="1800" kern="1200" dirty="0">
                  <a:solidFill>
                    <a:schemeClr val="accent2"/>
                  </a:solidFill>
                  <a:latin typeface="+mn-lt"/>
                </a:rPr>
                <a:t>1-й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CB2270A-FB8B-8E03-D9A4-AF4DD0A77EBC}"/>
              </a:ext>
            </a:extLst>
          </p:cNvPr>
          <p:cNvGrpSpPr/>
          <p:nvPr/>
        </p:nvGrpSpPr>
        <p:grpSpPr>
          <a:xfrm>
            <a:off x="9270890" y="3552387"/>
            <a:ext cx="1575020" cy="475914"/>
            <a:chOff x="108849" y="2261649"/>
            <a:chExt cx="1575020" cy="47591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83260C7-358F-C8E6-0BD3-FE72E02E736D}"/>
                </a:ext>
              </a:extLst>
            </p:cNvPr>
            <p:cNvSpPr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7F91E6-F467-746B-000A-D926B0BF3A9F}"/>
                </a:ext>
              </a:extLst>
            </p:cNvPr>
            <p:cNvSpPr txBox="1"/>
            <p:nvPr/>
          </p:nvSpPr>
          <p:spPr>
            <a:xfrm>
              <a:off x="108849" y="2261649"/>
              <a:ext cx="1575020" cy="4759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1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ru-RU" b="1"/>
              </a:pPr>
              <a:r>
                <a:rPr lang="en-GB" dirty="0">
                  <a:solidFill>
                    <a:schemeClr val="accent2"/>
                  </a:solidFill>
                </a:rPr>
                <a:t>2</a:t>
              </a:r>
              <a:r>
                <a:rPr lang="ru-RU" sz="1800" kern="1200" dirty="0">
                  <a:solidFill>
                    <a:schemeClr val="accent2"/>
                  </a:solidFill>
                  <a:latin typeface="+mn-lt"/>
                </a:rPr>
                <a:t>-й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36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870CC-AE5F-F723-D7FB-A177ABFF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487155"/>
            <a:ext cx="10058400" cy="1320800"/>
          </a:xfrm>
        </p:spPr>
        <p:txBody>
          <a:bodyPr/>
          <a:lstStyle/>
          <a:p>
            <a:pPr algn="ctr"/>
            <a:r>
              <a:rPr lang="ru-RU" b="1" dirty="0"/>
              <a:t>Частота появления </a:t>
            </a:r>
            <a:r>
              <a:rPr lang="ru-RU" b="1" dirty="0" err="1"/>
              <a:t>выделенны</a:t>
            </a:r>
            <a:r>
              <a:rPr lang="en-US" b="1" dirty="0"/>
              <a:t>x </a:t>
            </a:r>
            <a:r>
              <a:rPr lang="ru-RU" b="1" dirty="0"/>
              <a:t>ключевых слов в названиях и аннотациях</a:t>
            </a:r>
            <a:br>
              <a:rPr lang="ru-RU" dirty="0"/>
            </a:br>
            <a:br>
              <a:rPr lang="ru-RU" sz="2000" dirty="0"/>
            </a:br>
            <a:endParaRPr lang="en-GB" sz="20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890EDCA8-EBEB-5EC5-0119-331CA590D8DB}"/>
              </a:ext>
            </a:extLst>
          </p:cNvPr>
          <p:cNvSpPr txBox="1">
            <a:spLocks/>
          </p:cNvSpPr>
          <p:nvPr/>
        </p:nvSpPr>
        <p:spPr>
          <a:xfrm>
            <a:off x="389443" y="2935129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Заголовки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en-GB" sz="2500" dirty="0"/>
              <a:t>16685</a:t>
            </a:r>
            <a:endParaRPr lang="ru-RU" sz="2500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95401D2-241C-7E6C-09AF-CB744EE625DF}"/>
              </a:ext>
            </a:extLst>
          </p:cNvPr>
          <p:cNvCxnSpPr>
            <a:cxnSpLocks/>
          </p:cNvCxnSpPr>
          <p:nvPr/>
        </p:nvCxnSpPr>
        <p:spPr>
          <a:xfrm>
            <a:off x="6225200" y="2288798"/>
            <a:ext cx="0" cy="2325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EB85E0-3020-7376-6DE7-1B2B45B1D296}"/>
              </a:ext>
            </a:extLst>
          </p:cNvPr>
          <p:cNvSpPr txBox="1"/>
          <p:nvPr/>
        </p:nvSpPr>
        <p:spPr>
          <a:xfrm>
            <a:off x="8683205" y="2288798"/>
            <a:ext cx="113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rgbClr val="0B3A24"/>
                </a:solidFill>
              </a:rPr>
              <a:t>Yake</a:t>
            </a:r>
            <a:endParaRPr lang="en-GB" sz="3600" dirty="0">
              <a:solidFill>
                <a:srgbClr val="0B3A2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25C6-086A-20CD-9C20-8C5E61AC96D9}"/>
              </a:ext>
            </a:extLst>
          </p:cNvPr>
          <p:cNvSpPr txBox="1"/>
          <p:nvPr/>
        </p:nvSpPr>
        <p:spPr>
          <a:xfrm>
            <a:off x="2361919" y="228879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0B3A24"/>
                </a:solidFill>
              </a:rPr>
              <a:t>Rake</a:t>
            </a:r>
            <a:endParaRPr lang="en-GB" sz="3600" dirty="0">
              <a:solidFill>
                <a:srgbClr val="0B3A24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A818679-0EA5-309C-9A29-37F492A19530}"/>
              </a:ext>
            </a:extLst>
          </p:cNvPr>
          <p:cNvCxnSpPr>
            <a:cxnSpLocks/>
          </p:cNvCxnSpPr>
          <p:nvPr/>
        </p:nvCxnSpPr>
        <p:spPr>
          <a:xfrm>
            <a:off x="755879" y="4614191"/>
            <a:ext cx="109386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742172-9594-5C50-6131-757D69A20A5A}"/>
              </a:ext>
            </a:extLst>
          </p:cNvPr>
          <p:cNvSpPr txBox="1"/>
          <p:nvPr/>
        </p:nvSpPr>
        <p:spPr>
          <a:xfrm>
            <a:off x="5329761" y="462480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rgbClr val="0B3A24"/>
                </a:solidFill>
              </a:rPr>
              <a:t>KeyBert</a:t>
            </a:r>
            <a:endParaRPr lang="en-GB" sz="3600" dirty="0">
              <a:solidFill>
                <a:srgbClr val="0B3A24"/>
              </a:solidFill>
            </a:endParaRPr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CF20B39C-EF5C-8512-3A75-BB939685BE6C}"/>
              </a:ext>
            </a:extLst>
          </p:cNvPr>
          <p:cNvSpPr txBox="1">
            <a:spLocks/>
          </p:cNvSpPr>
          <p:nvPr/>
        </p:nvSpPr>
        <p:spPr>
          <a:xfrm>
            <a:off x="3572909" y="2935129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Аннотации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205023</a:t>
            </a:r>
          </a:p>
        </p:txBody>
      </p:sp>
      <p:sp>
        <p:nvSpPr>
          <p:cNvPr id="32" name="Объект 3">
            <a:extLst>
              <a:ext uri="{FF2B5EF4-FFF2-40B4-BE49-F238E27FC236}">
                <a16:creationId xmlns:a16="http://schemas.microsoft.com/office/drawing/2014/main" id="{761D48E5-DADA-3319-45F2-617FE7BF8A29}"/>
              </a:ext>
            </a:extLst>
          </p:cNvPr>
          <p:cNvSpPr txBox="1">
            <a:spLocks/>
          </p:cNvSpPr>
          <p:nvPr/>
        </p:nvSpPr>
        <p:spPr>
          <a:xfrm>
            <a:off x="9858557" y="2935129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Аннотации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97097</a:t>
            </a:r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A95D94AE-9202-9A07-F32B-9F8B483B42ED}"/>
              </a:ext>
            </a:extLst>
          </p:cNvPr>
          <p:cNvSpPr txBox="1">
            <a:spLocks/>
          </p:cNvSpPr>
          <p:nvPr/>
        </p:nvSpPr>
        <p:spPr>
          <a:xfrm>
            <a:off x="6739205" y="2935129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Заголовки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31169</a:t>
            </a:r>
          </a:p>
        </p:txBody>
      </p:sp>
      <p:sp>
        <p:nvSpPr>
          <p:cNvPr id="34" name="Объект 3">
            <a:extLst>
              <a:ext uri="{FF2B5EF4-FFF2-40B4-BE49-F238E27FC236}">
                <a16:creationId xmlns:a16="http://schemas.microsoft.com/office/drawing/2014/main" id="{BD73FF9A-0BFB-F9B8-D92F-99E513AE9405}"/>
              </a:ext>
            </a:extLst>
          </p:cNvPr>
          <p:cNvSpPr txBox="1">
            <a:spLocks/>
          </p:cNvSpPr>
          <p:nvPr/>
        </p:nvSpPr>
        <p:spPr>
          <a:xfrm>
            <a:off x="7123795" y="5271141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Аннотации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22632</a:t>
            </a:r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1492A50C-D36B-BDD0-4DE7-4DDDD5F8DB03}"/>
              </a:ext>
            </a:extLst>
          </p:cNvPr>
          <p:cNvSpPr txBox="1">
            <a:spLocks/>
          </p:cNvSpPr>
          <p:nvPr/>
        </p:nvSpPr>
        <p:spPr>
          <a:xfrm>
            <a:off x="3382602" y="5271141"/>
            <a:ext cx="1944000" cy="1027422"/>
          </a:xfrm>
          <a:prstGeom prst="rect">
            <a:avLst/>
          </a:prstGeom>
          <a:solidFill>
            <a:srgbClr val="0B3A24"/>
          </a:solidFill>
        </p:spPr>
        <p:txBody>
          <a:bodyPr rtlCol="0"/>
          <a:lstStyle>
            <a:lvl1pPr marL="342900" indent="-3429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ru-RU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Заголовки</a:t>
            </a:r>
            <a:endParaRPr lang="de-DE" sz="2500" dirty="0"/>
          </a:p>
          <a:p>
            <a:pPr marL="70200" indent="0" algn="ctr">
              <a:spcBef>
                <a:spcPts val="600"/>
              </a:spcBef>
              <a:buNone/>
            </a:pPr>
            <a:r>
              <a:rPr lang="ru-RU" sz="2500" dirty="0"/>
              <a:t>8644</a:t>
            </a:r>
          </a:p>
        </p:txBody>
      </p:sp>
    </p:spTree>
    <p:extLst>
      <p:ext uri="{BB962C8B-B14F-4D97-AF65-F5344CB8AC3E}">
        <p14:creationId xmlns:p14="http://schemas.microsoft.com/office/powerpoint/2010/main" val="36029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25E98-9466-6AD7-8AEB-9503F3B7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799"/>
            <a:ext cx="5410201" cy="2015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Процедуры выявления информативны</a:t>
            </a:r>
            <a:r>
              <a:rPr lang="de-DE" dirty="0"/>
              <a:t>x </a:t>
            </a:r>
            <a:r>
              <a:rPr lang="ru-RU" dirty="0"/>
              <a:t>признаков</a:t>
            </a:r>
            <a:br>
              <a:rPr lang="ru-RU" dirty="0"/>
            </a:b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AA9FD-F122-B4D8-619D-530ED69E8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8993" y="1394280"/>
            <a:ext cx="4607414" cy="46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25E98-9466-6AD7-8AEB-9503F3B7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798"/>
            <a:ext cx="5841125" cy="27432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Процедуры выявления информативны</a:t>
            </a:r>
            <a:r>
              <a:rPr lang="de-DE" dirty="0"/>
              <a:t>x </a:t>
            </a:r>
            <a:r>
              <a:rPr lang="ru-RU" dirty="0"/>
              <a:t>признаков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AA9FD-F122-B4D8-619D-530ED69E8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8993" y="1394280"/>
            <a:ext cx="4607414" cy="460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7EB37-9032-AB00-21C0-C6ADAB9D28A5}"/>
              </a:ext>
            </a:extLst>
          </p:cNvPr>
          <p:cNvSpPr txBox="1"/>
          <p:nvPr/>
        </p:nvSpPr>
        <p:spPr>
          <a:xfrm>
            <a:off x="685799" y="3364283"/>
            <a:ext cx="62089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3600" b="1" dirty="0">
              <a:solidFill>
                <a:schemeClr val="accent2"/>
              </a:solidFill>
            </a:endParaRPr>
          </a:p>
          <a:p>
            <a:pPr marL="742950" indent="-742950">
              <a:buAutoNum type="arabicPeriod"/>
            </a:pPr>
            <a:endParaRPr lang="en-GB" sz="3600" b="1" dirty="0">
              <a:solidFill>
                <a:schemeClr val="accent2"/>
              </a:solidFill>
            </a:endParaRPr>
          </a:p>
          <a:p>
            <a:pPr marL="742950" indent="-742950">
              <a:buAutoNum type="arabicPeriod"/>
            </a:pPr>
            <a:endParaRPr lang="en-GB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ABA12-420D-0886-F069-1841CECAAB61}"/>
              </a:ext>
            </a:extLst>
          </p:cNvPr>
          <p:cNvSpPr txBox="1"/>
          <p:nvPr/>
        </p:nvSpPr>
        <p:spPr>
          <a:xfrm>
            <a:off x="685799" y="3428999"/>
            <a:ext cx="620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ru-RU" sz="3600" b="1" dirty="0">
                <a:solidFill>
                  <a:schemeClr val="accent2"/>
                </a:solidFill>
              </a:rPr>
              <a:t>Критерий </a:t>
            </a:r>
            <a:r>
              <a:rPr lang="de-DE" sz="3600" b="1" dirty="0">
                <a:solidFill>
                  <a:schemeClr val="accent2"/>
                </a:solidFill>
              </a:rPr>
              <a:t>x</a:t>
            </a:r>
            <a:r>
              <a:rPr lang="ru-RU" sz="3600" b="1" dirty="0">
                <a:solidFill>
                  <a:schemeClr val="accent2"/>
                </a:solidFill>
              </a:rPr>
              <a:t>и-квадрат</a:t>
            </a:r>
            <a:endParaRPr lang="en-GB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3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25E98-9466-6AD7-8AEB-9503F3B7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798"/>
            <a:ext cx="5841125" cy="27432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Процедуры выявления информативны</a:t>
            </a:r>
            <a:r>
              <a:rPr lang="de-DE" dirty="0"/>
              <a:t>x </a:t>
            </a:r>
            <a:r>
              <a:rPr lang="ru-RU" dirty="0"/>
              <a:t>признаков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AA9FD-F122-B4D8-619D-530ED69E8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8993" y="1394280"/>
            <a:ext cx="4607414" cy="460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7EB37-9032-AB00-21C0-C6ADAB9D28A5}"/>
              </a:ext>
            </a:extLst>
          </p:cNvPr>
          <p:cNvSpPr txBox="1"/>
          <p:nvPr/>
        </p:nvSpPr>
        <p:spPr>
          <a:xfrm>
            <a:off x="685799" y="3428999"/>
            <a:ext cx="6208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ru-RU" sz="3600" b="1" dirty="0">
                <a:solidFill>
                  <a:schemeClr val="accent2"/>
                </a:solidFill>
              </a:rPr>
              <a:t>Критерий </a:t>
            </a:r>
            <a:r>
              <a:rPr lang="de-DE" sz="3600" b="1" dirty="0">
                <a:solidFill>
                  <a:schemeClr val="accent2"/>
                </a:solidFill>
              </a:rPr>
              <a:t>x</a:t>
            </a:r>
            <a:r>
              <a:rPr lang="ru-RU" sz="3600" b="1" dirty="0">
                <a:solidFill>
                  <a:schemeClr val="accent2"/>
                </a:solidFill>
              </a:rPr>
              <a:t>и-квадрат</a:t>
            </a:r>
            <a:endParaRPr lang="en-GB" sz="3600" b="1" dirty="0">
              <a:solidFill>
                <a:schemeClr val="accent2"/>
              </a:solidFill>
            </a:endParaRPr>
          </a:p>
          <a:p>
            <a:pPr marL="742950" indent="-742950">
              <a:buAutoNum type="arabicPeriod"/>
            </a:pPr>
            <a:r>
              <a:rPr lang="ru-RU" sz="3600" b="1" dirty="0">
                <a:solidFill>
                  <a:schemeClr val="accent2"/>
                </a:solidFill>
              </a:rPr>
              <a:t>Взаимная информация</a:t>
            </a:r>
            <a:endParaRPr lang="en-GB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80BB50-8E0F-6691-22C9-EDCB2504C8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685800"/>
                <a:ext cx="10058400" cy="1320800"/>
              </a:xfrm>
            </p:spPr>
            <p:txBody>
              <a:bodyPr rtlCol="0"/>
              <a:lstStyle>
                <a:defPPr>
                  <a:defRPr lang="ru-RU"/>
                </a:defPPr>
              </a:lstStyle>
              <a:p>
                <a:pPr/>
                <a:br>
                  <a:rPr lang="ru-RU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распределение</m:t>
                      </m:r>
                      <m:r>
                        <a:rPr lang="ru-RU" b="1" i="0" dirty="0" smtClean="0">
                          <a:latin typeface="Cambria Math" panose="02040503050406030204" pitchFamily="18" charset="0"/>
                        </a:rPr>
                        <m:t>. Результаты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80BB50-8E0F-6691-22C9-EDCB2504C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685800"/>
                <a:ext cx="10058400" cy="1320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Местозаполнитель таблицы 3">
            <a:extLst>
              <a:ext uri="{FF2B5EF4-FFF2-40B4-BE49-F238E27FC236}">
                <a16:creationId xmlns:a16="http://schemas.microsoft.com/office/drawing/2014/main" id="{B2D5F8A0-E205-06E2-8D10-F646AE651BC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7426006"/>
              </p:ext>
            </p:extLst>
          </p:nvPr>
        </p:nvGraphicFramePr>
        <p:xfrm>
          <a:off x="777765" y="2322785"/>
          <a:ext cx="10909736" cy="42987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727434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727434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727434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79002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sz="2600" dirty="0" err="1"/>
                        <a:t>Униграммы</a:t>
                      </a:r>
                      <a:r>
                        <a:rPr lang="ru-RU" sz="2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sz="2600" dirty="0"/>
                        <a:t>X</a:t>
                      </a:r>
                      <a:r>
                        <a:rPr lang="ru-RU" sz="2600" dirty="0"/>
                        <a:t>и-квадрат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sz="2600" dirty="0"/>
                        <a:t>Биграммы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X</a:t>
                      </a:r>
                      <a:r>
                        <a:rPr lang="ru-RU" sz="2600" dirty="0"/>
                        <a:t>и-квадрат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54677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fuzzy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9265.54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fuzzy</a:t>
                      </a:r>
                      <a:r>
                        <a:rPr lang="de-DE" sz="2600" dirty="0"/>
                        <a:t> </a:t>
                      </a:r>
                      <a:r>
                        <a:rPr lang="de-DE" sz="2600" dirty="0" err="1"/>
                        <a:t>logic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6114.22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95385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retrieval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6558.62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Information </a:t>
                      </a:r>
                      <a:r>
                        <a:rPr lang="de-DE" sz="2600" dirty="0" err="1"/>
                        <a:t>retrieval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3713.00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54677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logic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6396.69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text</a:t>
                      </a:r>
                      <a:r>
                        <a:rPr lang="de-DE" sz="2600" dirty="0"/>
                        <a:t> </a:t>
                      </a:r>
                      <a:r>
                        <a:rPr lang="de-DE" sz="2600" dirty="0" err="1"/>
                        <a:t>mining</a:t>
                      </a:r>
                      <a:r>
                        <a:rPr lang="ru-RU" sz="2600" dirty="0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3340.46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73065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text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5474.88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type </a:t>
                      </a:r>
                      <a:r>
                        <a:rPr lang="de-DE" sz="2600" dirty="0" err="1"/>
                        <a:t>fuzzy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1271.99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73065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information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4709.40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 err="1"/>
                        <a:t>the</a:t>
                      </a:r>
                      <a:r>
                        <a:rPr lang="de-DE" sz="2600" dirty="0"/>
                        <a:t> </a:t>
                      </a:r>
                      <a:r>
                        <a:rPr lang="de-DE" sz="2600" dirty="0" err="1"/>
                        <a:t>fuzzy</a:t>
                      </a:r>
                      <a:r>
                        <a:rPr lang="ru-RU" sz="2600" dirty="0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de-DE" sz="2600" dirty="0"/>
                        <a:t>1066.56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5719B-A159-857A-7E60-C5C849E4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информация</a:t>
            </a:r>
            <a:r>
              <a:rPr lang="en-GB" dirty="0"/>
              <a:t>.</a:t>
            </a:r>
            <a:br>
              <a:rPr lang="ru-RU" dirty="0"/>
            </a:br>
            <a:r>
              <a:rPr lang="ru-RU" dirty="0"/>
              <a:t>Результаты</a:t>
            </a:r>
            <a:r>
              <a:rPr lang="en-GB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77CEB2-1894-9B41-D24F-8A882872E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59"/>
          <a:stretch/>
        </p:blipFill>
        <p:spPr>
          <a:xfrm>
            <a:off x="8092966" y="0"/>
            <a:ext cx="4099034" cy="2301766"/>
          </a:xfrm>
          <a:prstGeom prst="rect">
            <a:avLst/>
          </a:prstGeom>
        </p:spPr>
      </p:pic>
      <p:graphicFrame>
        <p:nvGraphicFramePr>
          <p:cNvPr id="8" name="Местозаполнитель таблицы 2">
            <a:extLst>
              <a:ext uri="{FF2B5EF4-FFF2-40B4-BE49-F238E27FC236}">
                <a16:creationId xmlns:a16="http://schemas.microsoft.com/office/drawing/2014/main" id="{9D7B71EE-92B1-5B59-3CA8-0F176E211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563942"/>
              </p:ext>
            </p:extLst>
          </p:nvPr>
        </p:nvGraphicFramePr>
        <p:xfrm>
          <a:off x="1066800" y="2301766"/>
          <a:ext cx="10058400" cy="42117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75086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3894132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296455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69610457"/>
                    </a:ext>
                  </a:extLst>
                </a:gridCol>
              </a:tblGrid>
              <a:tr h="88401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dirty="0" err="1"/>
                        <a:t>Униграммы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dirty="0"/>
                        <a:t>Взаимная информация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dirty="0"/>
                        <a:t>Биграммы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ru-RU" dirty="0"/>
                        <a:t>Взаимная информация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432886"/>
                  </a:ext>
                </a:extLst>
              </a:tr>
              <a:tr h="663948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fuzzy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0.60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fuzzy logic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0.55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625"/>
                  </a:ext>
                </a:extLst>
              </a:tr>
              <a:tr h="67194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retrieval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Information retrieval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0.38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393470"/>
                  </a:ext>
                </a:extLst>
              </a:tr>
              <a:tr h="663948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logic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0.50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text mining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0.37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364400"/>
                  </a:ext>
                </a:extLst>
              </a:tr>
              <a:tr h="663948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0.43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type fuzzy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/>
                      <a:r>
                        <a:rPr lang="en-GB" dirty="0"/>
                        <a:t>0.13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63980"/>
                  </a:ext>
                </a:extLst>
              </a:tr>
              <a:tr h="663948">
                <a:tc>
                  <a:txBody>
                    <a:bodyPr/>
                    <a:lstStyle/>
                    <a:p>
                      <a:pPr algn="l" rtl="0"/>
                      <a:r>
                        <a:rPr lang="en-GB" dirty="0"/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dirty="0"/>
                        <a:t>0.40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de-DE"/>
                        <a:t>using</a:t>
                      </a:r>
                      <a:r>
                        <a:rPr lang="en-GB"/>
                        <a:t> </a:t>
                      </a:r>
                      <a:r>
                        <a:rPr lang="en-GB" dirty="0"/>
                        <a:t>fuzzy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dirty="0"/>
                        <a:t>0.11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57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6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70" y="-153840"/>
            <a:ext cx="3833906" cy="2221622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accent2"/>
                </a:solidFill>
              </a:rPr>
              <a:t>Методы извлечения </a:t>
            </a:r>
            <a:r>
              <a:rPr lang="ru-RU" dirty="0" err="1">
                <a:solidFill>
                  <a:schemeClr val="accent2"/>
                </a:solidFill>
              </a:rPr>
              <a:t>ключевы</a:t>
            </a:r>
            <a:r>
              <a:rPr lang="de-DE" dirty="0">
                <a:solidFill>
                  <a:schemeClr val="accent2"/>
                </a:solidFill>
              </a:rPr>
              <a:t>x c</a:t>
            </a:r>
            <a:r>
              <a:rPr lang="ru-RU" dirty="0">
                <a:solidFill>
                  <a:schemeClr val="accent2"/>
                </a:solidFill>
              </a:rPr>
              <a:t>лов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470" y="2346960"/>
            <a:ext cx="3936080" cy="3404553"/>
          </a:xfrm>
        </p:spPr>
        <p:txBody>
          <a:bodyPr rtlCol="0">
            <a:noAutofit/>
          </a:bodyPr>
          <a:lstStyle/>
          <a:p>
            <a:pPr algn="l" rtl="0"/>
            <a:r>
              <a:rPr lang="ru-RU" sz="3000" dirty="0"/>
              <a:t>Общее количество </a:t>
            </a:r>
            <a:r>
              <a:rPr lang="ru-RU" sz="3000" dirty="0" err="1"/>
              <a:t>полученны</a:t>
            </a:r>
            <a:r>
              <a:rPr lang="de-DE" sz="3000" dirty="0"/>
              <a:t>x </a:t>
            </a:r>
            <a:r>
              <a:rPr lang="ru-RU" sz="3000" dirty="0"/>
              <a:t>КС: 285939</a:t>
            </a:r>
          </a:p>
          <a:p>
            <a:pPr algn="l" rtl="0"/>
            <a:r>
              <a:rPr lang="ru-RU" sz="3000" dirty="0"/>
              <a:t>Количество КС</a:t>
            </a:r>
            <a:r>
              <a:rPr lang="en-GB" sz="3000" dirty="0"/>
              <a:t>, </a:t>
            </a:r>
            <a:r>
              <a:rPr lang="ru-RU" sz="3000" dirty="0"/>
              <a:t>которые совпали во все</a:t>
            </a:r>
            <a:r>
              <a:rPr lang="de-DE" sz="3000" dirty="0"/>
              <a:t>x </a:t>
            </a:r>
            <a:r>
              <a:rPr lang="ru-RU" sz="3000" dirty="0" err="1"/>
              <a:t>тре</a:t>
            </a:r>
            <a:r>
              <a:rPr lang="de-DE" sz="3000" dirty="0"/>
              <a:t>x </a:t>
            </a:r>
            <a:r>
              <a:rPr lang="ru-RU" sz="3000" dirty="0" err="1"/>
              <a:t>моделя</a:t>
            </a:r>
            <a:r>
              <a:rPr lang="de-DE" sz="3000" dirty="0"/>
              <a:t>x</a:t>
            </a:r>
            <a:r>
              <a:rPr lang="ru-RU" sz="3000" dirty="0"/>
              <a:t>: 4174(1</a:t>
            </a:r>
            <a:r>
              <a:rPr lang="de-DE" sz="3000" dirty="0"/>
              <a:t>.46%</a:t>
            </a:r>
            <a:r>
              <a:rPr lang="en-GB" sz="3000" dirty="0"/>
              <a:t>)</a:t>
            </a:r>
            <a:endParaRPr lang="ru-RU" sz="3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E082C18E-5FC5-0B4D-2E9D-04B2E9EA3C35}"/>
              </a:ext>
            </a:extLst>
          </p:cNvPr>
          <p:cNvSpPr/>
          <p:nvPr/>
        </p:nvSpPr>
        <p:spPr>
          <a:xfrm>
            <a:off x="5533616" y="559678"/>
            <a:ext cx="2062480" cy="124460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RAKE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387383F-5B2F-84D6-54DD-E282E836BDE2}"/>
              </a:ext>
            </a:extLst>
          </p:cNvPr>
          <p:cNvSpPr/>
          <p:nvPr/>
        </p:nvSpPr>
        <p:spPr>
          <a:xfrm>
            <a:off x="5502190" y="2610068"/>
            <a:ext cx="2623766" cy="124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YAKE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10DA8-957C-3A3A-5592-089980375890}"/>
              </a:ext>
            </a:extLst>
          </p:cNvPr>
          <p:cNvSpPr txBox="1"/>
          <p:nvPr/>
        </p:nvSpPr>
        <p:spPr>
          <a:xfrm flipH="1">
            <a:off x="9032240" y="813324"/>
            <a:ext cx="302312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2300" dirty="0"/>
              <a:t>Количество 167171</a:t>
            </a:r>
          </a:p>
          <a:p>
            <a:pPr rtl="0"/>
            <a:endParaRPr lang="ru-RU" sz="23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1D728F1-01D8-8158-91E6-48293B6F9E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25956" y="3232368"/>
            <a:ext cx="1401696" cy="0"/>
          </a:xfrm>
          <a:prstGeom prst="straightConnector1">
            <a:avLst/>
          </a:prstGeom>
          <a:ln w="266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3E4DB3-1D2E-FB7C-5476-6562A44BF653}"/>
              </a:ext>
            </a:extLst>
          </p:cNvPr>
          <p:cNvCxnSpPr>
            <a:cxnSpLocks/>
          </p:cNvCxnSpPr>
          <p:nvPr/>
        </p:nvCxnSpPr>
        <p:spPr>
          <a:xfrm>
            <a:off x="7596096" y="1130740"/>
            <a:ext cx="1401696" cy="0"/>
          </a:xfrm>
          <a:prstGeom prst="straightConnector1">
            <a:avLst/>
          </a:prstGeom>
          <a:ln w="266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4D852C-52C1-6F71-E8E7-8C262B8BB29A}"/>
              </a:ext>
            </a:extLst>
          </p:cNvPr>
          <p:cNvSpPr txBox="1"/>
          <p:nvPr/>
        </p:nvSpPr>
        <p:spPr>
          <a:xfrm flipH="1">
            <a:off x="9450981" y="2824360"/>
            <a:ext cx="249628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2300" dirty="0"/>
              <a:t>Количество </a:t>
            </a:r>
            <a:r>
              <a:rPr lang="en-GB" sz="2300" dirty="0"/>
              <a:t>65969</a:t>
            </a:r>
            <a:endParaRPr lang="ru-RU" sz="2300" dirty="0"/>
          </a:p>
          <a:p>
            <a:pPr rtl="0"/>
            <a:endParaRPr lang="ru-RU" sz="2300" dirty="0"/>
          </a:p>
        </p:txBody>
      </p:sp>
      <p:sp>
        <p:nvSpPr>
          <p:cNvPr id="25" name="Прямоугольник: один усеченный угол 24">
            <a:extLst>
              <a:ext uri="{FF2B5EF4-FFF2-40B4-BE49-F238E27FC236}">
                <a16:creationId xmlns:a16="http://schemas.microsoft.com/office/drawing/2014/main" id="{5ACEDBA0-6D01-C4DE-FF55-59B37D1CE14A}"/>
              </a:ext>
            </a:extLst>
          </p:cNvPr>
          <p:cNvSpPr/>
          <p:nvPr/>
        </p:nvSpPr>
        <p:spPr>
          <a:xfrm>
            <a:off x="5533616" y="4660459"/>
            <a:ext cx="2062480" cy="124460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/>
              <a:t>KeyBert</a:t>
            </a:r>
            <a:endParaRPr lang="en-GB" sz="36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4188B8B-C520-7320-45EF-55D0BB5F2C75}"/>
              </a:ext>
            </a:extLst>
          </p:cNvPr>
          <p:cNvCxnSpPr>
            <a:cxnSpLocks/>
          </p:cNvCxnSpPr>
          <p:nvPr/>
        </p:nvCxnSpPr>
        <p:spPr>
          <a:xfrm>
            <a:off x="7630544" y="5427979"/>
            <a:ext cx="1401696" cy="0"/>
          </a:xfrm>
          <a:prstGeom prst="straightConnector1">
            <a:avLst/>
          </a:prstGeom>
          <a:ln w="266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3239E0-F8AB-DA44-DD65-F93D1CF8ECE7}"/>
              </a:ext>
            </a:extLst>
          </p:cNvPr>
          <p:cNvSpPr txBox="1"/>
          <p:nvPr/>
        </p:nvSpPr>
        <p:spPr>
          <a:xfrm flipH="1">
            <a:off x="9032240" y="5144161"/>
            <a:ext cx="333377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ru-RU" sz="2300" dirty="0"/>
              <a:t>Количество</a:t>
            </a:r>
            <a:r>
              <a:rPr lang="en-GB" sz="2300" dirty="0"/>
              <a:t> </a:t>
            </a:r>
          </a:p>
          <a:p>
            <a:pPr rtl="0"/>
            <a:r>
              <a:rPr lang="en-GB" sz="2300" dirty="0"/>
              <a:t>   52799</a:t>
            </a:r>
            <a:endParaRPr lang="ru-RU" sz="2300" dirty="0"/>
          </a:p>
          <a:p>
            <a:pPr rtl="0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EE9DB-4D38-6613-6ADF-5011DA8A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17" y="195906"/>
            <a:ext cx="10859928" cy="1669211"/>
          </a:xfrm>
        </p:spPr>
        <p:txBody>
          <a:bodyPr/>
          <a:lstStyle/>
          <a:p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Проанализированы совпадения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уникальных выделенных КС с уникальными ключевыми словами, указанными в IEEE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Xplore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. Анализ проводился отдельно для категорий IEEE Key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Words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endParaRPr lang="en-GB" sz="2600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1BAAA7F-D907-8E20-FAE0-084AEBBA0C94}"/>
              </a:ext>
            </a:extLst>
          </p:cNvPr>
          <p:cNvCxnSpPr/>
          <p:nvPr/>
        </p:nvCxnSpPr>
        <p:spPr>
          <a:xfrm>
            <a:off x="5424490" y="2295699"/>
            <a:ext cx="0" cy="1944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38BCBC4-9ED4-62B9-425F-5A648AF2B6A8}"/>
              </a:ext>
            </a:extLst>
          </p:cNvPr>
          <p:cNvCxnSpPr>
            <a:cxnSpLocks/>
          </p:cNvCxnSpPr>
          <p:nvPr/>
        </p:nvCxnSpPr>
        <p:spPr>
          <a:xfrm>
            <a:off x="685800" y="4256690"/>
            <a:ext cx="109386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82C4D4-563C-A33B-1548-79419055A138}"/>
              </a:ext>
            </a:extLst>
          </p:cNvPr>
          <p:cNvSpPr txBox="1"/>
          <p:nvPr/>
        </p:nvSpPr>
        <p:spPr>
          <a:xfrm>
            <a:off x="3355459" y="2147161"/>
            <a:ext cx="1015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Rake</a:t>
            </a:r>
            <a:endParaRPr lang="en-GB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4E910-72A5-63B7-2B26-FB5D4266313C}"/>
              </a:ext>
            </a:extLst>
          </p:cNvPr>
          <p:cNvSpPr txBox="1"/>
          <p:nvPr/>
        </p:nvSpPr>
        <p:spPr>
          <a:xfrm>
            <a:off x="8945279" y="2157650"/>
            <a:ext cx="1522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err="1"/>
              <a:t>KeyBert</a:t>
            </a:r>
            <a:endParaRPr lang="en-GB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87A9D-910F-A6B1-ACFE-6A30EE5842F0}"/>
              </a:ext>
            </a:extLst>
          </p:cNvPr>
          <p:cNvSpPr txBox="1"/>
          <p:nvPr/>
        </p:nvSpPr>
        <p:spPr>
          <a:xfrm>
            <a:off x="6155120" y="2157650"/>
            <a:ext cx="974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err="1"/>
              <a:t>Yake</a:t>
            </a:r>
            <a:endParaRPr lang="en-GB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85082-B88E-2A3C-883E-E2903033AB8E}"/>
              </a:ext>
            </a:extLst>
          </p:cNvPr>
          <p:cNvSpPr txBox="1"/>
          <p:nvPr/>
        </p:nvSpPr>
        <p:spPr>
          <a:xfrm>
            <a:off x="3358881" y="2699722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839</a:t>
            </a:r>
          </a:p>
          <a:p>
            <a:r>
              <a:rPr lang="ru-RU" sz="3000" dirty="0"/>
              <a:t>4677</a:t>
            </a:r>
          </a:p>
          <a:p>
            <a:r>
              <a:rPr lang="ru-RU" sz="3000" dirty="0"/>
              <a:t>3462</a:t>
            </a:r>
            <a:endParaRPr lang="en-GB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C8B6C-6C3C-A10A-F779-D5487F006913}"/>
              </a:ext>
            </a:extLst>
          </p:cNvPr>
          <p:cNvSpPr txBox="1"/>
          <p:nvPr/>
        </p:nvSpPr>
        <p:spPr>
          <a:xfrm>
            <a:off x="6170232" y="2699722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634</a:t>
            </a:r>
          </a:p>
          <a:p>
            <a:r>
              <a:rPr lang="ru-RU" sz="3000" dirty="0"/>
              <a:t>3456</a:t>
            </a:r>
          </a:p>
          <a:p>
            <a:r>
              <a:rPr lang="ru-RU" sz="3000" dirty="0"/>
              <a:t>3146</a:t>
            </a:r>
            <a:endParaRPr lang="en-GB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10ACE-96C0-6820-1105-1C00C230C578}"/>
              </a:ext>
            </a:extLst>
          </p:cNvPr>
          <p:cNvSpPr txBox="1"/>
          <p:nvPr/>
        </p:nvSpPr>
        <p:spPr>
          <a:xfrm>
            <a:off x="628719" y="2699723"/>
            <a:ext cx="2138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IEEE KW</a:t>
            </a:r>
            <a:r>
              <a:rPr lang="ru-RU" sz="3000" dirty="0"/>
              <a:t>: </a:t>
            </a:r>
          </a:p>
          <a:p>
            <a:r>
              <a:rPr lang="de-DE" sz="3000" dirty="0"/>
              <a:t>Index KW</a:t>
            </a:r>
            <a:r>
              <a:rPr lang="ru-RU" sz="3000" dirty="0"/>
              <a:t>: </a:t>
            </a:r>
          </a:p>
          <a:p>
            <a:r>
              <a:rPr lang="de-DE" sz="3000" dirty="0" err="1"/>
              <a:t>Author</a:t>
            </a:r>
            <a:r>
              <a:rPr lang="de-DE" sz="3000" dirty="0"/>
              <a:t> KW</a:t>
            </a:r>
            <a:r>
              <a:rPr lang="ru-RU" sz="3000" dirty="0"/>
              <a:t>:</a:t>
            </a:r>
            <a:endParaRPr lang="en-GB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E4286-4C6F-006A-D0CF-88FAD38E9BBC}"/>
              </a:ext>
            </a:extLst>
          </p:cNvPr>
          <p:cNvSpPr txBox="1"/>
          <p:nvPr/>
        </p:nvSpPr>
        <p:spPr>
          <a:xfrm>
            <a:off x="9109169" y="2739542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228</a:t>
            </a:r>
          </a:p>
          <a:p>
            <a:r>
              <a:rPr lang="ru-RU" sz="3000" dirty="0"/>
              <a:t>1394</a:t>
            </a:r>
          </a:p>
          <a:p>
            <a:r>
              <a:rPr lang="ru-RU" sz="3000" dirty="0"/>
              <a:t>1552</a:t>
            </a:r>
            <a:endParaRPr lang="en-GB" sz="300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DDD74C7-A99B-57E4-7FD2-450D353A2DA3}"/>
              </a:ext>
            </a:extLst>
          </p:cNvPr>
          <p:cNvCxnSpPr>
            <a:cxnSpLocks/>
          </p:cNvCxnSpPr>
          <p:nvPr/>
        </p:nvCxnSpPr>
        <p:spPr>
          <a:xfrm>
            <a:off x="8199674" y="2312690"/>
            <a:ext cx="0" cy="1944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11" descr="Структура &quot;Микроскоп&quot;">
            <a:extLst>
              <a:ext uri="{FF2B5EF4-FFF2-40B4-BE49-F238E27FC236}">
                <a16:creationId xmlns:a16="http://schemas.microsoft.com/office/drawing/2014/main" id="{DEF057BA-A0C7-AC4D-8ADB-B1A18BFD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05459" y="4613328"/>
            <a:ext cx="1905710" cy="1905710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69520C-6480-CA5B-7B0F-23162EC5189C}"/>
              </a:ext>
            </a:extLst>
          </p:cNvPr>
          <p:cNvSpPr txBox="1"/>
          <p:nvPr/>
        </p:nvSpPr>
        <p:spPr>
          <a:xfrm>
            <a:off x="3355459" y="4728159"/>
            <a:ext cx="3290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IEEE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AF006F-C6EC-D5FD-E26B-401EB28AAC0C}"/>
              </a:ext>
            </a:extLst>
          </p:cNvPr>
          <p:cNvSpPr txBox="1"/>
          <p:nvPr/>
        </p:nvSpPr>
        <p:spPr>
          <a:xfrm>
            <a:off x="3355459" y="524773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Index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3D6EF-6914-B820-F814-BE6FC06D155B}"/>
              </a:ext>
            </a:extLst>
          </p:cNvPr>
          <p:cNvSpPr txBox="1"/>
          <p:nvPr/>
        </p:nvSpPr>
        <p:spPr>
          <a:xfrm>
            <a:off x="3347468" y="5801733"/>
            <a:ext cx="1455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Author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8363B6-0C49-3F59-B17A-1A83CA23417D}"/>
              </a:ext>
            </a:extLst>
          </p:cNvPr>
          <p:cNvSpPr txBox="1"/>
          <p:nvPr/>
        </p:nvSpPr>
        <p:spPr>
          <a:xfrm>
            <a:off x="5084334" y="4328050"/>
            <a:ext cx="54328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Общее кол-во КС из </a:t>
            </a:r>
            <a:r>
              <a:rPr lang="de-DE" sz="2800" dirty="0"/>
              <a:t>IEEE </a:t>
            </a:r>
            <a:r>
              <a:rPr lang="de-DE" sz="2800" dirty="0" err="1"/>
              <a:t>Xplore</a:t>
            </a:r>
            <a:endParaRPr lang="de-DE" sz="2800" dirty="0"/>
          </a:p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08DD2-4E25-8A2D-8884-56D19DA4C468}"/>
              </a:ext>
            </a:extLst>
          </p:cNvPr>
          <p:cNvSpPr txBox="1"/>
          <p:nvPr/>
        </p:nvSpPr>
        <p:spPr>
          <a:xfrm>
            <a:off x="4216467" y="1480886"/>
            <a:ext cx="2416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/>
              <a:t>Совпадения</a:t>
            </a:r>
            <a:endParaRPr lang="en-GB" sz="3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9DF605-8FBA-1A14-5E01-EE5B637F695A}"/>
              </a:ext>
            </a:extLst>
          </p:cNvPr>
          <p:cNvSpPr txBox="1"/>
          <p:nvPr/>
        </p:nvSpPr>
        <p:spPr>
          <a:xfrm>
            <a:off x="7004631" y="4764911"/>
            <a:ext cx="992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1904</a:t>
            </a:r>
            <a:endParaRPr lang="en-GB" sz="3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18616-EE90-AD83-3925-59D0FAC08E3F}"/>
              </a:ext>
            </a:extLst>
          </p:cNvPr>
          <p:cNvSpPr txBox="1"/>
          <p:nvPr/>
        </p:nvSpPr>
        <p:spPr>
          <a:xfrm>
            <a:off x="7059936" y="5812221"/>
            <a:ext cx="992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7837</a:t>
            </a:r>
            <a:endParaRPr lang="en-GB" sz="3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C9718-4E30-EBCB-ABD3-3F7A48FB96E7}"/>
              </a:ext>
            </a:extLst>
          </p:cNvPr>
          <p:cNvSpPr txBox="1"/>
          <p:nvPr/>
        </p:nvSpPr>
        <p:spPr>
          <a:xfrm>
            <a:off x="7046936" y="5258223"/>
            <a:ext cx="1194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22712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6538013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Greenback</Template>
  <TotalTime>0</TotalTime>
  <Words>668</Words>
  <Application>Microsoft Office PowerPoint</Application>
  <PresentationFormat>Широкоэкранный</PresentationFormat>
  <Paragraphs>289</Paragraphs>
  <Slides>21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Aptos Narrow</vt:lpstr>
      <vt:lpstr>Calibri</vt:lpstr>
      <vt:lpstr>Cambria Math</vt:lpstr>
      <vt:lpstr>Courier New</vt:lpstr>
      <vt:lpstr>Source Sans Pro</vt:lpstr>
      <vt:lpstr>Trebuchet MS</vt:lpstr>
      <vt:lpstr>Wingdings 3</vt:lpstr>
      <vt:lpstr>Аспект</vt:lpstr>
      <vt:lpstr>Сравнительный анализ методов выявления ключевых слов в научных документах</vt:lpstr>
      <vt:lpstr>Из цифровой библиотеки IEEE Xplore по темам "Text Mining", "Information Retrieval" и "Fuzzy Logic" </vt:lpstr>
      <vt:lpstr>Процедуры выявления информативныx признаков </vt:lpstr>
      <vt:lpstr>Процедуры выявления информативныx признаков    </vt:lpstr>
      <vt:lpstr>Процедуры выявления информативныx признаков    </vt:lpstr>
      <vt:lpstr> X^2 распределение. Результаты.</vt:lpstr>
      <vt:lpstr>Взаимная информация. Результаты.</vt:lpstr>
      <vt:lpstr>Методы извлечения ключевыx cлов</vt:lpstr>
      <vt:lpstr>Проанализированы совпадения уникальных выделенных КС с уникальными ключевыми словами, указанными в IEEE Xplore. Анализ проводился отдельно для категорий IEEE Key Words.</vt:lpstr>
      <vt:lpstr>Определение категорий на основе ключевых слов, выделенных каждым из методов с использованием различных подходов к векторизации и классификации.  </vt:lpstr>
      <vt:lpstr>Определение категорий на основе ключевых слов, выделенных каждым из методов с использованием различных подходов к векторизации и классификации.  </vt:lpstr>
      <vt:lpstr>Определение категорий на основе ключевых слов, выделенных каждым из методов с использованием различных подходов к векторизации и классификации.  </vt:lpstr>
      <vt:lpstr>Определение категорий на основе ключевых слов, выделенных каждым из методов с использованием различных подходов к векторизации и классификации.  </vt:lpstr>
      <vt:lpstr>Презентация PowerPoint</vt:lpstr>
      <vt:lpstr>Презентация PowerPoint</vt:lpstr>
      <vt:lpstr>Презентация PowerPoint</vt:lpstr>
      <vt:lpstr>BERT  SVM</vt:lpstr>
      <vt:lpstr>BERT  SVM</vt:lpstr>
      <vt:lpstr>BERT  SVM</vt:lpstr>
      <vt:lpstr> Шкала сравнения качества классификации различными методами </vt:lpstr>
      <vt:lpstr>Частота появления выделенныx ключевых слов в названиях и аннотациях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Марсель Шарифуллин</dc:creator>
  <cp:lastModifiedBy>Марсель Шарифуллин</cp:lastModifiedBy>
  <cp:revision>9</cp:revision>
  <dcterms:created xsi:type="dcterms:W3CDTF">2024-08-02T12:04:37Z</dcterms:created>
  <dcterms:modified xsi:type="dcterms:W3CDTF">2024-09-04T20:21:38Z</dcterms:modified>
</cp:coreProperties>
</file>