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92" d="100"/>
          <a:sy n="92" d="100"/>
        </p:scale>
        <p:origin x="9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98006-7A1D-470C-94C2-14B41B038E8D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CE4BF-8584-4C3D-9458-88BB7A521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924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98006-7A1D-470C-94C2-14B41B038E8D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CE4BF-8584-4C3D-9458-88BB7A521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441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98006-7A1D-470C-94C2-14B41B038E8D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CE4BF-8584-4C3D-9458-88BB7A521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698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98006-7A1D-470C-94C2-14B41B038E8D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CE4BF-8584-4C3D-9458-88BB7A521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77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98006-7A1D-470C-94C2-14B41B038E8D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CE4BF-8584-4C3D-9458-88BB7A521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309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98006-7A1D-470C-94C2-14B41B038E8D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CE4BF-8584-4C3D-9458-88BB7A521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410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98006-7A1D-470C-94C2-14B41B038E8D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CE4BF-8584-4C3D-9458-88BB7A521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74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98006-7A1D-470C-94C2-14B41B038E8D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CE4BF-8584-4C3D-9458-88BB7A521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379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98006-7A1D-470C-94C2-14B41B038E8D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CE4BF-8584-4C3D-9458-88BB7A521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128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98006-7A1D-470C-94C2-14B41B038E8D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CE4BF-8584-4C3D-9458-88BB7A521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791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98006-7A1D-470C-94C2-14B41B038E8D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CE4BF-8584-4C3D-9458-88BB7A521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295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498006-7A1D-470C-94C2-14B41B038E8D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DCE4BF-8584-4C3D-9458-88BB7A521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598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44782" y="1912073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Introduction to databases</a:t>
            </a:r>
            <a:br>
              <a:rPr lang="en-US" dirty="0" smtClean="0">
                <a:solidFill>
                  <a:srgbClr val="002060"/>
                </a:solidFill>
              </a:rPr>
            </a:br>
            <a:r>
              <a:rPr lang="en-US" sz="4400" dirty="0" smtClean="0">
                <a:solidFill>
                  <a:srgbClr val="002060"/>
                </a:solidFill>
              </a:rPr>
              <a:t>Subqueries</a:t>
            </a:r>
            <a:r>
              <a:rPr lang="en-US" sz="4400" dirty="0">
                <a:solidFill>
                  <a:srgbClr val="002060"/>
                </a:solidFill>
              </a:rPr>
              <a:t/>
            </a:r>
            <a:br>
              <a:rPr lang="en-US" sz="4400" dirty="0">
                <a:solidFill>
                  <a:srgbClr val="002060"/>
                </a:solidFill>
              </a:rPr>
            </a:br>
            <a:endParaRPr lang="en-US" sz="4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4976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Multiple-Row </a:t>
            </a:r>
            <a:r>
              <a:rPr lang="en-US" dirty="0" smtClean="0"/>
              <a:t>Subqueries</a:t>
            </a:r>
            <a:endParaRPr lang="en-US" dirty="0"/>
          </a:p>
        </p:txBody>
      </p:sp>
      <p:sp>
        <p:nvSpPr>
          <p:cNvPr id="4" name="object 10"/>
          <p:cNvSpPr txBox="1"/>
          <p:nvPr/>
        </p:nvSpPr>
        <p:spPr>
          <a:xfrm>
            <a:off x="951242" y="1636871"/>
            <a:ext cx="10402558" cy="111056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1600" b="1" spc="-5" dirty="0">
                <a:latin typeface="Arial"/>
                <a:cs typeface="Arial"/>
              </a:rPr>
              <a:t>Multiple-Row</a:t>
            </a:r>
            <a:r>
              <a:rPr sz="1600" b="1" spc="-8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Subqueries</a:t>
            </a:r>
            <a:endParaRPr sz="1600" dirty="0">
              <a:latin typeface="Arial"/>
              <a:cs typeface="Arial"/>
            </a:endParaRPr>
          </a:p>
          <a:p>
            <a:pPr marL="132715" marR="5080">
              <a:lnSpc>
                <a:spcPct val="100499"/>
              </a:lnSpc>
              <a:spcBef>
                <a:spcPts val="380"/>
              </a:spcBef>
            </a:pPr>
            <a:r>
              <a:rPr sz="1600" spc="-5" dirty="0">
                <a:latin typeface="Times New Roman"/>
                <a:cs typeface="Times New Roman"/>
              </a:rPr>
              <a:t>Subqueries that return </a:t>
            </a:r>
            <a:r>
              <a:rPr sz="1600" spc="-10" dirty="0">
                <a:latin typeface="Times New Roman"/>
                <a:cs typeface="Times New Roman"/>
              </a:rPr>
              <a:t>more than </a:t>
            </a:r>
            <a:r>
              <a:rPr sz="1600" spc="-5" dirty="0">
                <a:latin typeface="Times New Roman"/>
                <a:cs typeface="Times New Roman"/>
              </a:rPr>
              <a:t>one </a:t>
            </a:r>
            <a:r>
              <a:rPr sz="1600" spc="-10" dirty="0">
                <a:latin typeface="Times New Roman"/>
                <a:cs typeface="Times New Roman"/>
              </a:rPr>
              <a:t>row </a:t>
            </a:r>
            <a:r>
              <a:rPr sz="1600" spc="-5" dirty="0">
                <a:latin typeface="Times New Roman"/>
                <a:cs typeface="Times New Roman"/>
              </a:rPr>
              <a:t>are called </a:t>
            </a:r>
            <a:r>
              <a:rPr sz="1600" spc="-10" dirty="0">
                <a:latin typeface="Times New Roman"/>
                <a:cs typeface="Times New Roman"/>
              </a:rPr>
              <a:t>multiple-row </a:t>
            </a:r>
            <a:r>
              <a:rPr sz="1600" spc="-5" dirty="0">
                <a:latin typeface="Times New Roman"/>
                <a:cs typeface="Times New Roman"/>
              </a:rPr>
              <a:t>subqueries. You </a:t>
            </a:r>
            <a:r>
              <a:rPr sz="1600" spc="-10" dirty="0">
                <a:latin typeface="Times New Roman"/>
                <a:cs typeface="Times New Roman"/>
              </a:rPr>
              <a:t>use </a:t>
            </a:r>
            <a:r>
              <a:rPr sz="1600" dirty="0">
                <a:latin typeface="Times New Roman"/>
                <a:cs typeface="Times New Roman"/>
              </a:rPr>
              <a:t>a </a:t>
            </a:r>
            <a:r>
              <a:rPr sz="1600" spc="-10" dirty="0">
                <a:latin typeface="Times New Roman"/>
                <a:cs typeface="Times New Roman"/>
              </a:rPr>
              <a:t>multiple-row  </a:t>
            </a:r>
            <a:r>
              <a:rPr sz="1600" dirty="0">
                <a:latin typeface="Times New Roman"/>
                <a:cs typeface="Times New Roman"/>
              </a:rPr>
              <a:t>operator, </a:t>
            </a:r>
            <a:r>
              <a:rPr sz="1600" spc="-5" dirty="0">
                <a:latin typeface="Times New Roman"/>
                <a:cs typeface="Times New Roman"/>
              </a:rPr>
              <a:t>instead of </a:t>
            </a:r>
            <a:r>
              <a:rPr sz="1600" dirty="0">
                <a:latin typeface="Times New Roman"/>
                <a:cs typeface="Times New Roman"/>
              </a:rPr>
              <a:t>a </a:t>
            </a:r>
            <a:r>
              <a:rPr sz="1600" spc="-15" dirty="0">
                <a:latin typeface="Times New Roman"/>
                <a:cs typeface="Times New Roman"/>
              </a:rPr>
              <a:t>single-row </a:t>
            </a:r>
            <a:r>
              <a:rPr sz="1600" dirty="0">
                <a:latin typeface="Times New Roman"/>
                <a:cs typeface="Times New Roman"/>
              </a:rPr>
              <a:t>operator, </a:t>
            </a:r>
            <a:r>
              <a:rPr sz="1600" spc="-15" dirty="0">
                <a:latin typeface="Times New Roman"/>
                <a:cs typeface="Times New Roman"/>
              </a:rPr>
              <a:t>with </a:t>
            </a:r>
            <a:r>
              <a:rPr sz="1600" dirty="0">
                <a:latin typeface="Times New Roman"/>
                <a:cs typeface="Times New Roman"/>
              </a:rPr>
              <a:t>a </a:t>
            </a:r>
            <a:r>
              <a:rPr sz="1600" spc="-10" dirty="0">
                <a:latin typeface="Times New Roman"/>
                <a:cs typeface="Times New Roman"/>
              </a:rPr>
              <a:t>multiple-row subquery. </a:t>
            </a:r>
            <a:r>
              <a:rPr sz="1600" spc="5" dirty="0">
                <a:latin typeface="Times New Roman"/>
                <a:cs typeface="Times New Roman"/>
              </a:rPr>
              <a:t>The </a:t>
            </a:r>
            <a:r>
              <a:rPr sz="1600" spc="-10" dirty="0">
                <a:latin typeface="Times New Roman"/>
                <a:cs typeface="Times New Roman"/>
              </a:rPr>
              <a:t>multiple-row </a:t>
            </a:r>
            <a:r>
              <a:rPr sz="1600" dirty="0">
                <a:latin typeface="Times New Roman"/>
                <a:cs typeface="Times New Roman"/>
              </a:rPr>
              <a:t>operator  </a:t>
            </a:r>
            <a:r>
              <a:rPr sz="1600" spc="-5" dirty="0">
                <a:latin typeface="Times New Roman"/>
                <a:cs typeface="Times New Roman"/>
              </a:rPr>
              <a:t>expects one </a:t>
            </a:r>
            <a:r>
              <a:rPr sz="1600" dirty="0">
                <a:latin typeface="Times New Roman"/>
                <a:cs typeface="Times New Roman"/>
              </a:rPr>
              <a:t>or </a:t>
            </a:r>
            <a:r>
              <a:rPr sz="1600" spc="-10" dirty="0">
                <a:latin typeface="Times New Roman"/>
                <a:cs typeface="Times New Roman"/>
              </a:rPr>
              <a:t>more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values.</a:t>
            </a:r>
            <a:endParaRPr sz="1600" dirty="0">
              <a:latin typeface="Times New Roman"/>
              <a:cs typeface="Times New Roman"/>
            </a:endParaRPr>
          </a:p>
          <a:p>
            <a:pPr marL="384175">
              <a:lnSpc>
                <a:spcPct val="100000"/>
              </a:lnSpc>
              <a:spcBef>
                <a:spcPts val="695"/>
              </a:spcBef>
            </a:pPr>
            <a:r>
              <a:rPr sz="1100" spc="-5" dirty="0">
                <a:latin typeface="Courier New"/>
                <a:cs typeface="Courier New"/>
              </a:rPr>
              <a:t>SELECT last_name, salary, department_id</a:t>
            </a:r>
            <a:endParaRPr sz="1100" dirty="0">
              <a:latin typeface="Courier New"/>
              <a:cs typeface="Courier New"/>
            </a:endParaRPr>
          </a:p>
        </p:txBody>
      </p:sp>
      <p:sp>
        <p:nvSpPr>
          <p:cNvPr id="5" name="object 11"/>
          <p:cNvSpPr txBox="1"/>
          <p:nvPr/>
        </p:nvSpPr>
        <p:spPr>
          <a:xfrm>
            <a:off x="1323098" y="2717254"/>
            <a:ext cx="444500" cy="3613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latin typeface="Courier New"/>
                <a:cs typeface="Courier New"/>
              </a:rPr>
              <a:t>FROM  WHERE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6" name="object 12"/>
          <p:cNvSpPr txBox="1"/>
          <p:nvPr/>
        </p:nvSpPr>
        <p:spPr>
          <a:xfrm>
            <a:off x="1908768" y="2717254"/>
            <a:ext cx="1449070" cy="5308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latin typeface="Courier New"/>
                <a:cs typeface="Courier New"/>
              </a:rPr>
              <a:t>employees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100" spc="-5" dirty="0">
                <a:latin typeface="Courier New"/>
                <a:cs typeface="Courier New"/>
              </a:rPr>
              <a:t>salary IN</a:t>
            </a:r>
            <a:r>
              <a:rPr sz="1100" spc="-45" dirty="0">
                <a:latin typeface="Courier New"/>
                <a:cs typeface="Courier New"/>
              </a:rPr>
              <a:t> </a:t>
            </a:r>
            <a:r>
              <a:rPr sz="1100" spc="-5" dirty="0">
                <a:latin typeface="Courier New"/>
                <a:cs typeface="Courier New"/>
              </a:rPr>
              <a:t>(SELECT</a:t>
            </a:r>
            <a:endParaRPr sz="1100">
              <a:latin typeface="Courier New"/>
              <a:cs typeface="Courier New"/>
            </a:endParaRPr>
          </a:p>
          <a:p>
            <a:pPr marL="941705">
              <a:lnSpc>
                <a:spcPct val="100000"/>
              </a:lnSpc>
              <a:spcBef>
                <a:spcPts val="10"/>
              </a:spcBef>
            </a:pPr>
            <a:r>
              <a:rPr sz="1100" spc="-5" dirty="0">
                <a:latin typeface="Courier New"/>
                <a:cs typeface="Courier New"/>
              </a:rPr>
              <a:t>FROM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7" name="object 13"/>
          <p:cNvSpPr txBox="1"/>
          <p:nvPr/>
        </p:nvSpPr>
        <p:spPr>
          <a:xfrm>
            <a:off x="3583284" y="2884895"/>
            <a:ext cx="946785" cy="36322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0320" marR="5080" indent="-8255">
              <a:lnSpc>
                <a:spcPct val="100899"/>
              </a:lnSpc>
              <a:spcBef>
                <a:spcPts val="90"/>
              </a:spcBef>
            </a:pPr>
            <a:r>
              <a:rPr sz="1100" spc="-5" dirty="0">
                <a:latin typeface="Courier New"/>
                <a:cs typeface="Courier New"/>
              </a:rPr>
              <a:t>MIN(salary)  employees</a:t>
            </a:r>
            <a:endParaRPr sz="1100" dirty="0">
              <a:latin typeface="Courier New"/>
              <a:cs typeface="Courier New"/>
            </a:endParaRPr>
          </a:p>
        </p:txBody>
      </p:sp>
      <p:sp>
        <p:nvSpPr>
          <p:cNvPr id="8" name="object 14"/>
          <p:cNvSpPr txBox="1"/>
          <p:nvPr/>
        </p:nvSpPr>
        <p:spPr>
          <a:xfrm>
            <a:off x="1071637" y="3159824"/>
            <a:ext cx="10174118" cy="1532471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1778635">
              <a:lnSpc>
                <a:spcPct val="100000"/>
              </a:lnSpc>
              <a:spcBef>
                <a:spcPts val="590"/>
              </a:spcBef>
            </a:pPr>
            <a:r>
              <a:rPr sz="1100" spc="-5" dirty="0">
                <a:latin typeface="Courier New"/>
                <a:cs typeface="Courier New"/>
              </a:rPr>
              <a:t>GROUP BY</a:t>
            </a:r>
            <a:r>
              <a:rPr sz="1100" dirty="0">
                <a:latin typeface="Courier New"/>
                <a:cs typeface="Courier New"/>
              </a:rPr>
              <a:t> </a:t>
            </a:r>
            <a:r>
              <a:rPr sz="1100" spc="-10" dirty="0">
                <a:latin typeface="Courier New"/>
                <a:cs typeface="Courier New"/>
              </a:rPr>
              <a:t>department_id);</a:t>
            </a:r>
            <a:endParaRPr sz="11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90"/>
              </a:spcBef>
            </a:pPr>
            <a:r>
              <a:rPr sz="1400" b="1" spc="-5" dirty="0">
                <a:latin typeface="Times New Roman"/>
                <a:cs typeface="Times New Roman"/>
              </a:rPr>
              <a:t>Example</a:t>
            </a:r>
            <a:endParaRPr sz="1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1400" spc="-5" dirty="0">
                <a:latin typeface="Times New Roman"/>
                <a:cs typeface="Times New Roman"/>
              </a:rPr>
              <a:t>Find the </a:t>
            </a:r>
            <a:r>
              <a:rPr sz="1400" spc="-10" dirty="0">
                <a:latin typeface="Times New Roman"/>
                <a:cs typeface="Times New Roman"/>
              </a:rPr>
              <a:t>employees </a:t>
            </a:r>
            <a:r>
              <a:rPr sz="1400" spc="-15" dirty="0">
                <a:latin typeface="Times New Roman"/>
                <a:cs typeface="Times New Roman"/>
              </a:rPr>
              <a:t>who </a:t>
            </a:r>
            <a:r>
              <a:rPr sz="1400" spc="-5" dirty="0">
                <a:latin typeface="Times New Roman"/>
                <a:cs typeface="Times New Roman"/>
              </a:rPr>
              <a:t>earn the </a:t>
            </a:r>
            <a:r>
              <a:rPr sz="1400" spc="-10" dirty="0">
                <a:latin typeface="Times New Roman"/>
                <a:cs typeface="Times New Roman"/>
              </a:rPr>
              <a:t>same salary </a:t>
            </a:r>
            <a:r>
              <a:rPr sz="1400" spc="-5" dirty="0">
                <a:latin typeface="Times New Roman"/>
                <a:cs typeface="Times New Roman"/>
              </a:rPr>
              <a:t>as the </a:t>
            </a:r>
            <a:r>
              <a:rPr sz="1400" spc="-15" dirty="0">
                <a:latin typeface="Times New Roman"/>
                <a:cs typeface="Times New Roman"/>
              </a:rPr>
              <a:t>minimum </a:t>
            </a:r>
            <a:r>
              <a:rPr sz="1400" spc="-5" dirty="0">
                <a:latin typeface="Times New Roman"/>
                <a:cs typeface="Times New Roman"/>
              </a:rPr>
              <a:t>salar </a:t>
            </a:r>
            <a:r>
              <a:rPr sz="1400" spc="-20" dirty="0">
                <a:latin typeface="Times New Roman"/>
                <a:cs typeface="Times New Roman"/>
              </a:rPr>
              <a:t>y </a:t>
            </a:r>
            <a:r>
              <a:rPr sz="1400" spc="-5" dirty="0">
                <a:latin typeface="Times New Roman"/>
                <a:cs typeface="Times New Roman"/>
              </a:rPr>
              <a:t>for each</a:t>
            </a:r>
            <a:r>
              <a:rPr sz="1400" spc="-6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department.</a:t>
            </a:r>
            <a:endParaRPr sz="1400" dirty="0">
              <a:latin typeface="Times New Roman"/>
              <a:cs typeface="Times New Roman"/>
            </a:endParaRPr>
          </a:p>
          <a:p>
            <a:pPr marL="12700" marR="5080">
              <a:lnSpc>
                <a:spcPct val="100499"/>
              </a:lnSpc>
              <a:spcBef>
                <a:spcPts val="400"/>
              </a:spcBef>
            </a:pPr>
            <a:r>
              <a:rPr sz="1400" spc="5" dirty="0">
                <a:latin typeface="Times New Roman"/>
                <a:cs typeface="Times New Roman"/>
              </a:rPr>
              <a:t>The </a:t>
            </a:r>
            <a:r>
              <a:rPr sz="1400" spc="-10" dirty="0">
                <a:latin typeface="Times New Roman"/>
                <a:cs typeface="Times New Roman"/>
              </a:rPr>
              <a:t>inner </a:t>
            </a:r>
            <a:r>
              <a:rPr sz="1400" spc="-5" dirty="0">
                <a:latin typeface="Times New Roman"/>
                <a:cs typeface="Times New Roman"/>
              </a:rPr>
              <a:t>query is executed </a:t>
            </a:r>
            <a:r>
              <a:rPr sz="1400" spc="-10" dirty="0">
                <a:latin typeface="Times New Roman"/>
                <a:cs typeface="Times New Roman"/>
              </a:rPr>
              <a:t>first, </a:t>
            </a:r>
            <a:r>
              <a:rPr sz="1400" spc="-5" dirty="0">
                <a:latin typeface="Times New Roman"/>
                <a:cs typeface="Times New Roman"/>
              </a:rPr>
              <a:t>producing </a:t>
            </a:r>
            <a:r>
              <a:rPr sz="1400" dirty="0">
                <a:latin typeface="Times New Roman"/>
                <a:cs typeface="Times New Roman"/>
              </a:rPr>
              <a:t>a </a:t>
            </a:r>
            <a:r>
              <a:rPr sz="1400" spc="-5" dirty="0">
                <a:latin typeface="Times New Roman"/>
                <a:cs typeface="Times New Roman"/>
              </a:rPr>
              <a:t>query result. </a:t>
            </a:r>
            <a:r>
              <a:rPr sz="1400" dirty="0">
                <a:latin typeface="Times New Roman"/>
                <a:cs typeface="Times New Roman"/>
              </a:rPr>
              <a:t>The </a:t>
            </a:r>
            <a:r>
              <a:rPr sz="1400" spc="-10" dirty="0">
                <a:latin typeface="Times New Roman"/>
                <a:cs typeface="Times New Roman"/>
              </a:rPr>
              <a:t>main </a:t>
            </a:r>
            <a:r>
              <a:rPr sz="1400" spc="-5" dirty="0">
                <a:latin typeface="Times New Roman"/>
                <a:cs typeface="Times New Roman"/>
              </a:rPr>
              <a:t>query </a:t>
            </a:r>
            <a:r>
              <a:rPr sz="1400" dirty="0">
                <a:latin typeface="Times New Roman"/>
                <a:cs typeface="Times New Roman"/>
              </a:rPr>
              <a:t>block </a:t>
            </a:r>
            <a:r>
              <a:rPr sz="1400" spc="-5" dirty="0">
                <a:latin typeface="Times New Roman"/>
                <a:cs typeface="Times New Roman"/>
              </a:rPr>
              <a:t>is </a:t>
            </a:r>
            <a:r>
              <a:rPr sz="1400" spc="-10" dirty="0">
                <a:latin typeface="Times New Roman"/>
                <a:cs typeface="Times New Roman"/>
              </a:rPr>
              <a:t>then </a:t>
            </a:r>
            <a:r>
              <a:rPr sz="1400" dirty="0">
                <a:latin typeface="Times New Roman"/>
                <a:cs typeface="Times New Roman"/>
              </a:rPr>
              <a:t>processed </a:t>
            </a:r>
            <a:r>
              <a:rPr sz="1400" spc="-10" dirty="0">
                <a:latin typeface="Times New Roman"/>
                <a:cs typeface="Times New Roman"/>
              </a:rPr>
              <a:t>and  uses </a:t>
            </a:r>
            <a:r>
              <a:rPr sz="1400" spc="-5" dirty="0">
                <a:latin typeface="Times New Roman"/>
                <a:cs typeface="Times New Roman"/>
              </a:rPr>
              <a:t>the </a:t>
            </a:r>
            <a:r>
              <a:rPr sz="1400" spc="-10" dirty="0">
                <a:latin typeface="Times New Roman"/>
                <a:cs typeface="Times New Roman"/>
              </a:rPr>
              <a:t>values </a:t>
            </a:r>
            <a:r>
              <a:rPr sz="1400" spc="-5" dirty="0">
                <a:latin typeface="Times New Roman"/>
                <a:cs typeface="Times New Roman"/>
              </a:rPr>
              <a:t>returned </a:t>
            </a:r>
            <a:r>
              <a:rPr sz="1400" spc="-10" dirty="0">
                <a:latin typeface="Times New Roman"/>
                <a:cs typeface="Times New Roman"/>
              </a:rPr>
              <a:t>by </a:t>
            </a:r>
            <a:r>
              <a:rPr sz="1400" spc="-5" dirty="0">
                <a:latin typeface="Times New Roman"/>
                <a:cs typeface="Times New Roman"/>
              </a:rPr>
              <a:t>the </a:t>
            </a:r>
            <a:r>
              <a:rPr sz="1400" spc="-10" dirty="0">
                <a:latin typeface="Times New Roman"/>
                <a:cs typeface="Times New Roman"/>
              </a:rPr>
              <a:t>inner </a:t>
            </a:r>
            <a:r>
              <a:rPr sz="1400" spc="-5" dirty="0">
                <a:latin typeface="Times New Roman"/>
                <a:cs typeface="Times New Roman"/>
              </a:rPr>
              <a:t>query to </a:t>
            </a:r>
            <a:r>
              <a:rPr sz="1400" spc="-10" dirty="0">
                <a:latin typeface="Times New Roman"/>
                <a:cs typeface="Times New Roman"/>
              </a:rPr>
              <a:t>complete </a:t>
            </a:r>
            <a:r>
              <a:rPr sz="1400" spc="-5" dirty="0">
                <a:latin typeface="Times New Roman"/>
                <a:cs typeface="Times New Roman"/>
              </a:rPr>
              <a:t>its </a:t>
            </a:r>
            <a:r>
              <a:rPr sz="1400" spc="5" dirty="0">
                <a:latin typeface="Times New Roman"/>
                <a:cs typeface="Times New Roman"/>
              </a:rPr>
              <a:t>search </a:t>
            </a:r>
            <a:r>
              <a:rPr sz="1400" spc="-5" dirty="0">
                <a:latin typeface="Times New Roman"/>
                <a:cs typeface="Times New Roman"/>
              </a:rPr>
              <a:t>condition. In fact, the </a:t>
            </a:r>
            <a:r>
              <a:rPr sz="1400" spc="-10" dirty="0">
                <a:latin typeface="Times New Roman"/>
                <a:cs typeface="Times New Roman"/>
              </a:rPr>
              <a:t>main </a:t>
            </a:r>
            <a:r>
              <a:rPr sz="1400" spc="-5" dirty="0">
                <a:latin typeface="Times New Roman"/>
                <a:cs typeface="Times New Roman"/>
              </a:rPr>
              <a:t>query </a:t>
            </a:r>
            <a:r>
              <a:rPr sz="1400" spc="-10" dirty="0">
                <a:latin typeface="Times New Roman"/>
                <a:cs typeface="Times New Roman"/>
              </a:rPr>
              <a:t>would  </a:t>
            </a:r>
            <a:r>
              <a:rPr sz="1400" spc="-5" dirty="0">
                <a:latin typeface="Times New Roman"/>
                <a:cs typeface="Times New Roman"/>
              </a:rPr>
              <a:t>look like the </a:t>
            </a:r>
            <a:r>
              <a:rPr sz="1400" spc="-10" dirty="0">
                <a:latin typeface="Times New Roman"/>
                <a:cs typeface="Times New Roman"/>
              </a:rPr>
              <a:t>following </a:t>
            </a:r>
            <a:r>
              <a:rPr sz="1400" spc="-5" dirty="0">
                <a:latin typeface="Times New Roman"/>
                <a:cs typeface="Times New Roman"/>
              </a:rPr>
              <a:t>to the Oracle Server:</a:t>
            </a:r>
            <a:endParaRPr sz="1400" dirty="0">
              <a:latin typeface="Times New Roman"/>
              <a:cs typeface="Times New Roman"/>
            </a:endParaRPr>
          </a:p>
          <a:p>
            <a:pPr marL="263525">
              <a:lnSpc>
                <a:spcPct val="100000"/>
              </a:lnSpc>
              <a:spcBef>
                <a:spcPts val="695"/>
              </a:spcBef>
            </a:pPr>
            <a:r>
              <a:rPr sz="1100" spc="-5" dirty="0">
                <a:latin typeface="Courier New"/>
                <a:cs typeface="Courier New"/>
              </a:rPr>
              <a:t>SELECT last_name, salary, department_id</a:t>
            </a:r>
            <a:endParaRPr sz="1100" dirty="0">
              <a:latin typeface="Courier New"/>
              <a:cs typeface="Courier New"/>
            </a:endParaRPr>
          </a:p>
        </p:txBody>
      </p:sp>
      <p:sp>
        <p:nvSpPr>
          <p:cNvPr id="9" name="object 15"/>
          <p:cNvSpPr txBox="1"/>
          <p:nvPr/>
        </p:nvSpPr>
        <p:spPr>
          <a:xfrm>
            <a:off x="1323098" y="4649686"/>
            <a:ext cx="444500" cy="36322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0899"/>
              </a:lnSpc>
              <a:spcBef>
                <a:spcPts val="90"/>
              </a:spcBef>
            </a:pPr>
            <a:r>
              <a:rPr sz="1100" spc="-5" dirty="0">
                <a:latin typeface="Courier New"/>
                <a:cs typeface="Courier New"/>
              </a:rPr>
              <a:t>FROM  WHERE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0" name="object 16"/>
          <p:cNvSpPr txBox="1"/>
          <p:nvPr/>
        </p:nvSpPr>
        <p:spPr>
          <a:xfrm>
            <a:off x="1908768" y="4649686"/>
            <a:ext cx="5074920" cy="363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Courier New"/>
                <a:cs typeface="Courier New"/>
              </a:rPr>
              <a:t>employees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100" spc="-5" dirty="0">
                <a:latin typeface="Courier New"/>
                <a:cs typeface="Courier New"/>
              </a:rPr>
              <a:t>salary IN (2500, 4200, 4400, 6000, 7000, 8300, 8600, 1</a:t>
            </a:r>
            <a:r>
              <a:rPr sz="1100" spc="-360" dirty="0">
                <a:latin typeface="Courier New"/>
                <a:cs typeface="Courier New"/>
              </a:rPr>
              <a:t> </a:t>
            </a:r>
            <a:r>
              <a:rPr sz="1100" spc="-10" dirty="0">
                <a:latin typeface="Courier New"/>
                <a:cs typeface="Courier New"/>
              </a:rPr>
              <a:t>7000);</a:t>
            </a:r>
            <a:endParaRPr sz="110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966405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rgbClr val="002060"/>
                </a:solidFill>
              </a:rPr>
              <a:t>Using the ANY Operator  in Multiple-Row </a:t>
            </a:r>
            <a:r>
              <a:rPr lang="en-US" sz="3600" dirty="0" smtClean="0">
                <a:solidFill>
                  <a:srgbClr val="002060"/>
                </a:solidFill>
              </a:rPr>
              <a:t>Subqueries</a:t>
            </a:r>
            <a:endParaRPr lang="en-US" sz="3600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642913" cy="4351338"/>
          </a:xfrm>
        </p:spPr>
        <p:txBody>
          <a:bodyPr/>
          <a:lstStyle/>
          <a:p>
            <a:r>
              <a:rPr lang="en-US" sz="2000" spc="5" dirty="0">
                <a:latin typeface="Times New Roman"/>
                <a:cs typeface="Times New Roman"/>
              </a:rPr>
              <a:t>The </a:t>
            </a:r>
            <a:r>
              <a:rPr lang="en-US" sz="2000" spc="-5" dirty="0">
                <a:latin typeface="Courier New"/>
                <a:cs typeface="Courier New"/>
              </a:rPr>
              <a:t>ANY </a:t>
            </a:r>
            <a:r>
              <a:rPr lang="en-US" sz="2000" spc="-5" dirty="0">
                <a:latin typeface="Times New Roman"/>
                <a:cs typeface="Times New Roman"/>
              </a:rPr>
              <a:t>operator </a:t>
            </a:r>
            <a:r>
              <a:rPr lang="en-US" sz="2000" dirty="0">
                <a:latin typeface="Times New Roman"/>
                <a:cs typeface="Times New Roman"/>
              </a:rPr>
              <a:t>(and </a:t>
            </a:r>
            <a:r>
              <a:rPr lang="en-US" sz="2000" spc="-5" dirty="0">
                <a:latin typeface="Times New Roman"/>
                <a:cs typeface="Times New Roman"/>
              </a:rPr>
              <a:t>its </a:t>
            </a:r>
            <a:r>
              <a:rPr lang="en-US" sz="2000" spc="-15" dirty="0">
                <a:latin typeface="Times New Roman"/>
                <a:cs typeface="Times New Roman"/>
              </a:rPr>
              <a:t>synonym </a:t>
            </a:r>
            <a:r>
              <a:rPr lang="en-US" sz="2000" spc="-5" dirty="0">
                <a:latin typeface="Times New Roman"/>
                <a:cs typeface="Times New Roman"/>
              </a:rPr>
              <a:t>the </a:t>
            </a:r>
            <a:r>
              <a:rPr lang="en-US" sz="2000" spc="-5" dirty="0">
                <a:latin typeface="Courier New"/>
                <a:cs typeface="Courier New"/>
              </a:rPr>
              <a:t>SOME </a:t>
            </a:r>
            <a:r>
              <a:rPr lang="en-US" sz="2000" spc="-10" dirty="0">
                <a:latin typeface="Times New Roman"/>
                <a:cs typeface="Times New Roman"/>
              </a:rPr>
              <a:t>operator) compares </a:t>
            </a:r>
            <a:r>
              <a:rPr lang="en-US" sz="2000" dirty="0">
                <a:latin typeface="Times New Roman"/>
                <a:cs typeface="Times New Roman"/>
              </a:rPr>
              <a:t>a </a:t>
            </a:r>
            <a:r>
              <a:rPr lang="en-US" sz="2000" spc="-10" dirty="0">
                <a:latin typeface="Times New Roman"/>
                <a:cs typeface="Times New Roman"/>
              </a:rPr>
              <a:t>value </a:t>
            </a:r>
            <a:r>
              <a:rPr lang="en-US" sz="2000" spc="-5" dirty="0">
                <a:latin typeface="Times New Roman"/>
                <a:cs typeface="Times New Roman"/>
              </a:rPr>
              <a:t>to </a:t>
            </a:r>
            <a:r>
              <a:rPr lang="en-US" sz="2000" i="1" spc="-5" dirty="0">
                <a:latin typeface="Times New Roman"/>
                <a:cs typeface="Times New Roman"/>
              </a:rPr>
              <a:t>each </a:t>
            </a:r>
            <a:r>
              <a:rPr lang="en-US" sz="2000" spc="-10" dirty="0">
                <a:latin typeface="Times New Roman"/>
                <a:cs typeface="Times New Roman"/>
              </a:rPr>
              <a:t>value </a:t>
            </a:r>
            <a:r>
              <a:rPr lang="en-US" sz="2000" spc="-5" dirty="0">
                <a:latin typeface="Times New Roman"/>
                <a:cs typeface="Times New Roman"/>
              </a:rPr>
              <a:t>returned </a:t>
            </a:r>
            <a:r>
              <a:rPr lang="en-US" sz="2000" spc="-10" dirty="0">
                <a:latin typeface="Times New Roman"/>
                <a:cs typeface="Times New Roman"/>
              </a:rPr>
              <a:t>by </a:t>
            </a:r>
            <a:r>
              <a:rPr lang="en-US" sz="2000" dirty="0">
                <a:latin typeface="Times New Roman"/>
                <a:cs typeface="Times New Roman"/>
              </a:rPr>
              <a:t>a  </a:t>
            </a:r>
            <a:r>
              <a:rPr lang="en-US" sz="2000" spc="-10" dirty="0">
                <a:latin typeface="Times New Roman"/>
                <a:cs typeface="Times New Roman"/>
              </a:rPr>
              <a:t>subquery. </a:t>
            </a:r>
            <a:r>
              <a:rPr lang="en-US" sz="2000" spc="5" dirty="0">
                <a:latin typeface="Times New Roman"/>
                <a:cs typeface="Times New Roman"/>
              </a:rPr>
              <a:t>The </a:t>
            </a:r>
            <a:r>
              <a:rPr lang="en-US" sz="2000" spc="-5" dirty="0">
                <a:latin typeface="Times New Roman"/>
                <a:cs typeface="Times New Roman"/>
              </a:rPr>
              <a:t>slide </a:t>
            </a:r>
            <a:r>
              <a:rPr lang="en-US" sz="2000" spc="-10" dirty="0">
                <a:latin typeface="Times New Roman"/>
                <a:cs typeface="Times New Roman"/>
              </a:rPr>
              <a:t>example </a:t>
            </a:r>
            <a:r>
              <a:rPr lang="en-US" sz="2000" spc="-5" dirty="0">
                <a:latin typeface="Times New Roman"/>
                <a:cs typeface="Times New Roman"/>
              </a:rPr>
              <a:t>displays </a:t>
            </a:r>
            <a:r>
              <a:rPr lang="en-US" sz="2000" spc="-10" dirty="0">
                <a:latin typeface="Times New Roman"/>
                <a:cs typeface="Times New Roman"/>
              </a:rPr>
              <a:t>employees </a:t>
            </a:r>
            <a:r>
              <a:rPr lang="en-US" sz="2000" spc="-15" dirty="0">
                <a:latin typeface="Times New Roman"/>
                <a:cs typeface="Times New Roman"/>
              </a:rPr>
              <a:t>who </a:t>
            </a:r>
            <a:r>
              <a:rPr lang="en-US" sz="2000" spc="-5" dirty="0">
                <a:latin typeface="Times New Roman"/>
                <a:cs typeface="Times New Roman"/>
              </a:rPr>
              <a:t>are not </a:t>
            </a:r>
            <a:r>
              <a:rPr lang="en-US" sz="2000" dirty="0">
                <a:latin typeface="Times New Roman"/>
                <a:cs typeface="Times New Roman"/>
              </a:rPr>
              <a:t>IT </a:t>
            </a:r>
            <a:r>
              <a:rPr lang="en-US" sz="2000" spc="-5" dirty="0">
                <a:latin typeface="Times New Roman"/>
                <a:cs typeface="Times New Roman"/>
              </a:rPr>
              <a:t>programmers and </a:t>
            </a:r>
            <a:r>
              <a:rPr lang="en-US" sz="2000" spc="-10" dirty="0">
                <a:latin typeface="Times New Roman"/>
                <a:cs typeface="Times New Roman"/>
              </a:rPr>
              <a:t>whose salary </a:t>
            </a:r>
            <a:r>
              <a:rPr lang="en-US" sz="2000" spc="-5" dirty="0">
                <a:latin typeface="Times New Roman"/>
                <a:cs typeface="Times New Roman"/>
              </a:rPr>
              <a:t>is less </a:t>
            </a:r>
            <a:r>
              <a:rPr lang="en-US" sz="2000" spc="-10" dirty="0">
                <a:latin typeface="Times New Roman"/>
                <a:cs typeface="Times New Roman"/>
              </a:rPr>
              <a:t>than  </a:t>
            </a:r>
            <a:r>
              <a:rPr lang="en-US" sz="2000" spc="-5" dirty="0">
                <a:latin typeface="Times New Roman"/>
                <a:cs typeface="Times New Roman"/>
              </a:rPr>
              <a:t>that of </a:t>
            </a:r>
            <a:r>
              <a:rPr lang="en-US" sz="2000" spc="-15" dirty="0">
                <a:latin typeface="Times New Roman"/>
                <a:cs typeface="Times New Roman"/>
              </a:rPr>
              <a:t>any </a:t>
            </a:r>
            <a:r>
              <a:rPr lang="en-US" sz="2000" dirty="0">
                <a:latin typeface="Times New Roman"/>
                <a:cs typeface="Times New Roman"/>
              </a:rPr>
              <a:t>IT programmer. </a:t>
            </a:r>
            <a:r>
              <a:rPr lang="en-US" sz="2000" spc="5" dirty="0">
                <a:latin typeface="Times New Roman"/>
                <a:cs typeface="Times New Roman"/>
              </a:rPr>
              <a:t>The </a:t>
            </a:r>
            <a:r>
              <a:rPr lang="en-US" sz="2000" spc="-15" dirty="0">
                <a:latin typeface="Times New Roman"/>
                <a:cs typeface="Times New Roman"/>
              </a:rPr>
              <a:t>maximum </a:t>
            </a:r>
            <a:r>
              <a:rPr lang="en-US" sz="2000" spc="-10" dirty="0">
                <a:latin typeface="Times New Roman"/>
                <a:cs typeface="Times New Roman"/>
              </a:rPr>
              <a:t>salary </a:t>
            </a:r>
            <a:r>
              <a:rPr lang="en-US" sz="2000" spc="-5" dirty="0">
                <a:latin typeface="Times New Roman"/>
                <a:cs typeface="Times New Roman"/>
              </a:rPr>
              <a:t>that </a:t>
            </a:r>
            <a:r>
              <a:rPr lang="en-US" sz="2000" dirty="0">
                <a:latin typeface="Times New Roman"/>
                <a:cs typeface="Times New Roman"/>
              </a:rPr>
              <a:t>a programmer </a:t>
            </a:r>
            <a:r>
              <a:rPr lang="en-US" sz="2000" spc="-5" dirty="0">
                <a:latin typeface="Times New Roman"/>
                <a:cs typeface="Times New Roman"/>
              </a:rPr>
              <a:t>earns is</a:t>
            </a:r>
            <a:r>
              <a:rPr lang="en-US" sz="2000" spc="-2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$9,000.</a:t>
            </a:r>
          </a:p>
          <a:p>
            <a:endParaRPr lang="en-US" dirty="0"/>
          </a:p>
        </p:txBody>
      </p:sp>
      <p:sp>
        <p:nvSpPr>
          <p:cNvPr id="4" name="object 8"/>
          <p:cNvSpPr/>
          <p:nvPr/>
        </p:nvSpPr>
        <p:spPr>
          <a:xfrm>
            <a:off x="5851319" y="2374233"/>
            <a:ext cx="5180330" cy="1394460"/>
          </a:xfrm>
          <a:custGeom>
            <a:avLst/>
            <a:gdLst/>
            <a:ahLst/>
            <a:cxnLst/>
            <a:rect l="l" t="t" r="r" b="b"/>
            <a:pathLst>
              <a:path w="5180330" h="1394460">
                <a:moveTo>
                  <a:pt x="0" y="1394459"/>
                </a:moveTo>
                <a:lnTo>
                  <a:pt x="5180076" y="1394459"/>
                </a:lnTo>
                <a:lnTo>
                  <a:pt x="5180076" y="0"/>
                </a:lnTo>
                <a:lnTo>
                  <a:pt x="0" y="0"/>
                </a:lnTo>
                <a:lnTo>
                  <a:pt x="0" y="13944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9"/>
          <p:cNvSpPr/>
          <p:nvPr/>
        </p:nvSpPr>
        <p:spPr>
          <a:xfrm>
            <a:off x="5808647" y="2331561"/>
            <a:ext cx="5180330" cy="1394460"/>
          </a:xfrm>
          <a:custGeom>
            <a:avLst/>
            <a:gdLst/>
            <a:ahLst/>
            <a:cxnLst/>
            <a:rect l="l" t="t" r="r" b="b"/>
            <a:pathLst>
              <a:path w="5180330" h="1394460">
                <a:moveTo>
                  <a:pt x="0" y="1394459"/>
                </a:moveTo>
                <a:lnTo>
                  <a:pt x="5180076" y="1394459"/>
                </a:lnTo>
                <a:lnTo>
                  <a:pt x="5180076" y="0"/>
                </a:lnTo>
                <a:lnTo>
                  <a:pt x="0" y="0"/>
                </a:lnTo>
                <a:lnTo>
                  <a:pt x="0" y="139445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10"/>
          <p:cNvSpPr/>
          <p:nvPr/>
        </p:nvSpPr>
        <p:spPr>
          <a:xfrm>
            <a:off x="5808647" y="2331561"/>
            <a:ext cx="5180330" cy="1394460"/>
          </a:xfrm>
          <a:custGeom>
            <a:avLst/>
            <a:gdLst/>
            <a:ahLst/>
            <a:cxnLst/>
            <a:rect l="l" t="t" r="r" b="b"/>
            <a:pathLst>
              <a:path w="5180330" h="1394460">
                <a:moveTo>
                  <a:pt x="0" y="1394459"/>
                </a:moveTo>
                <a:lnTo>
                  <a:pt x="5180076" y="1394459"/>
                </a:lnTo>
                <a:lnTo>
                  <a:pt x="5180076" y="0"/>
                </a:lnTo>
                <a:lnTo>
                  <a:pt x="0" y="0"/>
                </a:lnTo>
                <a:lnTo>
                  <a:pt x="0" y="1394459"/>
                </a:lnTo>
                <a:close/>
              </a:path>
            </a:pathLst>
          </a:custGeom>
          <a:ln w="1676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11"/>
          <p:cNvSpPr/>
          <p:nvPr/>
        </p:nvSpPr>
        <p:spPr>
          <a:xfrm>
            <a:off x="7626778" y="2954877"/>
            <a:ext cx="2534920" cy="562610"/>
          </a:xfrm>
          <a:custGeom>
            <a:avLst/>
            <a:gdLst/>
            <a:ahLst/>
            <a:cxnLst/>
            <a:rect l="l" t="t" r="r" b="b"/>
            <a:pathLst>
              <a:path w="2534920" h="562610">
                <a:moveTo>
                  <a:pt x="0" y="562355"/>
                </a:moveTo>
                <a:lnTo>
                  <a:pt x="2534412" y="562355"/>
                </a:lnTo>
                <a:lnTo>
                  <a:pt x="2534412" y="0"/>
                </a:lnTo>
                <a:lnTo>
                  <a:pt x="0" y="0"/>
                </a:lnTo>
                <a:lnTo>
                  <a:pt x="0" y="562355"/>
                </a:lnTo>
                <a:close/>
              </a:path>
            </a:pathLst>
          </a:custGeom>
          <a:solidFill>
            <a:srgbClr val="D5D5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12"/>
          <p:cNvSpPr txBox="1"/>
          <p:nvPr/>
        </p:nvSpPr>
        <p:spPr>
          <a:xfrm>
            <a:off x="7631350" y="2602325"/>
            <a:ext cx="802640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800" b="1" spc="-5" dirty="0">
                <a:latin typeface="Arial"/>
                <a:cs typeface="Arial"/>
              </a:rPr>
              <a:t>9000, 6000,</a:t>
            </a:r>
            <a:r>
              <a:rPr sz="800" b="1" spc="-45" dirty="0">
                <a:latin typeface="Arial"/>
                <a:cs typeface="Arial"/>
              </a:rPr>
              <a:t> </a:t>
            </a:r>
            <a:r>
              <a:rPr sz="800" b="1" spc="-5" dirty="0">
                <a:latin typeface="Arial"/>
                <a:cs typeface="Arial"/>
              </a:rPr>
              <a:t>4200</a:t>
            </a:r>
            <a:endParaRPr sz="800">
              <a:latin typeface="Arial"/>
              <a:cs typeface="Arial"/>
            </a:endParaRPr>
          </a:p>
        </p:txBody>
      </p:sp>
      <p:sp>
        <p:nvSpPr>
          <p:cNvPr id="9" name="object 13"/>
          <p:cNvSpPr/>
          <p:nvPr/>
        </p:nvSpPr>
        <p:spPr>
          <a:xfrm>
            <a:off x="7887382" y="2802477"/>
            <a:ext cx="1247140" cy="408940"/>
          </a:xfrm>
          <a:custGeom>
            <a:avLst/>
            <a:gdLst/>
            <a:ahLst/>
            <a:cxnLst/>
            <a:rect l="l" t="t" r="r" b="b"/>
            <a:pathLst>
              <a:path w="1247139" h="408939">
                <a:moveTo>
                  <a:pt x="0" y="4572"/>
                </a:moveTo>
                <a:lnTo>
                  <a:pt x="41433" y="2571"/>
                </a:lnTo>
                <a:lnTo>
                  <a:pt x="83438" y="1143"/>
                </a:lnTo>
                <a:lnTo>
                  <a:pt x="126015" y="285"/>
                </a:lnTo>
                <a:lnTo>
                  <a:pt x="169163" y="0"/>
                </a:lnTo>
                <a:lnTo>
                  <a:pt x="237229" y="709"/>
                </a:lnTo>
                <a:lnTo>
                  <a:pt x="304179" y="2812"/>
                </a:lnTo>
                <a:lnTo>
                  <a:pt x="369889" y="6264"/>
                </a:lnTo>
                <a:lnTo>
                  <a:pt x="434230" y="11026"/>
                </a:lnTo>
                <a:lnTo>
                  <a:pt x="497076" y="17055"/>
                </a:lnTo>
                <a:lnTo>
                  <a:pt x="558300" y="24310"/>
                </a:lnTo>
                <a:lnTo>
                  <a:pt x="617774" y="32749"/>
                </a:lnTo>
                <a:lnTo>
                  <a:pt x="675373" y="42330"/>
                </a:lnTo>
                <a:lnTo>
                  <a:pt x="730969" y="53012"/>
                </a:lnTo>
                <a:lnTo>
                  <a:pt x="784434" y="64754"/>
                </a:lnTo>
                <a:lnTo>
                  <a:pt x="835643" y="77513"/>
                </a:lnTo>
                <a:lnTo>
                  <a:pt x="884468" y="91248"/>
                </a:lnTo>
                <a:lnTo>
                  <a:pt x="930783" y="105918"/>
                </a:lnTo>
                <a:lnTo>
                  <a:pt x="974459" y="121480"/>
                </a:lnTo>
                <a:lnTo>
                  <a:pt x="1015371" y="137893"/>
                </a:lnTo>
                <a:lnTo>
                  <a:pt x="1053391" y="155116"/>
                </a:lnTo>
                <a:lnTo>
                  <a:pt x="1088393" y="173107"/>
                </a:lnTo>
                <a:lnTo>
                  <a:pt x="1148834" y="211225"/>
                </a:lnTo>
                <a:lnTo>
                  <a:pt x="1195677" y="251916"/>
                </a:lnTo>
                <a:lnTo>
                  <a:pt x="1227907" y="294846"/>
                </a:lnTo>
                <a:lnTo>
                  <a:pt x="1244509" y="339683"/>
                </a:lnTo>
                <a:lnTo>
                  <a:pt x="1246631" y="362712"/>
                </a:lnTo>
                <a:lnTo>
                  <a:pt x="1246060" y="374142"/>
                </a:lnTo>
                <a:lnTo>
                  <a:pt x="1244345" y="385572"/>
                </a:lnTo>
                <a:lnTo>
                  <a:pt x="1241488" y="397001"/>
                </a:lnTo>
                <a:lnTo>
                  <a:pt x="1237488" y="408432"/>
                </a:lnTo>
              </a:path>
            </a:pathLst>
          </a:custGeom>
          <a:ln w="1676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4"/>
          <p:cNvSpPr/>
          <p:nvPr/>
        </p:nvSpPr>
        <p:spPr>
          <a:xfrm>
            <a:off x="7791370" y="2758280"/>
            <a:ext cx="147955" cy="93345"/>
          </a:xfrm>
          <a:custGeom>
            <a:avLst/>
            <a:gdLst/>
            <a:ahLst/>
            <a:cxnLst/>
            <a:rect l="l" t="t" r="r" b="b"/>
            <a:pathLst>
              <a:path w="147954" h="93344">
                <a:moveTo>
                  <a:pt x="141731" y="0"/>
                </a:moveTo>
                <a:lnTo>
                  <a:pt x="0" y="54864"/>
                </a:lnTo>
                <a:lnTo>
                  <a:pt x="147827" y="92964"/>
                </a:lnTo>
                <a:lnTo>
                  <a:pt x="99060" y="48768"/>
                </a:lnTo>
                <a:lnTo>
                  <a:pt x="14173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5"/>
          <p:cNvSpPr/>
          <p:nvPr/>
        </p:nvSpPr>
        <p:spPr>
          <a:xfrm>
            <a:off x="7872143" y="2785712"/>
            <a:ext cx="1245235" cy="408940"/>
          </a:xfrm>
          <a:custGeom>
            <a:avLst/>
            <a:gdLst/>
            <a:ahLst/>
            <a:cxnLst/>
            <a:rect l="l" t="t" r="r" b="b"/>
            <a:pathLst>
              <a:path w="1245235" h="408939">
                <a:moveTo>
                  <a:pt x="0" y="3048"/>
                </a:moveTo>
                <a:lnTo>
                  <a:pt x="41171" y="1285"/>
                </a:lnTo>
                <a:lnTo>
                  <a:pt x="82486" y="381"/>
                </a:lnTo>
                <a:lnTo>
                  <a:pt x="124086" y="47"/>
                </a:lnTo>
                <a:lnTo>
                  <a:pt x="166115" y="0"/>
                </a:lnTo>
                <a:lnTo>
                  <a:pt x="234350" y="709"/>
                </a:lnTo>
                <a:lnTo>
                  <a:pt x="301457" y="2811"/>
                </a:lnTo>
                <a:lnTo>
                  <a:pt x="367310" y="6262"/>
                </a:lnTo>
                <a:lnTo>
                  <a:pt x="431783" y="11021"/>
                </a:lnTo>
                <a:lnTo>
                  <a:pt x="494749" y="17044"/>
                </a:lnTo>
                <a:lnTo>
                  <a:pt x="556082" y="24291"/>
                </a:lnTo>
                <a:lnTo>
                  <a:pt x="615656" y="32719"/>
                </a:lnTo>
                <a:lnTo>
                  <a:pt x="673343" y="42286"/>
                </a:lnTo>
                <a:lnTo>
                  <a:pt x="729019" y="52949"/>
                </a:lnTo>
                <a:lnTo>
                  <a:pt x="782555" y="64667"/>
                </a:lnTo>
                <a:lnTo>
                  <a:pt x="833826" y="77398"/>
                </a:lnTo>
                <a:lnTo>
                  <a:pt x="882706" y="91098"/>
                </a:lnTo>
                <a:lnTo>
                  <a:pt x="929068" y="105727"/>
                </a:lnTo>
                <a:lnTo>
                  <a:pt x="972785" y="121242"/>
                </a:lnTo>
                <a:lnTo>
                  <a:pt x="1013732" y="137600"/>
                </a:lnTo>
                <a:lnTo>
                  <a:pt x="1051781" y="154761"/>
                </a:lnTo>
                <a:lnTo>
                  <a:pt x="1086806" y="172681"/>
                </a:lnTo>
                <a:lnTo>
                  <a:pt x="1147280" y="210631"/>
                </a:lnTo>
                <a:lnTo>
                  <a:pt x="1194142" y="251113"/>
                </a:lnTo>
                <a:lnTo>
                  <a:pt x="1226381" y="293791"/>
                </a:lnTo>
                <a:lnTo>
                  <a:pt x="1242985" y="338328"/>
                </a:lnTo>
                <a:lnTo>
                  <a:pt x="1245107" y="361187"/>
                </a:lnTo>
                <a:lnTo>
                  <a:pt x="1244536" y="373499"/>
                </a:lnTo>
                <a:lnTo>
                  <a:pt x="1242821" y="385381"/>
                </a:lnTo>
                <a:lnTo>
                  <a:pt x="1239964" y="396978"/>
                </a:lnTo>
                <a:lnTo>
                  <a:pt x="1235964" y="408431"/>
                </a:lnTo>
              </a:path>
            </a:pathLst>
          </a:custGeom>
          <a:ln w="1676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6"/>
          <p:cNvSpPr/>
          <p:nvPr/>
        </p:nvSpPr>
        <p:spPr>
          <a:xfrm>
            <a:off x="7776131" y="2741517"/>
            <a:ext cx="146685" cy="93345"/>
          </a:xfrm>
          <a:custGeom>
            <a:avLst/>
            <a:gdLst/>
            <a:ahLst/>
            <a:cxnLst/>
            <a:rect l="l" t="t" r="r" b="b"/>
            <a:pathLst>
              <a:path w="146685" h="93344">
                <a:moveTo>
                  <a:pt x="140207" y="0"/>
                </a:moveTo>
                <a:lnTo>
                  <a:pt x="0" y="56387"/>
                </a:lnTo>
                <a:lnTo>
                  <a:pt x="146303" y="92963"/>
                </a:lnTo>
                <a:lnTo>
                  <a:pt x="97536" y="48768"/>
                </a:lnTo>
                <a:lnTo>
                  <a:pt x="14020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7"/>
          <p:cNvSpPr txBox="1"/>
          <p:nvPr/>
        </p:nvSpPr>
        <p:spPr>
          <a:xfrm>
            <a:off x="5857414" y="2356961"/>
            <a:ext cx="41097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Courier New"/>
                <a:cs typeface="Courier New"/>
              </a:rPr>
              <a:t>SELECT employee_id, last_name, job_id,</a:t>
            </a:r>
            <a:r>
              <a:rPr sz="1200" b="1" spc="-80" dirty="0">
                <a:latin typeface="Courier New"/>
                <a:cs typeface="Courier New"/>
              </a:rPr>
              <a:t> </a:t>
            </a:r>
            <a:r>
              <a:rPr sz="1200" b="1" spc="-10" dirty="0">
                <a:latin typeface="Courier New"/>
                <a:cs typeface="Courier New"/>
              </a:rPr>
              <a:t>salary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14" name="object 18"/>
          <p:cNvSpPr txBox="1"/>
          <p:nvPr/>
        </p:nvSpPr>
        <p:spPr>
          <a:xfrm>
            <a:off x="5857414" y="2539840"/>
            <a:ext cx="4679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>
              <a:lnSpc>
                <a:spcPct val="100000"/>
              </a:lnSpc>
              <a:spcBef>
                <a:spcPts val="100"/>
              </a:spcBef>
            </a:pPr>
            <a:r>
              <a:rPr sz="1200" b="1" spc="-10" dirty="0">
                <a:latin typeface="Courier New"/>
                <a:cs typeface="Courier New"/>
              </a:rPr>
              <a:t>FROM  WHERE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15" name="object 19"/>
          <p:cNvSpPr txBox="1"/>
          <p:nvPr/>
        </p:nvSpPr>
        <p:spPr>
          <a:xfrm>
            <a:off x="6494700" y="2539840"/>
            <a:ext cx="11055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>
              <a:lnSpc>
                <a:spcPct val="100000"/>
              </a:lnSpc>
              <a:spcBef>
                <a:spcPts val="100"/>
              </a:spcBef>
            </a:pPr>
            <a:r>
              <a:rPr sz="1200" b="1" spc="-10" dirty="0">
                <a:latin typeface="Courier New"/>
                <a:cs typeface="Courier New"/>
              </a:rPr>
              <a:t>employees  </a:t>
            </a:r>
            <a:r>
              <a:rPr sz="1200" b="1" spc="-5" dirty="0">
                <a:latin typeface="Courier New"/>
                <a:cs typeface="Courier New"/>
              </a:rPr>
              <a:t>salary &lt;</a:t>
            </a:r>
            <a:r>
              <a:rPr sz="1200" b="1" spc="-90" dirty="0">
                <a:latin typeface="Courier New"/>
                <a:cs typeface="Courier New"/>
              </a:rPr>
              <a:t> </a:t>
            </a:r>
            <a:r>
              <a:rPr sz="1200" b="1" spc="-10" dirty="0">
                <a:latin typeface="Courier New"/>
                <a:cs typeface="Courier New"/>
              </a:rPr>
              <a:t>ANY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16" name="object 20"/>
          <p:cNvSpPr txBox="1"/>
          <p:nvPr/>
        </p:nvSpPr>
        <p:spPr>
          <a:xfrm>
            <a:off x="5857414" y="2905601"/>
            <a:ext cx="4290695" cy="7588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12620" marR="914400" indent="-91440">
              <a:lnSpc>
                <a:spcPct val="100000"/>
              </a:lnSpc>
              <a:spcBef>
                <a:spcPts val="100"/>
              </a:spcBef>
              <a:tabLst>
                <a:tab pos="2548890" algn="l"/>
              </a:tabLst>
            </a:pPr>
            <a:r>
              <a:rPr sz="1200" b="1" spc="-5" dirty="0">
                <a:latin typeface="Courier New"/>
                <a:cs typeface="Courier New"/>
              </a:rPr>
              <a:t>(SELECT </a:t>
            </a:r>
            <a:r>
              <a:rPr sz="1200" b="1" spc="-10" dirty="0">
                <a:latin typeface="Courier New"/>
                <a:cs typeface="Courier New"/>
              </a:rPr>
              <a:t>salary  FRO</a:t>
            </a:r>
            <a:r>
              <a:rPr sz="1200" b="1" spc="-5" dirty="0">
                <a:latin typeface="Courier New"/>
                <a:cs typeface="Courier New"/>
              </a:rPr>
              <a:t>M</a:t>
            </a:r>
            <a:r>
              <a:rPr sz="1200" b="1" dirty="0">
                <a:latin typeface="Courier New"/>
                <a:cs typeface="Courier New"/>
              </a:rPr>
              <a:t>	</a:t>
            </a:r>
            <a:r>
              <a:rPr sz="1200" b="1" spc="-10" dirty="0">
                <a:latin typeface="Courier New"/>
                <a:cs typeface="Courier New"/>
              </a:rPr>
              <a:t>employees</a:t>
            </a:r>
            <a:endParaRPr sz="1200">
              <a:latin typeface="Courier New"/>
              <a:cs typeface="Courier New"/>
            </a:endParaRPr>
          </a:p>
          <a:p>
            <a:pPr marR="5080" indent="1912620">
              <a:lnSpc>
                <a:spcPct val="100000"/>
              </a:lnSpc>
              <a:spcBef>
                <a:spcPts val="10"/>
              </a:spcBef>
              <a:tabLst>
                <a:tab pos="636270" algn="l"/>
                <a:tab pos="2549525" algn="l"/>
              </a:tabLst>
            </a:pPr>
            <a:r>
              <a:rPr sz="1200" b="1" spc="-5" dirty="0">
                <a:latin typeface="Courier New"/>
                <a:cs typeface="Courier New"/>
              </a:rPr>
              <a:t>WHERE	job_id =</a:t>
            </a:r>
            <a:r>
              <a:rPr sz="1200" b="1" spc="-50" dirty="0">
                <a:latin typeface="Courier New"/>
                <a:cs typeface="Courier New"/>
              </a:rPr>
              <a:t> </a:t>
            </a:r>
            <a:r>
              <a:rPr sz="1200" b="1" spc="-10" dirty="0">
                <a:latin typeface="Courier New"/>
                <a:cs typeface="Courier New"/>
              </a:rPr>
              <a:t>'IT_PROG')  </a:t>
            </a:r>
            <a:r>
              <a:rPr sz="1200" b="1" spc="-5" dirty="0">
                <a:latin typeface="Courier New"/>
                <a:cs typeface="Courier New"/>
              </a:rPr>
              <a:t>AND	job_id &lt;&gt;</a:t>
            </a:r>
            <a:r>
              <a:rPr sz="1200" b="1" spc="-20" dirty="0">
                <a:latin typeface="Courier New"/>
                <a:cs typeface="Courier New"/>
              </a:rPr>
              <a:t> </a:t>
            </a:r>
            <a:r>
              <a:rPr sz="1200" b="1" spc="-10" dirty="0">
                <a:latin typeface="Courier New"/>
                <a:cs typeface="Courier New"/>
              </a:rPr>
              <a:t>'IT_PROG';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17" name="object 21"/>
          <p:cNvSpPr/>
          <p:nvPr/>
        </p:nvSpPr>
        <p:spPr>
          <a:xfrm>
            <a:off x="5823886" y="3828128"/>
            <a:ext cx="5164836" cy="7101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22"/>
          <p:cNvSpPr/>
          <p:nvPr/>
        </p:nvSpPr>
        <p:spPr>
          <a:xfrm>
            <a:off x="5817790" y="4649565"/>
            <a:ext cx="5166359" cy="36728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23"/>
          <p:cNvSpPr/>
          <p:nvPr/>
        </p:nvSpPr>
        <p:spPr>
          <a:xfrm>
            <a:off x="5755306" y="4544409"/>
            <a:ext cx="5280660" cy="215265"/>
          </a:xfrm>
          <a:custGeom>
            <a:avLst/>
            <a:gdLst/>
            <a:ahLst/>
            <a:cxnLst/>
            <a:rect l="l" t="t" r="r" b="b"/>
            <a:pathLst>
              <a:path w="5280659" h="215264">
                <a:moveTo>
                  <a:pt x="2664155" y="108203"/>
                </a:moveTo>
                <a:lnTo>
                  <a:pt x="2101595" y="108203"/>
                </a:lnTo>
                <a:lnTo>
                  <a:pt x="2389631" y="214884"/>
                </a:lnTo>
                <a:lnTo>
                  <a:pt x="2664155" y="108203"/>
                </a:lnTo>
                <a:close/>
              </a:path>
              <a:path w="5280659" h="215264">
                <a:moveTo>
                  <a:pt x="5059680" y="108203"/>
                </a:moveTo>
                <a:lnTo>
                  <a:pt x="4475988" y="108203"/>
                </a:lnTo>
                <a:lnTo>
                  <a:pt x="4940808" y="202691"/>
                </a:lnTo>
                <a:lnTo>
                  <a:pt x="5059680" y="108203"/>
                </a:lnTo>
                <a:close/>
              </a:path>
              <a:path w="5280659" h="215264">
                <a:moveTo>
                  <a:pt x="4475988" y="108203"/>
                </a:moveTo>
                <a:lnTo>
                  <a:pt x="3332988" y="108203"/>
                </a:lnTo>
                <a:lnTo>
                  <a:pt x="3634740" y="176784"/>
                </a:lnTo>
                <a:lnTo>
                  <a:pt x="3849624" y="120396"/>
                </a:lnTo>
                <a:lnTo>
                  <a:pt x="4418550" y="120396"/>
                </a:lnTo>
                <a:lnTo>
                  <a:pt x="4475988" y="108203"/>
                </a:lnTo>
                <a:close/>
              </a:path>
              <a:path w="5280659" h="215264">
                <a:moveTo>
                  <a:pt x="4418550" y="120396"/>
                </a:moveTo>
                <a:lnTo>
                  <a:pt x="3849624" y="120396"/>
                </a:lnTo>
                <a:lnTo>
                  <a:pt x="4152900" y="176784"/>
                </a:lnTo>
                <a:lnTo>
                  <a:pt x="4418550" y="120396"/>
                </a:lnTo>
                <a:close/>
              </a:path>
              <a:path w="5280659" h="215264">
                <a:moveTo>
                  <a:pt x="5280660" y="108203"/>
                </a:moveTo>
                <a:lnTo>
                  <a:pt x="5059680" y="108203"/>
                </a:lnTo>
                <a:lnTo>
                  <a:pt x="5280660" y="176784"/>
                </a:lnTo>
                <a:lnTo>
                  <a:pt x="5280660" y="108203"/>
                </a:lnTo>
                <a:close/>
              </a:path>
              <a:path w="5280659" h="215264">
                <a:moveTo>
                  <a:pt x="1540238" y="88391"/>
                </a:moveTo>
                <a:lnTo>
                  <a:pt x="553211" y="88391"/>
                </a:lnTo>
                <a:lnTo>
                  <a:pt x="789432" y="170687"/>
                </a:lnTo>
                <a:lnTo>
                  <a:pt x="1120140" y="94487"/>
                </a:lnTo>
                <a:lnTo>
                  <a:pt x="1524472" y="94487"/>
                </a:lnTo>
                <a:lnTo>
                  <a:pt x="1540238" y="88391"/>
                </a:lnTo>
                <a:close/>
              </a:path>
              <a:path w="5280659" h="215264">
                <a:moveTo>
                  <a:pt x="1524472" y="94487"/>
                </a:moveTo>
                <a:lnTo>
                  <a:pt x="1120140" y="94487"/>
                </a:lnTo>
                <a:lnTo>
                  <a:pt x="1327404" y="170687"/>
                </a:lnTo>
                <a:lnTo>
                  <a:pt x="1524472" y="94487"/>
                </a:lnTo>
                <a:close/>
              </a:path>
              <a:path w="5280659" h="215264">
                <a:moveTo>
                  <a:pt x="5280660" y="100584"/>
                </a:moveTo>
                <a:lnTo>
                  <a:pt x="2683764" y="100584"/>
                </a:lnTo>
                <a:lnTo>
                  <a:pt x="3073907" y="170687"/>
                </a:lnTo>
                <a:lnTo>
                  <a:pt x="3332988" y="108203"/>
                </a:lnTo>
                <a:lnTo>
                  <a:pt x="5280660" y="108203"/>
                </a:lnTo>
                <a:lnTo>
                  <a:pt x="5280660" y="100584"/>
                </a:lnTo>
                <a:close/>
              </a:path>
              <a:path w="5280659" h="215264">
                <a:moveTo>
                  <a:pt x="5280660" y="82296"/>
                </a:moveTo>
                <a:lnTo>
                  <a:pt x="1556004" y="82296"/>
                </a:lnTo>
                <a:lnTo>
                  <a:pt x="1784603" y="146303"/>
                </a:lnTo>
                <a:lnTo>
                  <a:pt x="2101595" y="108203"/>
                </a:lnTo>
                <a:lnTo>
                  <a:pt x="2664155" y="108203"/>
                </a:lnTo>
                <a:lnTo>
                  <a:pt x="2683764" y="100584"/>
                </a:lnTo>
                <a:lnTo>
                  <a:pt x="5280660" y="100584"/>
                </a:lnTo>
                <a:lnTo>
                  <a:pt x="5280660" y="82296"/>
                </a:lnTo>
                <a:close/>
              </a:path>
              <a:path w="5280659" h="215264">
                <a:moveTo>
                  <a:pt x="5280660" y="0"/>
                </a:moveTo>
                <a:lnTo>
                  <a:pt x="0" y="0"/>
                </a:lnTo>
                <a:lnTo>
                  <a:pt x="0" y="82296"/>
                </a:lnTo>
                <a:lnTo>
                  <a:pt x="359664" y="132587"/>
                </a:lnTo>
                <a:lnTo>
                  <a:pt x="553211" y="88391"/>
                </a:lnTo>
                <a:lnTo>
                  <a:pt x="1540238" y="88391"/>
                </a:lnTo>
                <a:lnTo>
                  <a:pt x="1556004" y="82296"/>
                </a:lnTo>
                <a:lnTo>
                  <a:pt x="5280660" y="82296"/>
                </a:lnTo>
                <a:lnTo>
                  <a:pt x="528066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15356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rgbClr val="002060"/>
                </a:solidFill>
              </a:rPr>
              <a:t>Using the ALL Operator  in Multiple-Row </a:t>
            </a:r>
            <a:r>
              <a:rPr lang="en-US" sz="3600" dirty="0" smtClean="0">
                <a:solidFill>
                  <a:srgbClr val="002060"/>
                </a:solidFill>
              </a:rPr>
              <a:t>Subqueries</a:t>
            </a:r>
            <a:endParaRPr lang="en-US" sz="3600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5119124" cy="4351338"/>
          </a:xfrm>
        </p:spPr>
        <p:txBody>
          <a:bodyPr/>
          <a:lstStyle/>
          <a:p>
            <a:r>
              <a:rPr lang="en-US" sz="2000" spc="5" dirty="0">
                <a:latin typeface="Times New Roman"/>
                <a:cs typeface="Times New Roman"/>
              </a:rPr>
              <a:t>The </a:t>
            </a:r>
            <a:r>
              <a:rPr lang="en-US" sz="2000" spc="-5" dirty="0">
                <a:latin typeface="Courier New"/>
                <a:cs typeface="Courier New"/>
              </a:rPr>
              <a:t>ALL </a:t>
            </a:r>
            <a:r>
              <a:rPr lang="en-US" sz="2000" spc="-5" dirty="0">
                <a:latin typeface="Times New Roman"/>
                <a:cs typeface="Times New Roman"/>
              </a:rPr>
              <a:t>operator </a:t>
            </a:r>
            <a:r>
              <a:rPr lang="en-US" sz="2000" spc="-10" dirty="0">
                <a:latin typeface="Times New Roman"/>
                <a:cs typeface="Times New Roman"/>
              </a:rPr>
              <a:t>compares </a:t>
            </a:r>
            <a:r>
              <a:rPr lang="en-US" sz="2000" dirty="0">
                <a:latin typeface="Times New Roman"/>
                <a:cs typeface="Times New Roman"/>
              </a:rPr>
              <a:t>a </a:t>
            </a:r>
            <a:r>
              <a:rPr lang="en-US" sz="2000" spc="-10" dirty="0">
                <a:latin typeface="Times New Roman"/>
                <a:cs typeface="Times New Roman"/>
              </a:rPr>
              <a:t>value </a:t>
            </a:r>
            <a:r>
              <a:rPr lang="en-US" sz="2000" spc="-5" dirty="0">
                <a:latin typeface="Times New Roman"/>
                <a:cs typeface="Times New Roman"/>
              </a:rPr>
              <a:t>to </a:t>
            </a:r>
            <a:r>
              <a:rPr lang="en-US" sz="2000" i="1" spc="-5" dirty="0">
                <a:latin typeface="Times New Roman"/>
                <a:cs typeface="Times New Roman"/>
              </a:rPr>
              <a:t>every </a:t>
            </a:r>
            <a:r>
              <a:rPr lang="en-US" sz="2000" spc="-10" dirty="0">
                <a:latin typeface="Times New Roman"/>
                <a:cs typeface="Times New Roman"/>
              </a:rPr>
              <a:t>value </a:t>
            </a:r>
            <a:r>
              <a:rPr lang="en-US" sz="2000" spc="-5" dirty="0">
                <a:latin typeface="Times New Roman"/>
                <a:cs typeface="Times New Roman"/>
              </a:rPr>
              <a:t>returned </a:t>
            </a:r>
            <a:r>
              <a:rPr lang="en-US" sz="2000" spc="-10" dirty="0">
                <a:latin typeface="Times New Roman"/>
                <a:cs typeface="Times New Roman"/>
              </a:rPr>
              <a:t>by </a:t>
            </a:r>
            <a:r>
              <a:rPr lang="en-US" sz="2000" dirty="0">
                <a:latin typeface="Times New Roman"/>
                <a:cs typeface="Times New Roman"/>
              </a:rPr>
              <a:t>a </a:t>
            </a:r>
            <a:r>
              <a:rPr lang="en-US" sz="2000" spc="-10" dirty="0">
                <a:latin typeface="Times New Roman"/>
                <a:cs typeface="Times New Roman"/>
              </a:rPr>
              <a:t>subquery. </a:t>
            </a:r>
            <a:r>
              <a:rPr lang="en-US" sz="2000" spc="5" dirty="0">
                <a:latin typeface="Times New Roman"/>
                <a:cs typeface="Times New Roman"/>
              </a:rPr>
              <a:t>The </a:t>
            </a:r>
            <a:r>
              <a:rPr lang="en-US" sz="2000" spc="-10" dirty="0">
                <a:latin typeface="Times New Roman"/>
                <a:cs typeface="Times New Roman"/>
              </a:rPr>
              <a:t>example </a:t>
            </a:r>
            <a:r>
              <a:rPr lang="en-US" sz="2000" spc="-5" dirty="0">
                <a:latin typeface="Times New Roman"/>
                <a:cs typeface="Times New Roman"/>
              </a:rPr>
              <a:t>in the slide  displays </a:t>
            </a:r>
            <a:r>
              <a:rPr lang="en-US" sz="2000" spc="-10" dirty="0">
                <a:latin typeface="Times New Roman"/>
                <a:cs typeface="Times New Roman"/>
              </a:rPr>
              <a:t>employees whose salary </a:t>
            </a:r>
            <a:r>
              <a:rPr lang="en-US" sz="2000" spc="-5" dirty="0">
                <a:latin typeface="Times New Roman"/>
                <a:cs typeface="Times New Roman"/>
              </a:rPr>
              <a:t>is less </a:t>
            </a:r>
            <a:r>
              <a:rPr lang="en-US" sz="2000" spc="-10" dirty="0">
                <a:latin typeface="Times New Roman"/>
                <a:cs typeface="Times New Roman"/>
              </a:rPr>
              <a:t>than </a:t>
            </a:r>
            <a:r>
              <a:rPr lang="en-US" sz="2000" spc="-5" dirty="0">
                <a:latin typeface="Times New Roman"/>
                <a:cs typeface="Times New Roman"/>
              </a:rPr>
              <a:t>the </a:t>
            </a:r>
            <a:r>
              <a:rPr lang="en-US" sz="2000" spc="-10" dirty="0">
                <a:latin typeface="Times New Roman"/>
                <a:cs typeface="Times New Roman"/>
              </a:rPr>
              <a:t>salary </a:t>
            </a:r>
            <a:r>
              <a:rPr lang="en-US" sz="2000" spc="-5" dirty="0">
                <a:latin typeface="Times New Roman"/>
                <a:cs typeface="Times New Roman"/>
              </a:rPr>
              <a:t>of all </a:t>
            </a:r>
            <a:r>
              <a:rPr lang="en-US" sz="2000" dirty="0">
                <a:latin typeface="Times New Roman"/>
                <a:cs typeface="Times New Roman"/>
              </a:rPr>
              <a:t>e </a:t>
            </a:r>
            <a:r>
              <a:rPr lang="en-US" sz="2000" spc="-10" dirty="0" err="1">
                <a:latin typeface="Times New Roman"/>
                <a:cs typeface="Times New Roman"/>
              </a:rPr>
              <a:t>mployees</a:t>
            </a:r>
            <a:r>
              <a:rPr lang="en-US" sz="2000" spc="-10" dirty="0">
                <a:latin typeface="Times New Roman"/>
                <a:cs typeface="Times New Roman"/>
              </a:rPr>
              <a:t> </a:t>
            </a:r>
            <a:r>
              <a:rPr lang="en-US" sz="2000" spc="-15" dirty="0">
                <a:latin typeface="Times New Roman"/>
                <a:cs typeface="Times New Roman"/>
              </a:rPr>
              <a:t>with </a:t>
            </a:r>
            <a:r>
              <a:rPr lang="en-US" sz="2000" dirty="0">
                <a:latin typeface="Times New Roman"/>
                <a:cs typeface="Times New Roman"/>
              </a:rPr>
              <a:t>a </a:t>
            </a:r>
            <a:r>
              <a:rPr lang="en-US" sz="2000" spc="5" dirty="0">
                <a:latin typeface="Times New Roman"/>
                <a:cs typeface="Times New Roman"/>
              </a:rPr>
              <a:t>job </a:t>
            </a:r>
            <a:r>
              <a:rPr lang="en-US" sz="2000" dirty="0">
                <a:latin typeface="Times New Roman"/>
                <a:cs typeface="Times New Roman"/>
              </a:rPr>
              <a:t>ID </a:t>
            </a:r>
            <a:r>
              <a:rPr lang="en-US" sz="2000" spc="-5" dirty="0">
                <a:latin typeface="Times New Roman"/>
                <a:cs typeface="Times New Roman"/>
              </a:rPr>
              <a:t>of </a:t>
            </a:r>
            <a:r>
              <a:rPr lang="en-US" sz="2000" spc="-10" dirty="0">
                <a:latin typeface="Courier New"/>
                <a:cs typeface="Courier New"/>
              </a:rPr>
              <a:t>IT_PROG</a:t>
            </a:r>
            <a:r>
              <a:rPr lang="en-US" sz="2000" spc="-390" dirty="0">
                <a:latin typeface="Courier New"/>
                <a:cs typeface="Courier New"/>
              </a:rPr>
              <a:t> </a:t>
            </a:r>
            <a:r>
              <a:rPr lang="en-US" sz="2000" spc="-5" dirty="0">
                <a:latin typeface="Times New Roman"/>
                <a:cs typeface="Times New Roman"/>
              </a:rPr>
              <a:t>and  </a:t>
            </a:r>
            <a:r>
              <a:rPr lang="en-US" sz="2000" spc="-10" dirty="0">
                <a:latin typeface="Times New Roman"/>
                <a:cs typeface="Times New Roman"/>
              </a:rPr>
              <a:t>whose </a:t>
            </a:r>
            <a:r>
              <a:rPr lang="en-US" sz="2000" spc="5" dirty="0">
                <a:latin typeface="Times New Roman"/>
                <a:cs typeface="Times New Roman"/>
              </a:rPr>
              <a:t>job </a:t>
            </a:r>
            <a:r>
              <a:rPr lang="en-US" sz="2000" spc="-5" dirty="0">
                <a:latin typeface="Times New Roman"/>
                <a:cs typeface="Times New Roman"/>
              </a:rPr>
              <a:t>is not</a:t>
            </a:r>
            <a:r>
              <a:rPr lang="en-US" sz="2000" spc="20" dirty="0">
                <a:latin typeface="Times New Roman"/>
                <a:cs typeface="Times New Roman"/>
              </a:rPr>
              <a:t> </a:t>
            </a:r>
            <a:r>
              <a:rPr lang="en-US" sz="2000" spc="-5" dirty="0">
                <a:latin typeface="Courier New"/>
                <a:cs typeface="Courier New"/>
              </a:rPr>
              <a:t>IT_PROG</a:t>
            </a:r>
            <a:r>
              <a:rPr lang="en-US" sz="2000" spc="-5" dirty="0">
                <a:latin typeface="Times New Roman"/>
                <a:cs typeface="Times New Roman"/>
              </a:rPr>
              <a:t>.</a:t>
            </a:r>
            <a:endParaRPr lang="en-US" sz="2000" dirty="0">
              <a:latin typeface="Times New Roman"/>
              <a:cs typeface="Times New Roman"/>
            </a:endParaRPr>
          </a:p>
          <a:p>
            <a:endParaRPr lang="en-US" dirty="0"/>
          </a:p>
        </p:txBody>
      </p:sp>
      <p:sp>
        <p:nvSpPr>
          <p:cNvPr id="4" name="object 7"/>
          <p:cNvSpPr/>
          <p:nvPr/>
        </p:nvSpPr>
        <p:spPr>
          <a:xfrm>
            <a:off x="6822447" y="2719293"/>
            <a:ext cx="4982210" cy="1312545"/>
          </a:xfrm>
          <a:custGeom>
            <a:avLst/>
            <a:gdLst/>
            <a:ahLst/>
            <a:cxnLst/>
            <a:rect l="l" t="t" r="r" b="b"/>
            <a:pathLst>
              <a:path w="4982209" h="1312545">
                <a:moveTo>
                  <a:pt x="0" y="1312163"/>
                </a:moveTo>
                <a:lnTo>
                  <a:pt x="4981955" y="1312163"/>
                </a:lnTo>
                <a:lnTo>
                  <a:pt x="4981955" y="0"/>
                </a:lnTo>
                <a:lnTo>
                  <a:pt x="0" y="0"/>
                </a:lnTo>
                <a:lnTo>
                  <a:pt x="0" y="13121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8"/>
          <p:cNvSpPr/>
          <p:nvPr/>
        </p:nvSpPr>
        <p:spPr>
          <a:xfrm>
            <a:off x="6781300" y="2676621"/>
            <a:ext cx="4980940" cy="1313815"/>
          </a:xfrm>
          <a:custGeom>
            <a:avLst/>
            <a:gdLst/>
            <a:ahLst/>
            <a:cxnLst/>
            <a:rect l="l" t="t" r="r" b="b"/>
            <a:pathLst>
              <a:path w="4980940" h="1313814">
                <a:moveTo>
                  <a:pt x="0" y="1313688"/>
                </a:moveTo>
                <a:lnTo>
                  <a:pt x="4980432" y="1313688"/>
                </a:lnTo>
                <a:lnTo>
                  <a:pt x="4980432" y="0"/>
                </a:lnTo>
                <a:lnTo>
                  <a:pt x="0" y="0"/>
                </a:lnTo>
                <a:lnTo>
                  <a:pt x="0" y="131368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9"/>
          <p:cNvSpPr/>
          <p:nvPr/>
        </p:nvSpPr>
        <p:spPr>
          <a:xfrm>
            <a:off x="6781300" y="2676621"/>
            <a:ext cx="4980940" cy="1313815"/>
          </a:xfrm>
          <a:custGeom>
            <a:avLst/>
            <a:gdLst/>
            <a:ahLst/>
            <a:cxnLst/>
            <a:rect l="l" t="t" r="r" b="b"/>
            <a:pathLst>
              <a:path w="4980940" h="1313814">
                <a:moveTo>
                  <a:pt x="0" y="1313688"/>
                </a:moveTo>
                <a:lnTo>
                  <a:pt x="4980432" y="1313688"/>
                </a:lnTo>
                <a:lnTo>
                  <a:pt x="4980432" y="0"/>
                </a:lnTo>
                <a:lnTo>
                  <a:pt x="0" y="0"/>
                </a:lnTo>
                <a:lnTo>
                  <a:pt x="0" y="1313688"/>
                </a:lnTo>
                <a:close/>
              </a:path>
            </a:pathLst>
          </a:custGeom>
          <a:ln w="1676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11"/>
          <p:cNvSpPr/>
          <p:nvPr/>
        </p:nvSpPr>
        <p:spPr>
          <a:xfrm>
            <a:off x="8261104" y="3243549"/>
            <a:ext cx="2804160" cy="563880"/>
          </a:xfrm>
          <a:custGeom>
            <a:avLst/>
            <a:gdLst/>
            <a:ahLst/>
            <a:cxnLst/>
            <a:rect l="l" t="t" r="r" b="b"/>
            <a:pathLst>
              <a:path w="2804160" h="563880">
                <a:moveTo>
                  <a:pt x="0" y="563879"/>
                </a:moveTo>
                <a:lnTo>
                  <a:pt x="2804160" y="563879"/>
                </a:lnTo>
                <a:lnTo>
                  <a:pt x="2804160" y="0"/>
                </a:lnTo>
                <a:lnTo>
                  <a:pt x="0" y="0"/>
                </a:lnTo>
                <a:lnTo>
                  <a:pt x="0" y="563879"/>
                </a:lnTo>
                <a:close/>
              </a:path>
            </a:pathLst>
          </a:custGeom>
          <a:solidFill>
            <a:srgbClr val="D5D5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12"/>
          <p:cNvSpPr/>
          <p:nvPr/>
        </p:nvSpPr>
        <p:spPr>
          <a:xfrm>
            <a:off x="9012436" y="3139917"/>
            <a:ext cx="1472565" cy="193675"/>
          </a:xfrm>
          <a:custGeom>
            <a:avLst/>
            <a:gdLst/>
            <a:ahLst/>
            <a:cxnLst/>
            <a:rect l="l" t="t" r="r" b="b"/>
            <a:pathLst>
              <a:path w="1472564" h="193675">
                <a:moveTo>
                  <a:pt x="0" y="1524"/>
                </a:moveTo>
                <a:lnTo>
                  <a:pt x="53768" y="642"/>
                </a:lnTo>
                <a:lnTo>
                  <a:pt x="107823" y="190"/>
                </a:lnTo>
                <a:lnTo>
                  <a:pt x="162448" y="23"/>
                </a:lnTo>
                <a:lnTo>
                  <a:pt x="217932" y="0"/>
                </a:lnTo>
                <a:lnTo>
                  <a:pt x="294411" y="310"/>
                </a:lnTo>
                <a:lnTo>
                  <a:pt x="369668" y="1230"/>
                </a:lnTo>
                <a:lnTo>
                  <a:pt x="443573" y="2740"/>
                </a:lnTo>
                <a:lnTo>
                  <a:pt x="515996" y="4824"/>
                </a:lnTo>
                <a:lnTo>
                  <a:pt x="586804" y="7462"/>
                </a:lnTo>
                <a:lnTo>
                  <a:pt x="655869" y="10636"/>
                </a:lnTo>
                <a:lnTo>
                  <a:pt x="723060" y="14329"/>
                </a:lnTo>
                <a:lnTo>
                  <a:pt x="788245" y="18523"/>
                </a:lnTo>
                <a:lnTo>
                  <a:pt x="851295" y="23198"/>
                </a:lnTo>
                <a:lnTo>
                  <a:pt x="912078" y="28338"/>
                </a:lnTo>
                <a:lnTo>
                  <a:pt x="970465" y="33924"/>
                </a:lnTo>
                <a:lnTo>
                  <a:pt x="1026325" y="39937"/>
                </a:lnTo>
                <a:lnTo>
                  <a:pt x="1079527" y="46360"/>
                </a:lnTo>
                <a:lnTo>
                  <a:pt x="1129940" y="53175"/>
                </a:lnTo>
                <a:lnTo>
                  <a:pt x="1177435" y="60364"/>
                </a:lnTo>
                <a:lnTo>
                  <a:pt x="1221880" y="67908"/>
                </a:lnTo>
                <a:lnTo>
                  <a:pt x="1263145" y="75789"/>
                </a:lnTo>
                <a:lnTo>
                  <a:pt x="1301100" y="83989"/>
                </a:lnTo>
                <a:lnTo>
                  <a:pt x="1366557" y="101274"/>
                </a:lnTo>
                <a:lnTo>
                  <a:pt x="1417204" y="119619"/>
                </a:lnTo>
                <a:lnTo>
                  <a:pt x="1451999" y="138878"/>
                </a:lnTo>
                <a:lnTo>
                  <a:pt x="1472184" y="169164"/>
                </a:lnTo>
                <a:lnTo>
                  <a:pt x="1471350" y="175760"/>
                </a:lnTo>
                <a:lnTo>
                  <a:pt x="1468945" y="181927"/>
                </a:lnTo>
                <a:lnTo>
                  <a:pt x="1465111" y="187809"/>
                </a:lnTo>
                <a:lnTo>
                  <a:pt x="1459992" y="193548"/>
                </a:lnTo>
              </a:path>
            </a:pathLst>
          </a:custGeom>
          <a:ln w="1676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13"/>
          <p:cNvSpPr/>
          <p:nvPr/>
        </p:nvSpPr>
        <p:spPr>
          <a:xfrm>
            <a:off x="8916424" y="3095721"/>
            <a:ext cx="146685" cy="93345"/>
          </a:xfrm>
          <a:custGeom>
            <a:avLst/>
            <a:gdLst/>
            <a:ahLst/>
            <a:cxnLst/>
            <a:rect l="l" t="t" r="r" b="b"/>
            <a:pathLst>
              <a:path w="146685" h="93344">
                <a:moveTo>
                  <a:pt x="143256" y="0"/>
                </a:moveTo>
                <a:lnTo>
                  <a:pt x="0" y="51816"/>
                </a:lnTo>
                <a:lnTo>
                  <a:pt x="146304" y="92964"/>
                </a:lnTo>
                <a:lnTo>
                  <a:pt x="99060" y="47244"/>
                </a:lnTo>
                <a:lnTo>
                  <a:pt x="14325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4"/>
          <p:cNvSpPr/>
          <p:nvPr/>
        </p:nvSpPr>
        <p:spPr>
          <a:xfrm>
            <a:off x="8995672" y="3123154"/>
            <a:ext cx="1472565" cy="193675"/>
          </a:xfrm>
          <a:custGeom>
            <a:avLst/>
            <a:gdLst/>
            <a:ahLst/>
            <a:cxnLst/>
            <a:rect l="l" t="t" r="r" b="b"/>
            <a:pathLst>
              <a:path w="1472564" h="193675">
                <a:moveTo>
                  <a:pt x="0" y="1523"/>
                </a:moveTo>
                <a:lnTo>
                  <a:pt x="53768" y="642"/>
                </a:lnTo>
                <a:lnTo>
                  <a:pt x="107823" y="190"/>
                </a:lnTo>
                <a:lnTo>
                  <a:pt x="162448" y="23"/>
                </a:lnTo>
                <a:lnTo>
                  <a:pt x="217932" y="0"/>
                </a:lnTo>
                <a:lnTo>
                  <a:pt x="294411" y="310"/>
                </a:lnTo>
                <a:lnTo>
                  <a:pt x="369668" y="1230"/>
                </a:lnTo>
                <a:lnTo>
                  <a:pt x="443573" y="2740"/>
                </a:lnTo>
                <a:lnTo>
                  <a:pt x="515996" y="4824"/>
                </a:lnTo>
                <a:lnTo>
                  <a:pt x="586804" y="7462"/>
                </a:lnTo>
                <a:lnTo>
                  <a:pt x="655869" y="10636"/>
                </a:lnTo>
                <a:lnTo>
                  <a:pt x="723060" y="14329"/>
                </a:lnTo>
                <a:lnTo>
                  <a:pt x="788245" y="18523"/>
                </a:lnTo>
                <a:lnTo>
                  <a:pt x="851295" y="23198"/>
                </a:lnTo>
                <a:lnTo>
                  <a:pt x="912078" y="28338"/>
                </a:lnTo>
                <a:lnTo>
                  <a:pt x="970465" y="33924"/>
                </a:lnTo>
                <a:lnTo>
                  <a:pt x="1026325" y="39937"/>
                </a:lnTo>
                <a:lnTo>
                  <a:pt x="1079527" y="46360"/>
                </a:lnTo>
                <a:lnTo>
                  <a:pt x="1129940" y="53175"/>
                </a:lnTo>
                <a:lnTo>
                  <a:pt x="1177435" y="60364"/>
                </a:lnTo>
                <a:lnTo>
                  <a:pt x="1221880" y="67908"/>
                </a:lnTo>
                <a:lnTo>
                  <a:pt x="1263145" y="75789"/>
                </a:lnTo>
                <a:lnTo>
                  <a:pt x="1301100" y="83989"/>
                </a:lnTo>
                <a:lnTo>
                  <a:pt x="1366557" y="101274"/>
                </a:lnTo>
                <a:lnTo>
                  <a:pt x="1417204" y="119619"/>
                </a:lnTo>
                <a:lnTo>
                  <a:pt x="1451999" y="138878"/>
                </a:lnTo>
                <a:lnTo>
                  <a:pt x="1472184" y="169163"/>
                </a:lnTo>
                <a:lnTo>
                  <a:pt x="1471350" y="175760"/>
                </a:lnTo>
                <a:lnTo>
                  <a:pt x="1468945" y="181927"/>
                </a:lnTo>
                <a:lnTo>
                  <a:pt x="1465111" y="187809"/>
                </a:lnTo>
                <a:lnTo>
                  <a:pt x="1459991" y="193547"/>
                </a:lnTo>
              </a:path>
            </a:pathLst>
          </a:custGeom>
          <a:ln w="1676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5"/>
          <p:cNvSpPr/>
          <p:nvPr/>
        </p:nvSpPr>
        <p:spPr>
          <a:xfrm>
            <a:off x="8898136" y="3078958"/>
            <a:ext cx="146685" cy="93345"/>
          </a:xfrm>
          <a:custGeom>
            <a:avLst/>
            <a:gdLst/>
            <a:ahLst/>
            <a:cxnLst/>
            <a:rect l="l" t="t" r="r" b="b"/>
            <a:pathLst>
              <a:path w="146685" h="93344">
                <a:moveTo>
                  <a:pt x="143256" y="0"/>
                </a:moveTo>
                <a:lnTo>
                  <a:pt x="0" y="50291"/>
                </a:lnTo>
                <a:lnTo>
                  <a:pt x="146303" y="92963"/>
                </a:lnTo>
                <a:lnTo>
                  <a:pt x="99060" y="47243"/>
                </a:lnTo>
                <a:lnTo>
                  <a:pt x="14325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6"/>
          <p:cNvSpPr txBox="1"/>
          <p:nvPr/>
        </p:nvSpPr>
        <p:spPr>
          <a:xfrm>
            <a:off x="9382768" y="2983962"/>
            <a:ext cx="666115" cy="1282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650" b="1" dirty="0">
                <a:latin typeface="Arial"/>
                <a:cs typeface="Arial"/>
              </a:rPr>
              <a:t>9000, 6000,</a:t>
            </a:r>
            <a:r>
              <a:rPr sz="650" b="1" spc="-55" dirty="0">
                <a:latin typeface="Arial"/>
                <a:cs typeface="Arial"/>
              </a:rPr>
              <a:t> </a:t>
            </a:r>
            <a:r>
              <a:rPr sz="650" b="1" dirty="0">
                <a:latin typeface="Arial"/>
                <a:cs typeface="Arial"/>
              </a:rPr>
              <a:t>4200</a:t>
            </a:r>
            <a:endParaRPr sz="650">
              <a:latin typeface="Arial"/>
              <a:cs typeface="Arial"/>
            </a:endParaRPr>
          </a:p>
        </p:txBody>
      </p:sp>
      <p:sp>
        <p:nvSpPr>
          <p:cNvPr id="13" name="object 17"/>
          <p:cNvSpPr txBox="1"/>
          <p:nvPr/>
        </p:nvSpPr>
        <p:spPr>
          <a:xfrm>
            <a:off x="6828544" y="2638013"/>
            <a:ext cx="41097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Courier New"/>
                <a:cs typeface="Courier New"/>
              </a:rPr>
              <a:t>SELECT employee_id, last_name, job_id,</a:t>
            </a:r>
            <a:r>
              <a:rPr sz="1200" b="1" spc="-80" dirty="0">
                <a:latin typeface="Courier New"/>
                <a:cs typeface="Courier New"/>
              </a:rPr>
              <a:t> </a:t>
            </a:r>
            <a:r>
              <a:rPr sz="1200" b="1" spc="-10" dirty="0">
                <a:latin typeface="Courier New"/>
                <a:cs typeface="Courier New"/>
              </a:rPr>
              <a:t>salary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14" name="object 18"/>
          <p:cNvSpPr txBox="1"/>
          <p:nvPr/>
        </p:nvSpPr>
        <p:spPr>
          <a:xfrm>
            <a:off x="6828544" y="2822418"/>
            <a:ext cx="4679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>
              <a:lnSpc>
                <a:spcPct val="100000"/>
              </a:lnSpc>
              <a:spcBef>
                <a:spcPts val="100"/>
              </a:spcBef>
            </a:pPr>
            <a:r>
              <a:rPr sz="1200" b="1" spc="-10" dirty="0">
                <a:latin typeface="Courier New"/>
                <a:cs typeface="Courier New"/>
              </a:rPr>
              <a:t>FROM  WHERE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15" name="object 19"/>
          <p:cNvSpPr txBox="1"/>
          <p:nvPr/>
        </p:nvSpPr>
        <p:spPr>
          <a:xfrm>
            <a:off x="7465829" y="2822418"/>
            <a:ext cx="11055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>
              <a:lnSpc>
                <a:spcPct val="100000"/>
              </a:lnSpc>
              <a:spcBef>
                <a:spcPts val="100"/>
              </a:spcBef>
            </a:pPr>
            <a:r>
              <a:rPr sz="1200" b="1" spc="-10" dirty="0">
                <a:latin typeface="Courier New"/>
                <a:cs typeface="Courier New"/>
              </a:rPr>
              <a:t>employees  </a:t>
            </a:r>
            <a:r>
              <a:rPr sz="1200" b="1" spc="-5" dirty="0">
                <a:latin typeface="Courier New"/>
                <a:cs typeface="Courier New"/>
              </a:rPr>
              <a:t>salary &lt;</a:t>
            </a:r>
            <a:r>
              <a:rPr sz="1200" b="1" spc="-90" dirty="0">
                <a:latin typeface="Courier New"/>
                <a:cs typeface="Courier New"/>
              </a:rPr>
              <a:t> </a:t>
            </a:r>
            <a:r>
              <a:rPr sz="1200" b="1" spc="-10" dirty="0">
                <a:latin typeface="Courier New"/>
                <a:cs typeface="Courier New"/>
              </a:rPr>
              <a:t>ALL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16" name="object 20"/>
          <p:cNvSpPr txBox="1"/>
          <p:nvPr/>
        </p:nvSpPr>
        <p:spPr>
          <a:xfrm>
            <a:off x="6828544" y="3188177"/>
            <a:ext cx="42906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12620" marR="914400" indent="-91440">
              <a:lnSpc>
                <a:spcPct val="100000"/>
              </a:lnSpc>
              <a:spcBef>
                <a:spcPts val="100"/>
              </a:spcBef>
              <a:tabLst>
                <a:tab pos="2548890" algn="l"/>
              </a:tabLst>
            </a:pPr>
            <a:r>
              <a:rPr sz="1200" b="1" spc="-5" dirty="0">
                <a:latin typeface="Courier New"/>
                <a:cs typeface="Courier New"/>
              </a:rPr>
              <a:t>(SELECT </a:t>
            </a:r>
            <a:r>
              <a:rPr sz="1200" b="1" spc="-10" dirty="0">
                <a:latin typeface="Courier New"/>
                <a:cs typeface="Courier New"/>
              </a:rPr>
              <a:t>salary  FRO</a:t>
            </a:r>
            <a:r>
              <a:rPr sz="1200" b="1" spc="-5" dirty="0">
                <a:latin typeface="Courier New"/>
                <a:cs typeface="Courier New"/>
              </a:rPr>
              <a:t>M</a:t>
            </a:r>
            <a:r>
              <a:rPr sz="1200" b="1" dirty="0">
                <a:latin typeface="Courier New"/>
                <a:cs typeface="Courier New"/>
              </a:rPr>
              <a:t>	</a:t>
            </a:r>
            <a:r>
              <a:rPr sz="1200" b="1" spc="-10" dirty="0">
                <a:latin typeface="Courier New"/>
                <a:cs typeface="Courier New"/>
              </a:rPr>
              <a:t>employees</a:t>
            </a:r>
            <a:endParaRPr sz="1200">
              <a:latin typeface="Courier New"/>
              <a:cs typeface="Courier New"/>
            </a:endParaRPr>
          </a:p>
          <a:p>
            <a:pPr marR="5080" indent="1912620">
              <a:lnSpc>
                <a:spcPct val="100000"/>
              </a:lnSpc>
              <a:tabLst>
                <a:tab pos="636270" algn="l"/>
                <a:tab pos="2549525" algn="l"/>
              </a:tabLst>
            </a:pPr>
            <a:r>
              <a:rPr sz="1200" b="1" spc="-5" dirty="0">
                <a:latin typeface="Courier New"/>
                <a:cs typeface="Courier New"/>
              </a:rPr>
              <a:t>WHERE	job_id =</a:t>
            </a:r>
            <a:r>
              <a:rPr sz="1200" b="1" spc="-50" dirty="0">
                <a:latin typeface="Courier New"/>
                <a:cs typeface="Courier New"/>
              </a:rPr>
              <a:t> </a:t>
            </a:r>
            <a:r>
              <a:rPr sz="1200" b="1" spc="-10" dirty="0">
                <a:latin typeface="Courier New"/>
                <a:cs typeface="Courier New"/>
              </a:rPr>
              <a:t>'IT_PROG')  </a:t>
            </a:r>
            <a:r>
              <a:rPr sz="1200" b="1" spc="-5" dirty="0">
                <a:latin typeface="Courier New"/>
                <a:cs typeface="Courier New"/>
              </a:rPr>
              <a:t>AND	job_id &lt;&gt;</a:t>
            </a:r>
            <a:r>
              <a:rPr sz="1200" b="1" spc="-20" dirty="0">
                <a:latin typeface="Courier New"/>
                <a:cs typeface="Courier New"/>
              </a:rPr>
              <a:t> </a:t>
            </a:r>
            <a:r>
              <a:rPr sz="1200" b="1" spc="-10" dirty="0">
                <a:latin typeface="Courier New"/>
                <a:cs typeface="Courier New"/>
              </a:rPr>
              <a:t>'IT_PROG';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17" name="object 21"/>
          <p:cNvSpPr/>
          <p:nvPr/>
        </p:nvSpPr>
        <p:spPr>
          <a:xfrm>
            <a:off x="6796539" y="4135089"/>
            <a:ext cx="4989576" cy="7284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33924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Practice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pc="-5" dirty="0">
                <a:latin typeface="Times New Roman"/>
                <a:cs typeface="Times New Roman"/>
              </a:rPr>
              <a:t>Create </a:t>
            </a:r>
            <a:r>
              <a:rPr lang="en-US" dirty="0">
                <a:latin typeface="Times New Roman"/>
                <a:cs typeface="Times New Roman"/>
              </a:rPr>
              <a:t>a </a:t>
            </a:r>
            <a:r>
              <a:rPr lang="en-US" spc="-5" dirty="0">
                <a:latin typeface="Times New Roman"/>
                <a:cs typeface="Times New Roman"/>
              </a:rPr>
              <a:t>query to display the </a:t>
            </a:r>
            <a:r>
              <a:rPr lang="en-US" spc="-10" dirty="0" err="1" smtClean="0">
                <a:latin typeface="Times New Roman"/>
                <a:cs typeface="Times New Roman"/>
              </a:rPr>
              <a:t>empno</a:t>
            </a:r>
            <a:r>
              <a:rPr lang="en-US" spc="-10" dirty="0" smtClean="0">
                <a:latin typeface="Times New Roman"/>
                <a:cs typeface="Times New Roman"/>
              </a:rPr>
              <a:t> </a:t>
            </a:r>
            <a:r>
              <a:rPr lang="en-US" spc="-5" dirty="0" smtClean="0">
                <a:latin typeface="Times New Roman"/>
                <a:cs typeface="Times New Roman"/>
              </a:rPr>
              <a:t>and </a:t>
            </a:r>
            <a:r>
              <a:rPr lang="en-US" spc="-5" dirty="0" err="1" smtClean="0">
                <a:latin typeface="Times New Roman"/>
                <a:cs typeface="Times New Roman"/>
              </a:rPr>
              <a:t>ename</a:t>
            </a:r>
            <a:r>
              <a:rPr lang="en-US" spc="-5" dirty="0" smtClean="0">
                <a:latin typeface="Times New Roman"/>
                <a:cs typeface="Times New Roman"/>
              </a:rPr>
              <a:t> of </a:t>
            </a:r>
            <a:r>
              <a:rPr lang="en-US" spc="-5" dirty="0">
                <a:latin typeface="Times New Roman"/>
                <a:cs typeface="Times New Roman"/>
              </a:rPr>
              <a:t>all </a:t>
            </a:r>
            <a:r>
              <a:rPr lang="en-US" spc="-10" dirty="0">
                <a:latin typeface="Times New Roman"/>
                <a:cs typeface="Times New Roman"/>
              </a:rPr>
              <a:t>employees </a:t>
            </a:r>
            <a:r>
              <a:rPr lang="en-US" spc="-15" dirty="0">
                <a:latin typeface="Times New Roman"/>
                <a:cs typeface="Times New Roman"/>
              </a:rPr>
              <a:t>who </a:t>
            </a:r>
            <a:r>
              <a:rPr lang="en-US" spc="-5" dirty="0">
                <a:latin typeface="Times New Roman"/>
                <a:cs typeface="Times New Roman"/>
              </a:rPr>
              <a:t>earn </a:t>
            </a:r>
            <a:r>
              <a:rPr lang="en-US" spc="-10" dirty="0">
                <a:latin typeface="Times New Roman"/>
                <a:cs typeface="Times New Roman"/>
              </a:rPr>
              <a:t>more than the  </a:t>
            </a:r>
            <a:r>
              <a:rPr lang="en-US" spc="-5" dirty="0">
                <a:latin typeface="Times New Roman"/>
                <a:cs typeface="Times New Roman"/>
              </a:rPr>
              <a:t>average </a:t>
            </a:r>
            <a:r>
              <a:rPr lang="en-US" spc="-10" dirty="0">
                <a:latin typeface="Times New Roman"/>
                <a:cs typeface="Times New Roman"/>
              </a:rPr>
              <a:t>salary. </a:t>
            </a:r>
            <a:r>
              <a:rPr lang="en-US" spc="-5" dirty="0">
                <a:latin typeface="Times New Roman"/>
                <a:cs typeface="Times New Roman"/>
              </a:rPr>
              <a:t>Sort the results in </a:t>
            </a:r>
            <a:r>
              <a:rPr lang="en-US" spc="-10" dirty="0">
                <a:latin typeface="Times New Roman"/>
                <a:cs typeface="Times New Roman"/>
              </a:rPr>
              <a:t>ascending </a:t>
            </a:r>
            <a:r>
              <a:rPr lang="en-US" dirty="0">
                <a:latin typeface="Times New Roman"/>
                <a:cs typeface="Times New Roman"/>
              </a:rPr>
              <a:t>order </a:t>
            </a:r>
            <a:r>
              <a:rPr lang="en-US" spc="-5" dirty="0">
                <a:latin typeface="Times New Roman"/>
                <a:cs typeface="Times New Roman"/>
              </a:rPr>
              <a:t>of</a:t>
            </a:r>
            <a:r>
              <a:rPr lang="en-US" spc="10" dirty="0">
                <a:latin typeface="Times New Roman"/>
                <a:cs typeface="Times New Roman"/>
              </a:rPr>
              <a:t> </a:t>
            </a:r>
            <a:r>
              <a:rPr lang="en-US" spc="-10" dirty="0" smtClean="0">
                <a:latin typeface="Times New Roman"/>
                <a:cs typeface="Times New Roman"/>
              </a:rPr>
              <a:t>salary</a:t>
            </a:r>
          </a:p>
          <a:p>
            <a:endParaRPr lang="en-US" spc="-10" dirty="0">
              <a:latin typeface="Times New Roman"/>
              <a:cs typeface="Times New Roman"/>
            </a:endParaRPr>
          </a:p>
          <a:p>
            <a:r>
              <a:rPr lang="en-US" dirty="0">
                <a:latin typeface="Times New Roman"/>
                <a:cs typeface="Times New Roman"/>
              </a:rPr>
              <a:t>Write a </a:t>
            </a:r>
            <a:r>
              <a:rPr lang="en-US" spc="-5" dirty="0">
                <a:latin typeface="Times New Roman"/>
                <a:cs typeface="Times New Roman"/>
              </a:rPr>
              <a:t>query that displays the </a:t>
            </a:r>
            <a:r>
              <a:rPr lang="en-US" spc="-5" dirty="0" err="1" smtClean="0">
                <a:latin typeface="Times New Roman"/>
                <a:cs typeface="Times New Roman"/>
              </a:rPr>
              <a:t>empno</a:t>
            </a:r>
            <a:r>
              <a:rPr lang="en-US" spc="-5" dirty="0" smtClean="0">
                <a:latin typeface="Times New Roman"/>
                <a:cs typeface="Times New Roman"/>
              </a:rPr>
              <a:t> and </a:t>
            </a:r>
            <a:r>
              <a:rPr lang="en-US" spc="-5" dirty="0" err="1" smtClean="0">
                <a:latin typeface="Times New Roman"/>
                <a:cs typeface="Times New Roman"/>
              </a:rPr>
              <a:t>ename</a:t>
            </a:r>
            <a:r>
              <a:rPr lang="en-US" spc="-5" dirty="0" smtClean="0">
                <a:latin typeface="Times New Roman"/>
                <a:cs typeface="Times New Roman"/>
              </a:rPr>
              <a:t> of </a:t>
            </a:r>
            <a:r>
              <a:rPr lang="en-US" spc="-5" dirty="0">
                <a:latin typeface="Times New Roman"/>
                <a:cs typeface="Times New Roman"/>
              </a:rPr>
              <a:t>all </a:t>
            </a:r>
            <a:r>
              <a:rPr lang="en-US" spc="-10" dirty="0">
                <a:latin typeface="Times New Roman"/>
                <a:cs typeface="Times New Roman"/>
              </a:rPr>
              <a:t>employees </a:t>
            </a:r>
            <a:r>
              <a:rPr lang="en-US" spc="-15" dirty="0">
                <a:latin typeface="Times New Roman"/>
                <a:cs typeface="Times New Roman"/>
              </a:rPr>
              <a:t>who </a:t>
            </a:r>
            <a:r>
              <a:rPr lang="en-US" spc="-10" dirty="0">
                <a:latin typeface="Times New Roman"/>
                <a:cs typeface="Times New Roman"/>
              </a:rPr>
              <a:t>work </a:t>
            </a:r>
            <a:r>
              <a:rPr lang="en-US" spc="-5" dirty="0">
                <a:latin typeface="Times New Roman"/>
                <a:cs typeface="Times New Roman"/>
              </a:rPr>
              <a:t>in </a:t>
            </a:r>
            <a:r>
              <a:rPr lang="en-US" dirty="0">
                <a:latin typeface="Times New Roman"/>
                <a:cs typeface="Times New Roman"/>
              </a:rPr>
              <a:t>a  </a:t>
            </a:r>
            <a:r>
              <a:rPr lang="en-US" spc="-5" dirty="0">
                <a:latin typeface="Times New Roman"/>
                <a:cs typeface="Times New Roman"/>
              </a:rPr>
              <a:t>department </a:t>
            </a:r>
            <a:r>
              <a:rPr lang="en-US" spc="-15" dirty="0">
                <a:latin typeface="Times New Roman"/>
                <a:cs typeface="Times New Roman"/>
              </a:rPr>
              <a:t>with any </a:t>
            </a:r>
            <a:r>
              <a:rPr lang="en-US" spc="-10" dirty="0">
                <a:latin typeface="Times New Roman"/>
                <a:cs typeface="Times New Roman"/>
              </a:rPr>
              <a:t>employee whose </a:t>
            </a:r>
            <a:r>
              <a:rPr lang="en-US" spc="-5" dirty="0">
                <a:latin typeface="Times New Roman"/>
                <a:cs typeface="Times New Roman"/>
              </a:rPr>
              <a:t>last </a:t>
            </a:r>
            <a:r>
              <a:rPr lang="en-US" spc="-10" dirty="0">
                <a:latin typeface="Times New Roman"/>
                <a:cs typeface="Times New Roman"/>
              </a:rPr>
              <a:t>name contains </a:t>
            </a:r>
            <a:r>
              <a:rPr lang="en-US" dirty="0">
                <a:latin typeface="Times New Roman"/>
                <a:cs typeface="Times New Roman"/>
              </a:rPr>
              <a:t>a </a:t>
            </a:r>
            <a:r>
              <a:rPr lang="en-US" i="1" spc="-10" dirty="0">
                <a:latin typeface="Times New Roman"/>
                <a:cs typeface="Times New Roman"/>
              </a:rPr>
              <a:t>u</a:t>
            </a:r>
            <a:r>
              <a:rPr lang="en-US" spc="-10" dirty="0" smtClean="0">
                <a:latin typeface="Times New Roman"/>
                <a:cs typeface="Times New Roman"/>
              </a:rPr>
              <a:t>.</a:t>
            </a:r>
          </a:p>
          <a:p>
            <a:endParaRPr lang="en-US" spc="-10" dirty="0">
              <a:latin typeface="Times New Roman"/>
              <a:cs typeface="Times New Roman"/>
            </a:endParaRPr>
          </a:p>
          <a:p>
            <a:r>
              <a:rPr lang="en-US" spc="-10" dirty="0">
                <a:latin typeface="Times New Roman"/>
                <a:cs typeface="Times New Roman"/>
              </a:rPr>
              <a:t>Display </a:t>
            </a:r>
            <a:r>
              <a:rPr lang="en-US" spc="-5" dirty="0">
                <a:latin typeface="Times New Roman"/>
                <a:cs typeface="Times New Roman"/>
              </a:rPr>
              <a:t>the last </a:t>
            </a:r>
            <a:r>
              <a:rPr lang="en-US" spc="-10" dirty="0">
                <a:latin typeface="Times New Roman"/>
                <a:cs typeface="Times New Roman"/>
              </a:rPr>
              <a:t>name, </a:t>
            </a:r>
            <a:r>
              <a:rPr lang="en-US" spc="-5" dirty="0">
                <a:latin typeface="Times New Roman"/>
                <a:cs typeface="Times New Roman"/>
              </a:rPr>
              <a:t>department </a:t>
            </a:r>
            <a:r>
              <a:rPr lang="en-US" spc="-10" dirty="0">
                <a:latin typeface="Times New Roman"/>
                <a:cs typeface="Times New Roman"/>
              </a:rPr>
              <a:t>number, </a:t>
            </a:r>
            <a:r>
              <a:rPr lang="en-US" spc="-5" dirty="0">
                <a:latin typeface="Times New Roman"/>
                <a:cs typeface="Times New Roman"/>
              </a:rPr>
              <a:t>and </a:t>
            </a:r>
            <a:r>
              <a:rPr lang="en-US" spc="5" dirty="0">
                <a:latin typeface="Times New Roman"/>
                <a:cs typeface="Times New Roman"/>
              </a:rPr>
              <a:t>job </a:t>
            </a:r>
            <a:r>
              <a:rPr lang="en-US" dirty="0">
                <a:latin typeface="Times New Roman"/>
                <a:cs typeface="Times New Roman"/>
              </a:rPr>
              <a:t>ID </a:t>
            </a:r>
            <a:r>
              <a:rPr lang="en-US" spc="-5" dirty="0">
                <a:latin typeface="Times New Roman"/>
                <a:cs typeface="Times New Roman"/>
              </a:rPr>
              <a:t>of all </a:t>
            </a:r>
            <a:r>
              <a:rPr lang="en-US" spc="-10" dirty="0">
                <a:latin typeface="Times New Roman"/>
                <a:cs typeface="Times New Roman"/>
              </a:rPr>
              <a:t>employees </a:t>
            </a:r>
            <a:r>
              <a:rPr lang="en-US" spc="-15" dirty="0">
                <a:latin typeface="Times New Roman"/>
                <a:cs typeface="Times New Roman"/>
              </a:rPr>
              <a:t>whose  </a:t>
            </a:r>
            <a:r>
              <a:rPr lang="en-US" spc="-5" dirty="0">
                <a:latin typeface="Times New Roman"/>
                <a:cs typeface="Times New Roman"/>
              </a:rPr>
              <a:t>department location </a:t>
            </a:r>
            <a:r>
              <a:rPr lang="en-US" dirty="0">
                <a:latin typeface="Times New Roman"/>
                <a:cs typeface="Times New Roman"/>
              </a:rPr>
              <a:t>ID </a:t>
            </a:r>
            <a:r>
              <a:rPr lang="en-US" spc="-5" dirty="0">
                <a:latin typeface="Times New Roman"/>
                <a:cs typeface="Times New Roman"/>
              </a:rPr>
              <a:t>is</a:t>
            </a:r>
            <a:r>
              <a:rPr lang="en-US" dirty="0">
                <a:latin typeface="Times New Roman"/>
                <a:cs typeface="Times New Roman"/>
              </a:rPr>
              <a:t> 1700</a:t>
            </a:r>
            <a:r>
              <a:rPr lang="en-US" dirty="0" smtClean="0">
                <a:latin typeface="Times New Roman"/>
                <a:cs typeface="Times New Roman"/>
              </a:rPr>
              <a:t>.</a:t>
            </a:r>
            <a:endParaRPr lang="en-US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68138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Practice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pc="-10" dirty="0" smtClean="0">
                <a:latin typeface="Times New Roman"/>
                <a:cs typeface="Times New Roman"/>
              </a:rPr>
              <a:t>Display </a:t>
            </a:r>
            <a:r>
              <a:rPr lang="en-US" spc="-5" dirty="0">
                <a:latin typeface="Times New Roman"/>
                <a:cs typeface="Times New Roman"/>
              </a:rPr>
              <a:t>the last </a:t>
            </a:r>
            <a:r>
              <a:rPr lang="en-US" spc="-10" dirty="0">
                <a:latin typeface="Times New Roman"/>
                <a:cs typeface="Times New Roman"/>
              </a:rPr>
              <a:t>name </a:t>
            </a:r>
            <a:r>
              <a:rPr lang="en-US" spc="-5" dirty="0">
                <a:latin typeface="Times New Roman"/>
                <a:cs typeface="Times New Roman"/>
              </a:rPr>
              <a:t>and </a:t>
            </a:r>
            <a:r>
              <a:rPr lang="en-US" spc="-10" dirty="0">
                <a:latin typeface="Times New Roman"/>
                <a:cs typeface="Times New Roman"/>
              </a:rPr>
              <a:t>salary </a:t>
            </a:r>
            <a:r>
              <a:rPr lang="en-US" spc="-5" dirty="0">
                <a:latin typeface="Times New Roman"/>
                <a:cs typeface="Times New Roman"/>
              </a:rPr>
              <a:t>of </a:t>
            </a:r>
            <a:r>
              <a:rPr lang="en-US" spc="-10" dirty="0">
                <a:latin typeface="Times New Roman"/>
                <a:cs typeface="Times New Roman"/>
              </a:rPr>
              <a:t>every employee </a:t>
            </a:r>
            <a:r>
              <a:rPr lang="en-US" spc="-15" dirty="0">
                <a:latin typeface="Times New Roman"/>
                <a:cs typeface="Times New Roman"/>
              </a:rPr>
              <a:t>who </a:t>
            </a:r>
            <a:r>
              <a:rPr lang="en-US" dirty="0">
                <a:latin typeface="Times New Roman"/>
                <a:cs typeface="Times New Roman"/>
              </a:rPr>
              <a:t>reports </a:t>
            </a:r>
            <a:r>
              <a:rPr lang="en-US" spc="45" dirty="0">
                <a:latin typeface="Times New Roman"/>
                <a:cs typeface="Times New Roman"/>
              </a:rPr>
              <a:t>to</a:t>
            </a:r>
            <a:r>
              <a:rPr lang="en-US" spc="-80" dirty="0">
                <a:latin typeface="Times New Roman"/>
                <a:cs typeface="Times New Roman"/>
              </a:rPr>
              <a:t> </a:t>
            </a:r>
            <a:r>
              <a:rPr lang="en-US" spc="-10" dirty="0">
                <a:latin typeface="Times New Roman"/>
                <a:cs typeface="Times New Roman"/>
              </a:rPr>
              <a:t>King.</a:t>
            </a:r>
            <a:endParaRPr lang="en-US" dirty="0">
              <a:latin typeface="Times New Roman"/>
              <a:cs typeface="Times New Roman"/>
            </a:endParaRPr>
          </a:p>
          <a:p>
            <a:endParaRPr lang="en-US" dirty="0" smtClean="0"/>
          </a:p>
          <a:p>
            <a:r>
              <a:rPr lang="en-US" spc="-10" dirty="0">
                <a:latin typeface="Times New Roman"/>
                <a:cs typeface="Times New Roman"/>
              </a:rPr>
              <a:t>Display </a:t>
            </a:r>
            <a:r>
              <a:rPr lang="en-US" spc="-5" dirty="0">
                <a:latin typeface="Times New Roman"/>
                <a:cs typeface="Times New Roman"/>
              </a:rPr>
              <a:t>the department </a:t>
            </a:r>
            <a:r>
              <a:rPr lang="en-US" spc="-10" dirty="0">
                <a:latin typeface="Times New Roman"/>
                <a:cs typeface="Times New Roman"/>
              </a:rPr>
              <a:t>number, </a:t>
            </a:r>
            <a:r>
              <a:rPr lang="en-US" spc="-5" dirty="0">
                <a:latin typeface="Times New Roman"/>
                <a:cs typeface="Times New Roman"/>
              </a:rPr>
              <a:t>last </a:t>
            </a:r>
            <a:r>
              <a:rPr lang="en-US" spc="-10" dirty="0">
                <a:latin typeface="Times New Roman"/>
                <a:cs typeface="Times New Roman"/>
              </a:rPr>
              <a:t>name, </a:t>
            </a:r>
            <a:r>
              <a:rPr lang="en-US" spc="-5" dirty="0">
                <a:latin typeface="Times New Roman"/>
                <a:cs typeface="Times New Roman"/>
              </a:rPr>
              <a:t>and </a:t>
            </a:r>
            <a:r>
              <a:rPr lang="en-US" spc="5" dirty="0">
                <a:latin typeface="Times New Roman"/>
                <a:cs typeface="Times New Roman"/>
              </a:rPr>
              <a:t>job </a:t>
            </a:r>
            <a:r>
              <a:rPr lang="en-US" dirty="0">
                <a:latin typeface="Times New Roman"/>
                <a:cs typeface="Times New Roman"/>
              </a:rPr>
              <a:t>ID </a:t>
            </a:r>
            <a:r>
              <a:rPr lang="en-US" spc="-5" dirty="0">
                <a:latin typeface="Times New Roman"/>
                <a:cs typeface="Times New Roman"/>
              </a:rPr>
              <a:t>for </a:t>
            </a:r>
            <a:r>
              <a:rPr lang="en-US" spc="-10" dirty="0">
                <a:latin typeface="Times New Roman"/>
                <a:cs typeface="Times New Roman"/>
              </a:rPr>
              <a:t>every </a:t>
            </a:r>
            <a:r>
              <a:rPr lang="en-US" spc="-15" dirty="0">
                <a:latin typeface="Times New Roman"/>
                <a:cs typeface="Times New Roman"/>
              </a:rPr>
              <a:t>employee </a:t>
            </a:r>
            <a:r>
              <a:rPr lang="en-US" spc="-5" dirty="0">
                <a:latin typeface="Times New Roman"/>
                <a:cs typeface="Times New Roman"/>
              </a:rPr>
              <a:t>in the Executive  department.</a:t>
            </a:r>
            <a:endParaRPr lang="en-US" dirty="0">
              <a:latin typeface="Times New Roman"/>
              <a:cs typeface="Times New Roman"/>
            </a:endParaRPr>
          </a:p>
          <a:p>
            <a:endParaRPr lang="en-US" dirty="0" smtClean="0"/>
          </a:p>
          <a:p>
            <a:r>
              <a:rPr lang="en-US" spc="-5" dirty="0" smtClean="0">
                <a:latin typeface="Times New Roman"/>
                <a:cs typeface="Times New Roman"/>
              </a:rPr>
              <a:t>Display </a:t>
            </a:r>
            <a:r>
              <a:rPr lang="en-US" spc="-5" dirty="0">
                <a:latin typeface="Times New Roman"/>
                <a:cs typeface="Times New Roman"/>
              </a:rPr>
              <a:t>the </a:t>
            </a:r>
            <a:r>
              <a:rPr lang="en-US" spc="-10" dirty="0">
                <a:latin typeface="Times New Roman"/>
                <a:cs typeface="Times New Roman"/>
              </a:rPr>
              <a:t>employee numbers, </a:t>
            </a:r>
            <a:r>
              <a:rPr lang="en-US" spc="-5" dirty="0">
                <a:latin typeface="Times New Roman"/>
                <a:cs typeface="Times New Roman"/>
              </a:rPr>
              <a:t>last </a:t>
            </a:r>
            <a:r>
              <a:rPr lang="en-US" spc="-10" dirty="0">
                <a:latin typeface="Times New Roman"/>
                <a:cs typeface="Times New Roman"/>
              </a:rPr>
              <a:t>names, </a:t>
            </a:r>
            <a:r>
              <a:rPr lang="en-US" spc="-5" dirty="0">
                <a:latin typeface="Times New Roman"/>
                <a:cs typeface="Times New Roman"/>
              </a:rPr>
              <a:t>and salaries of </a:t>
            </a:r>
            <a:r>
              <a:rPr lang="en-US" spc="15" dirty="0">
                <a:latin typeface="Times New Roman"/>
                <a:cs typeface="Times New Roman"/>
              </a:rPr>
              <a:t>all  </a:t>
            </a:r>
            <a:r>
              <a:rPr lang="en-US" spc="-5" dirty="0">
                <a:latin typeface="Times New Roman"/>
                <a:cs typeface="Times New Roman"/>
              </a:rPr>
              <a:t>employees </a:t>
            </a:r>
            <a:r>
              <a:rPr lang="en-US" spc="-15" dirty="0">
                <a:latin typeface="Times New Roman"/>
                <a:cs typeface="Times New Roman"/>
              </a:rPr>
              <a:t>who </a:t>
            </a:r>
            <a:r>
              <a:rPr lang="en-US" dirty="0">
                <a:latin typeface="Times New Roman"/>
                <a:cs typeface="Times New Roman"/>
              </a:rPr>
              <a:t>earn </a:t>
            </a:r>
            <a:r>
              <a:rPr lang="en-US" spc="-10" dirty="0">
                <a:latin typeface="Times New Roman"/>
                <a:cs typeface="Times New Roman"/>
              </a:rPr>
              <a:t>more than </a:t>
            </a:r>
            <a:r>
              <a:rPr lang="en-US" spc="-5" dirty="0">
                <a:latin typeface="Times New Roman"/>
                <a:cs typeface="Times New Roman"/>
              </a:rPr>
              <a:t>the average </a:t>
            </a:r>
            <a:r>
              <a:rPr lang="en-US" spc="-10" dirty="0">
                <a:latin typeface="Times New Roman"/>
                <a:cs typeface="Times New Roman"/>
              </a:rPr>
              <a:t>salary </a:t>
            </a:r>
            <a:r>
              <a:rPr lang="en-US" spc="-5" dirty="0">
                <a:latin typeface="Times New Roman"/>
                <a:cs typeface="Times New Roman"/>
              </a:rPr>
              <a:t>and </a:t>
            </a:r>
            <a:r>
              <a:rPr lang="en-US" spc="-15" dirty="0">
                <a:latin typeface="Times New Roman"/>
                <a:cs typeface="Times New Roman"/>
              </a:rPr>
              <a:t>who </a:t>
            </a:r>
            <a:r>
              <a:rPr lang="en-US" spc="-10" dirty="0">
                <a:latin typeface="Times New Roman"/>
                <a:cs typeface="Times New Roman"/>
              </a:rPr>
              <a:t>work </a:t>
            </a:r>
            <a:r>
              <a:rPr lang="en-US" spc="-5" dirty="0">
                <a:latin typeface="Times New Roman"/>
                <a:cs typeface="Times New Roman"/>
              </a:rPr>
              <a:t>in </a:t>
            </a:r>
            <a:r>
              <a:rPr lang="en-US" dirty="0">
                <a:latin typeface="Times New Roman"/>
                <a:cs typeface="Times New Roman"/>
              </a:rPr>
              <a:t>a </a:t>
            </a:r>
            <a:r>
              <a:rPr lang="en-US" spc="-5" dirty="0">
                <a:latin typeface="Times New Roman"/>
                <a:cs typeface="Times New Roman"/>
              </a:rPr>
              <a:t>department </a:t>
            </a:r>
            <a:r>
              <a:rPr lang="en-US" spc="-15" dirty="0">
                <a:latin typeface="Times New Roman"/>
                <a:cs typeface="Times New Roman"/>
              </a:rPr>
              <a:t>with any  </a:t>
            </a:r>
            <a:r>
              <a:rPr lang="en-US" spc="-5" dirty="0">
                <a:latin typeface="Times New Roman"/>
                <a:cs typeface="Times New Roman"/>
              </a:rPr>
              <a:t>employee </a:t>
            </a:r>
            <a:r>
              <a:rPr lang="en-US" spc="-15" dirty="0">
                <a:latin typeface="Times New Roman"/>
                <a:cs typeface="Times New Roman"/>
              </a:rPr>
              <a:t>with </a:t>
            </a:r>
            <a:r>
              <a:rPr lang="en-US" dirty="0">
                <a:latin typeface="Times New Roman"/>
                <a:cs typeface="Times New Roman"/>
              </a:rPr>
              <a:t>a </a:t>
            </a:r>
            <a:r>
              <a:rPr lang="en-US" i="1" dirty="0">
                <a:latin typeface="Times New Roman"/>
                <a:cs typeface="Times New Roman"/>
              </a:rPr>
              <a:t>u </a:t>
            </a:r>
            <a:r>
              <a:rPr lang="en-US" spc="-5" dirty="0">
                <a:latin typeface="Times New Roman"/>
                <a:cs typeface="Times New Roman"/>
              </a:rPr>
              <a:t>in their </a:t>
            </a:r>
            <a:r>
              <a:rPr lang="en-US" spc="-10" dirty="0">
                <a:latin typeface="Times New Roman"/>
                <a:cs typeface="Times New Roman"/>
              </a:rPr>
              <a:t>name.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493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What is a Subquery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207758" cy="4351338"/>
          </a:xfrm>
        </p:spPr>
        <p:txBody>
          <a:bodyPr/>
          <a:lstStyle/>
          <a:p>
            <a:r>
              <a:rPr lang="en-US" dirty="0"/>
              <a:t>A Subquery or Inner query or a Nested query in SQL is a query inside another SQL query and inserted inside the</a:t>
            </a:r>
            <a:r>
              <a:rPr lang="en-US" i="1" dirty="0"/>
              <a:t> WHERE clause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A SQL Subquery is used to return information that will be used in the primary query as a condition to additionally limit the information to be recovered.</a:t>
            </a:r>
          </a:p>
        </p:txBody>
      </p:sp>
      <p:pic>
        <p:nvPicPr>
          <p:cNvPr id="1026" name="Picture 2" descr="How and When to Write MySQL Subqueries - Level Up Cod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8011" y="1825625"/>
            <a:ext cx="5457825" cy="3600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1802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Why we use Subquery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307006" cy="4351338"/>
          </a:xfrm>
        </p:spPr>
        <p:txBody>
          <a:bodyPr/>
          <a:lstStyle/>
          <a:p>
            <a:pPr marL="132715">
              <a:lnSpc>
                <a:spcPct val="100000"/>
              </a:lnSpc>
              <a:spcBef>
                <a:spcPts val="395"/>
              </a:spcBef>
            </a:pPr>
            <a:r>
              <a:rPr lang="en-US" sz="2000" spc="-5" dirty="0">
                <a:latin typeface="Times New Roman"/>
                <a:cs typeface="Times New Roman"/>
              </a:rPr>
              <a:t>Suppose </a:t>
            </a:r>
            <a:r>
              <a:rPr lang="en-US" sz="2000" spc="-15" dirty="0">
                <a:latin typeface="Times New Roman"/>
                <a:cs typeface="Times New Roman"/>
              </a:rPr>
              <a:t>you want </a:t>
            </a:r>
            <a:r>
              <a:rPr lang="en-US" sz="2000" spc="-5" dirty="0">
                <a:latin typeface="Times New Roman"/>
                <a:cs typeface="Times New Roman"/>
              </a:rPr>
              <a:t>to </a:t>
            </a:r>
            <a:r>
              <a:rPr lang="en-US" sz="2000" spc="-10" dirty="0">
                <a:latin typeface="Times New Roman"/>
                <a:cs typeface="Times New Roman"/>
              </a:rPr>
              <a:t>write </a:t>
            </a:r>
            <a:r>
              <a:rPr lang="en-US" sz="2000" dirty="0">
                <a:latin typeface="Times New Roman"/>
                <a:cs typeface="Times New Roman"/>
              </a:rPr>
              <a:t>a </a:t>
            </a:r>
            <a:r>
              <a:rPr lang="en-US" sz="2000" spc="-5" dirty="0">
                <a:latin typeface="Times New Roman"/>
                <a:cs typeface="Times New Roman"/>
              </a:rPr>
              <a:t>query to </a:t>
            </a:r>
            <a:r>
              <a:rPr lang="en-US" sz="2000" spc="-10" dirty="0">
                <a:latin typeface="Times New Roman"/>
                <a:cs typeface="Times New Roman"/>
              </a:rPr>
              <a:t>find </a:t>
            </a:r>
            <a:r>
              <a:rPr lang="en-US" sz="2000" spc="-5" dirty="0">
                <a:latin typeface="Times New Roman"/>
                <a:cs typeface="Times New Roman"/>
              </a:rPr>
              <a:t>out </a:t>
            </a:r>
            <a:r>
              <a:rPr lang="en-US" sz="2000" spc="-15" dirty="0">
                <a:latin typeface="Times New Roman"/>
                <a:cs typeface="Times New Roman"/>
              </a:rPr>
              <a:t>who </a:t>
            </a:r>
            <a:r>
              <a:rPr lang="en-US" sz="2000" spc="-5" dirty="0">
                <a:latin typeface="Times New Roman"/>
                <a:cs typeface="Times New Roman"/>
              </a:rPr>
              <a:t>earns </a:t>
            </a:r>
            <a:r>
              <a:rPr lang="en-US" sz="2000" dirty="0">
                <a:latin typeface="Times New Roman"/>
                <a:cs typeface="Times New Roman"/>
              </a:rPr>
              <a:t>a </a:t>
            </a:r>
            <a:r>
              <a:rPr lang="en-US" sz="2000" spc="-10" dirty="0">
                <a:latin typeface="Times New Roman"/>
                <a:cs typeface="Times New Roman"/>
              </a:rPr>
              <a:t>salary </a:t>
            </a:r>
            <a:r>
              <a:rPr lang="en-US" sz="2000" spc="-5" dirty="0">
                <a:latin typeface="Times New Roman"/>
                <a:cs typeface="Times New Roman"/>
              </a:rPr>
              <a:t>greater </a:t>
            </a:r>
            <a:r>
              <a:rPr lang="en-US" sz="2000" spc="-10" dirty="0">
                <a:latin typeface="Times New Roman"/>
                <a:cs typeface="Times New Roman"/>
              </a:rPr>
              <a:t>than </a:t>
            </a:r>
            <a:r>
              <a:rPr lang="en-US" sz="2000" spc="-30" dirty="0">
                <a:latin typeface="Times New Roman"/>
                <a:cs typeface="Times New Roman"/>
              </a:rPr>
              <a:t>Abel’s</a:t>
            </a:r>
            <a:r>
              <a:rPr lang="en-US" sz="2000" spc="-60" dirty="0">
                <a:latin typeface="Times New Roman"/>
                <a:cs typeface="Times New Roman"/>
              </a:rPr>
              <a:t> </a:t>
            </a:r>
            <a:r>
              <a:rPr lang="en-US" sz="2000" spc="-10" dirty="0">
                <a:latin typeface="Times New Roman"/>
                <a:cs typeface="Times New Roman"/>
              </a:rPr>
              <a:t>salary</a:t>
            </a:r>
            <a:r>
              <a:rPr lang="en-US" sz="2000" spc="-10" dirty="0" smtClean="0">
                <a:latin typeface="Times New Roman"/>
                <a:cs typeface="Times New Roman"/>
              </a:rPr>
              <a:t>.</a:t>
            </a:r>
          </a:p>
          <a:p>
            <a:pPr marL="132715">
              <a:lnSpc>
                <a:spcPct val="100000"/>
              </a:lnSpc>
              <a:spcBef>
                <a:spcPts val="395"/>
              </a:spcBef>
            </a:pPr>
            <a:endParaRPr lang="en-US" sz="2000" dirty="0">
              <a:latin typeface="Times New Roman"/>
              <a:cs typeface="Times New Roman"/>
            </a:endParaRPr>
          </a:p>
          <a:p>
            <a:pPr marL="132715" marR="53975">
              <a:lnSpc>
                <a:spcPct val="100000"/>
              </a:lnSpc>
              <a:spcBef>
                <a:spcPts val="409"/>
              </a:spcBef>
            </a:pPr>
            <a:r>
              <a:rPr lang="en-US" sz="2000" spc="5" dirty="0">
                <a:latin typeface="Times New Roman"/>
                <a:cs typeface="Times New Roman"/>
              </a:rPr>
              <a:t>To </a:t>
            </a:r>
            <a:r>
              <a:rPr lang="en-US" sz="2000" spc="-5" dirty="0">
                <a:latin typeface="Times New Roman"/>
                <a:cs typeface="Times New Roman"/>
              </a:rPr>
              <a:t>solve </a:t>
            </a:r>
            <a:r>
              <a:rPr lang="en-US" sz="2000" spc="-10" dirty="0">
                <a:latin typeface="Times New Roman"/>
                <a:cs typeface="Times New Roman"/>
              </a:rPr>
              <a:t>this </a:t>
            </a:r>
            <a:r>
              <a:rPr lang="en-US" sz="2000" spc="-5" dirty="0">
                <a:latin typeface="Times New Roman"/>
                <a:cs typeface="Times New Roman"/>
              </a:rPr>
              <a:t>problem, </a:t>
            </a:r>
            <a:r>
              <a:rPr lang="en-US" sz="2000" spc="-15" dirty="0">
                <a:latin typeface="Times New Roman"/>
                <a:cs typeface="Times New Roman"/>
              </a:rPr>
              <a:t>you </a:t>
            </a:r>
            <a:r>
              <a:rPr lang="en-US" sz="2000" spc="-5" dirty="0">
                <a:latin typeface="Times New Roman"/>
                <a:cs typeface="Times New Roman"/>
              </a:rPr>
              <a:t>need </a:t>
            </a:r>
            <a:r>
              <a:rPr lang="en-US" sz="2000" spc="-15" dirty="0">
                <a:latin typeface="Times New Roman"/>
                <a:cs typeface="Times New Roman"/>
              </a:rPr>
              <a:t>two </a:t>
            </a:r>
            <a:r>
              <a:rPr lang="en-US" sz="2000" dirty="0">
                <a:latin typeface="Times New Roman"/>
                <a:cs typeface="Times New Roman"/>
              </a:rPr>
              <a:t>queries: </a:t>
            </a:r>
            <a:r>
              <a:rPr lang="en-US" sz="2000" spc="-5" dirty="0">
                <a:latin typeface="Times New Roman"/>
                <a:cs typeface="Times New Roman"/>
              </a:rPr>
              <a:t>one to </a:t>
            </a:r>
            <a:r>
              <a:rPr lang="en-US" sz="2000" spc="-10" dirty="0">
                <a:latin typeface="Times New Roman"/>
                <a:cs typeface="Times New Roman"/>
              </a:rPr>
              <a:t>find </a:t>
            </a:r>
            <a:r>
              <a:rPr lang="en-US" sz="2000" spc="-15" dirty="0">
                <a:latin typeface="Times New Roman"/>
                <a:cs typeface="Times New Roman"/>
              </a:rPr>
              <a:t>what </a:t>
            </a:r>
            <a:r>
              <a:rPr lang="en-US" sz="2000" spc="-5" dirty="0">
                <a:latin typeface="Times New Roman"/>
                <a:cs typeface="Times New Roman"/>
              </a:rPr>
              <a:t>Abel earns, and </a:t>
            </a:r>
            <a:r>
              <a:rPr lang="en-US" sz="2000" dirty="0">
                <a:latin typeface="Times New Roman"/>
                <a:cs typeface="Times New Roman"/>
              </a:rPr>
              <a:t>a </a:t>
            </a:r>
            <a:r>
              <a:rPr lang="en-US" sz="2000" spc="-5" dirty="0">
                <a:latin typeface="Times New Roman"/>
                <a:cs typeface="Times New Roman"/>
              </a:rPr>
              <a:t>second query to </a:t>
            </a:r>
            <a:r>
              <a:rPr lang="en-US" sz="2000" spc="-10" dirty="0">
                <a:latin typeface="Times New Roman"/>
                <a:cs typeface="Times New Roman"/>
              </a:rPr>
              <a:t>find </a:t>
            </a:r>
            <a:r>
              <a:rPr lang="en-US" sz="2000" spc="-15" dirty="0">
                <a:latin typeface="Times New Roman"/>
                <a:cs typeface="Times New Roman"/>
              </a:rPr>
              <a:t>who  </a:t>
            </a:r>
            <a:r>
              <a:rPr lang="en-US" sz="2000" spc="-5" dirty="0">
                <a:latin typeface="Times New Roman"/>
                <a:cs typeface="Times New Roman"/>
              </a:rPr>
              <a:t>earns </a:t>
            </a:r>
            <a:r>
              <a:rPr lang="en-US" sz="2000" spc="-10" dirty="0">
                <a:latin typeface="Times New Roman"/>
                <a:cs typeface="Times New Roman"/>
              </a:rPr>
              <a:t>more than </a:t>
            </a:r>
            <a:r>
              <a:rPr lang="en-US" sz="2000" spc="-5" dirty="0">
                <a:latin typeface="Times New Roman"/>
                <a:cs typeface="Times New Roman"/>
              </a:rPr>
              <a:t>that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spc="-10" dirty="0">
                <a:latin typeface="Times New Roman"/>
                <a:cs typeface="Times New Roman"/>
              </a:rPr>
              <a:t>amount</a:t>
            </a:r>
            <a:r>
              <a:rPr lang="en-US" sz="2000" spc="-10" dirty="0" smtClean="0">
                <a:latin typeface="Times New Roman"/>
                <a:cs typeface="Times New Roman"/>
              </a:rPr>
              <a:t>.</a:t>
            </a:r>
          </a:p>
          <a:p>
            <a:pPr marL="132715" marR="53975">
              <a:lnSpc>
                <a:spcPct val="100000"/>
              </a:lnSpc>
              <a:spcBef>
                <a:spcPts val="409"/>
              </a:spcBef>
            </a:pPr>
            <a:endParaRPr lang="en-US" sz="2000" dirty="0">
              <a:latin typeface="Times New Roman"/>
              <a:cs typeface="Times New Roman"/>
            </a:endParaRPr>
          </a:p>
          <a:p>
            <a:pPr marL="132715">
              <a:lnSpc>
                <a:spcPct val="100000"/>
              </a:lnSpc>
              <a:spcBef>
                <a:spcPts val="405"/>
              </a:spcBef>
            </a:pPr>
            <a:r>
              <a:rPr lang="en-US" sz="2000" spc="-5" dirty="0">
                <a:latin typeface="Times New Roman"/>
                <a:cs typeface="Times New Roman"/>
              </a:rPr>
              <a:t>You can solve </a:t>
            </a:r>
            <a:r>
              <a:rPr lang="en-US" sz="2000" spc="-10" dirty="0">
                <a:latin typeface="Times New Roman"/>
                <a:cs typeface="Times New Roman"/>
              </a:rPr>
              <a:t>this </a:t>
            </a:r>
            <a:r>
              <a:rPr lang="en-US" sz="2000" spc="-5" dirty="0">
                <a:latin typeface="Times New Roman"/>
                <a:cs typeface="Times New Roman"/>
              </a:rPr>
              <a:t>problem </a:t>
            </a:r>
            <a:r>
              <a:rPr lang="en-US" sz="2000" spc="-10" dirty="0">
                <a:latin typeface="Times New Roman"/>
                <a:cs typeface="Times New Roman"/>
              </a:rPr>
              <a:t>by combining </a:t>
            </a:r>
            <a:r>
              <a:rPr lang="en-US" sz="2000" spc="-5" dirty="0">
                <a:latin typeface="Times New Roman"/>
                <a:cs typeface="Times New Roman"/>
              </a:rPr>
              <a:t>the </a:t>
            </a:r>
            <a:r>
              <a:rPr lang="en-US" sz="2000" spc="-15" dirty="0">
                <a:latin typeface="Times New Roman"/>
                <a:cs typeface="Times New Roman"/>
              </a:rPr>
              <a:t>two </a:t>
            </a:r>
            <a:r>
              <a:rPr lang="en-US" sz="2000" dirty="0">
                <a:latin typeface="Times New Roman"/>
                <a:cs typeface="Times New Roman"/>
              </a:rPr>
              <a:t>queries, </a:t>
            </a:r>
            <a:r>
              <a:rPr lang="en-US" sz="2000" spc="-5" dirty="0">
                <a:latin typeface="Times New Roman"/>
                <a:cs typeface="Times New Roman"/>
              </a:rPr>
              <a:t>placing one query </a:t>
            </a:r>
            <a:r>
              <a:rPr lang="en-US" sz="2000" i="1" spc="-5" dirty="0">
                <a:latin typeface="Times New Roman"/>
                <a:cs typeface="Times New Roman"/>
              </a:rPr>
              <a:t>inside </a:t>
            </a:r>
            <a:r>
              <a:rPr lang="en-US" sz="2000" spc="-5" dirty="0">
                <a:latin typeface="Times New Roman"/>
                <a:cs typeface="Times New Roman"/>
              </a:rPr>
              <a:t>the </a:t>
            </a:r>
            <a:r>
              <a:rPr lang="en-US" sz="2000" dirty="0">
                <a:latin typeface="Times New Roman"/>
                <a:cs typeface="Times New Roman"/>
              </a:rPr>
              <a:t>other</a:t>
            </a:r>
            <a:r>
              <a:rPr lang="en-US" sz="2000" spc="110" dirty="0">
                <a:latin typeface="Times New Roman"/>
                <a:cs typeface="Times New Roman"/>
              </a:rPr>
              <a:t> </a:t>
            </a:r>
            <a:r>
              <a:rPr lang="en-US" sz="2000" spc="-5" dirty="0">
                <a:latin typeface="Times New Roman"/>
                <a:cs typeface="Times New Roman"/>
              </a:rPr>
              <a:t>query.</a:t>
            </a:r>
            <a:endParaRPr lang="en-US" sz="2000" dirty="0">
              <a:latin typeface="Times New Roman"/>
              <a:cs typeface="Times New Roman"/>
            </a:endParaRPr>
          </a:p>
          <a:p>
            <a:endParaRPr lang="en-US" dirty="0"/>
          </a:p>
        </p:txBody>
      </p:sp>
      <p:sp>
        <p:nvSpPr>
          <p:cNvPr id="17" name="object 6"/>
          <p:cNvSpPr/>
          <p:nvPr/>
        </p:nvSpPr>
        <p:spPr>
          <a:xfrm>
            <a:off x="6331741" y="4273676"/>
            <a:ext cx="561340" cy="487680"/>
          </a:xfrm>
          <a:custGeom>
            <a:avLst/>
            <a:gdLst/>
            <a:ahLst/>
            <a:cxnLst/>
            <a:rect l="l" t="t" r="r" b="b"/>
            <a:pathLst>
              <a:path w="561339" h="487679">
                <a:moveTo>
                  <a:pt x="204869" y="160020"/>
                </a:moveTo>
                <a:lnTo>
                  <a:pt x="83819" y="160020"/>
                </a:lnTo>
                <a:lnTo>
                  <a:pt x="128016" y="358139"/>
                </a:lnTo>
                <a:lnTo>
                  <a:pt x="193548" y="458724"/>
                </a:lnTo>
                <a:lnTo>
                  <a:pt x="272796" y="487679"/>
                </a:lnTo>
                <a:lnTo>
                  <a:pt x="353568" y="464820"/>
                </a:lnTo>
                <a:lnTo>
                  <a:pt x="431292" y="409955"/>
                </a:lnTo>
                <a:lnTo>
                  <a:pt x="461079" y="379475"/>
                </a:lnTo>
                <a:lnTo>
                  <a:pt x="370331" y="379475"/>
                </a:lnTo>
                <a:lnTo>
                  <a:pt x="315468" y="368808"/>
                </a:lnTo>
                <a:lnTo>
                  <a:pt x="271272" y="333755"/>
                </a:lnTo>
                <a:lnTo>
                  <a:pt x="234696" y="286512"/>
                </a:lnTo>
                <a:lnTo>
                  <a:pt x="213360" y="219455"/>
                </a:lnTo>
                <a:lnTo>
                  <a:pt x="204869" y="160020"/>
                </a:lnTo>
                <a:close/>
              </a:path>
              <a:path w="561339" h="487679">
                <a:moveTo>
                  <a:pt x="560832" y="265175"/>
                </a:moveTo>
                <a:lnTo>
                  <a:pt x="493775" y="330708"/>
                </a:lnTo>
                <a:lnTo>
                  <a:pt x="428244" y="368808"/>
                </a:lnTo>
                <a:lnTo>
                  <a:pt x="370331" y="379475"/>
                </a:lnTo>
                <a:lnTo>
                  <a:pt x="461079" y="379475"/>
                </a:lnTo>
                <a:lnTo>
                  <a:pt x="496824" y="342900"/>
                </a:lnTo>
                <a:lnTo>
                  <a:pt x="544068" y="291084"/>
                </a:lnTo>
                <a:lnTo>
                  <a:pt x="560832" y="265175"/>
                </a:lnTo>
                <a:close/>
              </a:path>
              <a:path w="561339" h="487679">
                <a:moveTo>
                  <a:pt x="166116" y="0"/>
                </a:moveTo>
                <a:lnTo>
                  <a:pt x="0" y="175259"/>
                </a:lnTo>
                <a:lnTo>
                  <a:pt x="83819" y="160020"/>
                </a:lnTo>
                <a:lnTo>
                  <a:pt x="204869" y="160020"/>
                </a:lnTo>
                <a:lnTo>
                  <a:pt x="202692" y="144779"/>
                </a:lnTo>
                <a:lnTo>
                  <a:pt x="269748" y="128016"/>
                </a:lnTo>
                <a:lnTo>
                  <a:pt x="1661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7"/>
          <p:cNvSpPr/>
          <p:nvPr/>
        </p:nvSpPr>
        <p:spPr>
          <a:xfrm>
            <a:off x="6340885" y="4266056"/>
            <a:ext cx="561340" cy="490855"/>
          </a:xfrm>
          <a:custGeom>
            <a:avLst/>
            <a:gdLst/>
            <a:ahLst/>
            <a:cxnLst/>
            <a:rect l="l" t="t" r="r" b="b"/>
            <a:pathLst>
              <a:path w="561339" h="490854">
                <a:moveTo>
                  <a:pt x="205252" y="164592"/>
                </a:moveTo>
                <a:lnTo>
                  <a:pt x="85343" y="164592"/>
                </a:lnTo>
                <a:lnTo>
                  <a:pt x="129540" y="358140"/>
                </a:lnTo>
                <a:lnTo>
                  <a:pt x="193548" y="461772"/>
                </a:lnTo>
                <a:lnTo>
                  <a:pt x="272796" y="490728"/>
                </a:lnTo>
                <a:lnTo>
                  <a:pt x="353568" y="466344"/>
                </a:lnTo>
                <a:lnTo>
                  <a:pt x="432816" y="411480"/>
                </a:lnTo>
                <a:lnTo>
                  <a:pt x="464092" y="379475"/>
                </a:lnTo>
                <a:lnTo>
                  <a:pt x="370331" y="379475"/>
                </a:lnTo>
                <a:lnTo>
                  <a:pt x="315468" y="368808"/>
                </a:lnTo>
                <a:lnTo>
                  <a:pt x="271272" y="336804"/>
                </a:lnTo>
                <a:lnTo>
                  <a:pt x="236220" y="286512"/>
                </a:lnTo>
                <a:lnTo>
                  <a:pt x="213360" y="222503"/>
                </a:lnTo>
                <a:lnTo>
                  <a:pt x="205252" y="164592"/>
                </a:lnTo>
                <a:close/>
              </a:path>
              <a:path w="561339" h="490854">
                <a:moveTo>
                  <a:pt x="560832" y="266700"/>
                </a:moveTo>
                <a:lnTo>
                  <a:pt x="495300" y="330708"/>
                </a:lnTo>
                <a:lnTo>
                  <a:pt x="429768" y="368808"/>
                </a:lnTo>
                <a:lnTo>
                  <a:pt x="370331" y="379475"/>
                </a:lnTo>
                <a:lnTo>
                  <a:pt x="464092" y="379475"/>
                </a:lnTo>
                <a:lnTo>
                  <a:pt x="498348" y="344424"/>
                </a:lnTo>
                <a:lnTo>
                  <a:pt x="545592" y="289560"/>
                </a:lnTo>
                <a:lnTo>
                  <a:pt x="560832" y="266700"/>
                </a:lnTo>
                <a:close/>
              </a:path>
              <a:path w="561339" h="490854">
                <a:moveTo>
                  <a:pt x="167640" y="0"/>
                </a:moveTo>
                <a:lnTo>
                  <a:pt x="0" y="178307"/>
                </a:lnTo>
                <a:lnTo>
                  <a:pt x="85343" y="164592"/>
                </a:lnTo>
                <a:lnTo>
                  <a:pt x="205252" y="164592"/>
                </a:lnTo>
                <a:lnTo>
                  <a:pt x="202692" y="146303"/>
                </a:lnTo>
                <a:lnTo>
                  <a:pt x="269748" y="131064"/>
                </a:lnTo>
                <a:lnTo>
                  <a:pt x="16764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8"/>
          <p:cNvSpPr/>
          <p:nvPr/>
        </p:nvSpPr>
        <p:spPr>
          <a:xfrm>
            <a:off x="6340885" y="4266056"/>
            <a:ext cx="561340" cy="490855"/>
          </a:xfrm>
          <a:custGeom>
            <a:avLst/>
            <a:gdLst/>
            <a:ahLst/>
            <a:cxnLst/>
            <a:rect l="l" t="t" r="r" b="b"/>
            <a:pathLst>
              <a:path w="561339" h="490854">
                <a:moveTo>
                  <a:pt x="202692" y="146303"/>
                </a:moveTo>
                <a:lnTo>
                  <a:pt x="213360" y="222503"/>
                </a:lnTo>
                <a:lnTo>
                  <a:pt x="236220" y="286512"/>
                </a:lnTo>
                <a:lnTo>
                  <a:pt x="271272" y="336804"/>
                </a:lnTo>
                <a:lnTo>
                  <a:pt x="315468" y="368808"/>
                </a:lnTo>
                <a:lnTo>
                  <a:pt x="370331" y="379475"/>
                </a:lnTo>
                <a:lnTo>
                  <a:pt x="429768" y="368808"/>
                </a:lnTo>
                <a:lnTo>
                  <a:pt x="495300" y="330708"/>
                </a:lnTo>
                <a:lnTo>
                  <a:pt x="560832" y="266700"/>
                </a:lnTo>
                <a:lnTo>
                  <a:pt x="545592" y="289560"/>
                </a:lnTo>
                <a:lnTo>
                  <a:pt x="498348" y="344424"/>
                </a:lnTo>
                <a:lnTo>
                  <a:pt x="432816" y="411480"/>
                </a:lnTo>
                <a:lnTo>
                  <a:pt x="353568" y="466344"/>
                </a:lnTo>
                <a:lnTo>
                  <a:pt x="272796" y="490728"/>
                </a:lnTo>
                <a:lnTo>
                  <a:pt x="193548" y="461772"/>
                </a:lnTo>
                <a:lnTo>
                  <a:pt x="129540" y="358140"/>
                </a:lnTo>
                <a:lnTo>
                  <a:pt x="85343" y="164592"/>
                </a:lnTo>
                <a:lnTo>
                  <a:pt x="0" y="178307"/>
                </a:lnTo>
                <a:lnTo>
                  <a:pt x="167640" y="0"/>
                </a:lnTo>
                <a:lnTo>
                  <a:pt x="269748" y="131064"/>
                </a:lnTo>
                <a:lnTo>
                  <a:pt x="202692" y="14630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9"/>
          <p:cNvSpPr/>
          <p:nvPr/>
        </p:nvSpPr>
        <p:spPr>
          <a:xfrm>
            <a:off x="6153434" y="3113913"/>
            <a:ext cx="4928870" cy="2344420"/>
          </a:xfrm>
          <a:custGeom>
            <a:avLst/>
            <a:gdLst/>
            <a:ahLst/>
            <a:cxnLst/>
            <a:rect l="l" t="t" r="r" b="b"/>
            <a:pathLst>
              <a:path w="4928870" h="2344420">
                <a:moveTo>
                  <a:pt x="0" y="2343912"/>
                </a:moveTo>
                <a:lnTo>
                  <a:pt x="4928616" y="2343912"/>
                </a:lnTo>
                <a:lnTo>
                  <a:pt x="4928616" y="0"/>
                </a:lnTo>
                <a:lnTo>
                  <a:pt x="0" y="0"/>
                </a:lnTo>
                <a:lnTo>
                  <a:pt x="0" y="23439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10"/>
          <p:cNvSpPr/>
          <p:nvPr/>
        </p:nvSpPr>
        <p:spPr>
          <a:xfrm>
            <a:off x="6110761" y="3071241"/>
            <a:ext cx="4928870" cy="2344420"/>
          </a:xfrm>
          <a:custGeom>
            <a:avLst/>
            <a:gdLst/>
            <a:ahLst/>
            <a:cxnLst/>
            <a:rect l="l" t="t" r="r" b="b"/>
            <a:pathLst>
              <a:path w="4928870" h="2344420">
                <a:moveTo>
                  <a:pt x="0" y="2343911"/>
                </a:moveTo>
                <a:lnTo>
                  <a:pt x="4928616" y="2343911"/>
                </a:lnTo>
                <a:lnTo>
                  <a:pt x="4928616" y="0"/>
                </a:lnTo>
                <a:lnTo>
                  <a:pt x="0" y="0"/>
                </a:lnTo>
                <a:lnTo>
                  <a:pt x="0" y="234391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1"/>
          <p:cNvSpPr/>
          <p:nvPr/>
        </p:nvSpPr>
        <p:spPr>
          <a:xfrm>
            <a:off x="6110761" y="3071241"/>
            <a:ext cx="4928870" cy="2344420"/>
          </a:xfrm>
          <a:custGeom>
            <a:avLst/>
            <a:gdLst/>
            <a:ahLst/>
            <a:cxnLst/>
            <a:rect l="l" t="t" r="r" b="b"/>
            <a:pathLst>
              <a:path w="4928870" h="2344420">
                <a:moveTo>
                  <a:pt x="0" y="2343911"/>
                </a:moveTo>
                <a:lnTo>
                  <a:pt x="4928616" y="2343911"/>
                </a:lnTo>
                <a:lnTo>
                  <a:pt x="4928616" y="0"/>
                </a:lnTo>
                <a:lnTo>
                  <a:pt x="0" y="0"/>
                </a:lnTo>
                <a:lnTo>
                  <a:pt x="0" y="2343911"/>
                </a:lnTo>
                <a:close/>
              </a:path>
            </a:pathLst>
          </a:custGeom>
          <a:ln w="1676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12"/>
          <p:cNvSpPr/>
          <p:nvPr/>
        </p:nvSpPr>
        <p:spPr>
          <a:xfrm>
            <a:off x="6161053" y="3447669"/>
            <a:ext cx="752856" cy="7254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13"/>
          <p:cNvSpPr/>
          <p:nvPr/>
        </p:nvSpPr>
        <p:spPr>
          <a:xfrm>
            <a:off x="6982489" y="4191380"/>
            <a:ext cx="4020820" cy="1193800"/>
          </a:xfrm>
          <a:custGeom>
            <a:avLst/>
            <a:gdLst/>
            <a:ahLst/>
            <a:cxnLst/>
            <a:rect l="l" t="t" r="r" b="b"/>
            <a:pathLst>
              <a:path w="4020820" h="1193800">
                <a:moveTo>
                  <a:pt x="0" y="1193292"/>
                </a:moveTo>
                <a:lnTo>
                  <a:pt x="4020312" y="1193292"/>
                </a:lnTo>
                <a:lnTo>
                  <a:pt x="4020312" y="0"/>
                </a:lnTo>
                <a:lnTo>
                  <a:pt x="0" y="0"/>
                </a:lnTo>
                <a:lnTo>
                  <a:pt x="0" y="1193292"/>
                </a:lnTo>
                <a:close/>
              </a:path>
            </a:pathLst>
          </a:custGeom>
          <a:solidFill>
            <a:srgbClr val="ABAB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14"/>
          <p:cNvSpPr txBox="1"/>
          <p:nvPr/>
        </p:nvSpPr>
        <p:spPr>
          <a:xfrm>
            <a:off x="7994425" y="4693792"/>
            <a:ext cx="1975485" cy="2508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1450" b="1" spc="15" dirty="0">
                <a:latin typeface="Arial"/>
                <a:cs typeface="Arial"/>
              </a:rPr>
              <a:t>What </a:t>
            </a:r>
            <a:r>
              <a:rPr sz="1450" b="1" spc="10" dirty="0">
                <a:latin typeface="Arial"/>
                <a:cs typeface="Arial"/>
              </a:rPr>
              <a:t>is </a:t>
            </a:r>
            <a:r>
              <a:rPr sz="1450" b="1" spc="-35" dirty="0">
                <a:latin typeface="Arial"/>
                <a:cs typeface="Arial"/>
              </a:rPr>
              <a:t>Abel’s</a:t>
            </a:r>
            <a:r>
              <a:rPr sz="1450" b="1" spc="-15" dirty="0">
                <a:latin typeface="Arial"/>
                <a:cs typeface="Arial"/>
              </a:rPr>
              <a:t> </a:t>
            </a:r>
            <a:r>
              <a:rPr sz="1450" b="1" spc="5" dirty="0">
                <a:latin typeface="Arial"/>
                <a:cs typeface="Arial"/>
              </a:rPr>
              <a:t>salary?</a:t>
            </a:r>
            <a:endParaRPr sz="1450">
              <a:latin typeface="Arial"/>
              <a:cs typeface="Arial"/>
            </a:endParaRPr>
          </a:p>
        </p:txBody>
      </p:sp>
      <p:sp>
        <p:nvSpPr>
          <p:cNvPr id="26" name="object 15"/>
          <p:cNvSpPr/>
          <p:nvPr/>
        </p:nvSpPr>
        <p:spPr>
          <a:xfrm>
            <a:off x="7102885" y="4477893"/>
            <a:ext cx="751332" cy="7437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16"/>
          <p:cNvSpPr txBox="1"/>
          <p:nvPr/>
        </p:nvSpPr>
        <p:spPr>
          <a:xfrm>
            <a:off x="7247666" y="4526153"/>
            <a:ext cx="138430" cy="2724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1600" b="1" spc="5" dirty="0">
                <a:latin typeface="Arial"/>
                <a:cs typeface="Arial"/>
              </a:rPr>
              <a:t>?</a:t>
            </a:r>
            <a:endParaRPr sz="1600">
              <a:latin typeface="Arial"/>
              <a:cs typeface="Arial"/>
            </a:endParaRPr>
          </a:p>
        </p:txBody>
      </p:sp>
      <p:sp>
        <p:nvSpPr>
          <p:cNvPr id="28" name="object 17"/>
          <p:cNvSpPr txBox="1"/>
          <p:nvPr/>
        </p:nvSpPr>
        <p:spPr>
          <a:xfrm>
            <a:off x="6298213" y="1825625"/>
            <a:ext cx="4260215" cy="261683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170305" marR="921385" indent="-4445" algn="ctr">
              <a:lnSpc>
                <a:spcPct val="102200"/>
              </a:lnSpc>
              <a:spcBef>
                <a:spcPts val="85"/>
              </a:spcBef>
            </a:pPr>
            <a:r>
              <a:rPr sz="1850" b="1" spc="15" dirty="0">
                <a:latin typeface="Arial"/>
                <a:cs typeface="Arial"/>
              </a:rPr>
              <a:t>Using a Subquery  </a:t>
            </a:r>
            <a:r>
              <a:rPr sz="1850" b="1" spc="10" dirty="0">
                <a:latin typeface="Arial"/>
                <a:cs typeface="Arial"/>
              </a:rPr>
              <a:t>to Solve </a:t>
            </a:r>
            <a:r>
              <a:rPr sz="1850" b="1" spc="15" dirty="0">
                <a:latin typeface="Arial"/>
                <a:cs typeface="Arial"/>
              </a:rPr>
              <a:t>a</a:t>
            </a:r>
            <a:r>
              <a:rPr sz="1850" b="1" dirty="0">
                <a:latin typeface="Arial"/>
                <a:cs typeface="Arial"/>
              </a:rPr>
              <a:t> </a:t>
            </a:r>
            <a:r>
              <a:rPr sz="1850" b="1" spc="15" dirty="0">
                <a:latin typeface="Arial"/>
                <a:cs typeface="Arial"/>
              </a:rPr>
              <a:t>Problem</a:t>
            </a:r>
            <a:endParaRPr sz="18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00">
              <a:latin typeface="Times New Roman"/>
              <a:cs typeface="Times New Roman"/>
            </a:endParaRPr>
          </a:p>
          <a:p>
            <a:pPr marL="247650" algn="ctr">
              <a:lnSpc>
                <a:spcPct val="100000"/>
              </a:lnSpc>
            </a:pPr>
            <a:r>
              <a:rPr sz="1600" b="1" spc="10" dirty="0">
                <a:latin typeface="Arial"/>
                <a:cs typeface="Arial"/>
              </a:rPr>
              <a:t>Who </a:t>
            </a:r>
            <a:r>
              <a:rPr sz="1600" b="1" spc="5" dirty="0">
                <a:latin typeface="Arial"/>
                <a:cs typeface="Arial"/>
              </a:rPr>
              <a:t>has </a:t>
            </a:r>
            <a:r>
              <a:rPr sz="1600" b="1" spc="10" dirty="0">
                <a:latin typeface="Arial"/>
                <a:cs typeface="Arial"/>
              </a:rPr>
              <a:t>a </a:t>
            </a:r>
            <a:r>
              <a:rPr sz="1600" b="1" spc="-5" dirty="0">
                <a:latin typeface="Arial"/>
                <a:cs typeface="Arial"/>
              </a:rPr>
              <a:t>salary </a:t>
            </a:r>
            <a:r>
              <a:rPr sz="1600" b="1" dirty="0">
                <a:latin typeface="Arial"/>
                <a:cs typeface="Arial"/>
              </a:rPr>
              <a:t>greater than</a:t>
            </a:r>
            <a:r>
              <a:rPr sz="1600" b="1" spc="50" dirty="0">
                <a:latin typeface="Arial"/>
                <a:cs typeface="Arial"/>
              </a:rPr>
              <a:t> </a:t>
            </a:r>
            <a:r>
              <a:rPr sz="1600" b="1" spc="-40" dirty="0">
                <a:latin typeface="Arial"/>
                <a:cs typeface="Arial"/>
              </a:rPr>
              <a:t>Abel’s?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sz="1200" b="1" spc="5" dirty="0">
                <a:latin typeface="Arial"/>
                <a:cs typeface="Arial"/>
              </a:rPr>
              <a:t>Main</a:t>
            </a:r>
            <a:r>
              <a:rPr sz="1200" b="1" dirty="0">
                <a:latin typeface="Arial"/>
                <a:cs typeface="Arial"/>
              </a:rPr>
              <a:t> Query: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50">
              <a:latin typeface="Times New Roman"/>
              <a:cs typeface="Times New Roman"/>
            </a:endParaRPr>
          </a:p>
          <a:p>
            <a:pPr marL="732790" marR="5080">
              <a:lnSpc>
                <a:spcPct val="102099"/>
              </a:lnSpc>
              <a:spcBef>
                <a:spcPts val="5"/>
              </a:spcBef>
            </a:pPr>
            <a:r>
              <a:rPr sz="1450" b="1" spc="15" dirty="0">
                <a:latin typeface="Arial"/>
                <a:cs typeface="Arial"/>
              </a:rPr>
              <a:t>Which </a:t>
            </a:r>
            <a:r>
              <a:rPr sz="1450" b="1" spc="10" dirty="0">
                <a:latin typeface="Arial"/>
                <a:cs typeface="Arial"/>
              </a:rPr>
              <a:t>employees </a:t>
            </a:r>
            <a:r>
              <a:rPr sz="1450" b="1" spc="5" dirty="0">
                <a:latin typeface="Arial"/>
                <a:cs typeface="Arial"/>
              </a:rPr>
              <a:t>have </a:t>
            </a:r>
            <a:r>
              <a:rPr sz="1450" b="1" spc="10" dirty="0">
                <a:latin typeface="Arial"/>
                <a:cs typeface="Arial"/>
              </a:rPr>
              <a:t>salaries greater  than </a:t>
            </a:r>
            <a:r>
              <a:rPr sz="1450" b="1" spc="-35" dirty="0">
                <a:latin typeface="Arial"/>
                <a:cs typeface="Arial"/>
              </a:rPr>
              <a:t>Abel’s</a:t>
            </a:r>
            <a:r>
              <a:rPr sz="1450" b="1" spc="40" dirty="0">
                <a:latin typeface="Arial"/>
                <a:cs typeface="Arial"/>
              </a:rPr>
              <a:t> </a:t>
            </a:r>
            <a:r>
              <a:rPr sz="1450" b="1" spc="5" dirty="0">
                <a:latin typeface="Arial"/>
                <a:cs typeface="Arial"/>
              </a:rPr>
              <a:t>salary?</a:t>
            </a:r>
            <a:endParaRPr sz="14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00">
              <a:latin typeface="Times New Roman"/>
              <a:cs typeface="Times New Roman"/>
            </a:endParaRPr>
          </a:p>
          <a:p>
            <a:pPr marL="813435">
              <a:lnSpc>
                <a:spcPct val="100000"/>
              </a:lnSpc>
            </a:pPr>
            <a:r>
              <a:rPr sz="1200" b="1" dirty="0">
                <a:latin typeface="Arial"/>
                <a:cs typeface="Arial"/>
              </a:rPr>
              <a:t>Subquery:</a:t>
            </a:r>
            <a:endParaRPr sz="1200">
              <a:latin typeface="Arial"/>
              <a:cs typeface="Arial"/>
            </a:endParaRPr>
          </a:p>
        </p:txBody>
      </p:sp>
      <p:sp>
        <p:nvSpPr>
          <p:cNvPr id="29" name="object 18"/>
          <p:cNvSpPr/>
          <p:nvPr/>
        </p:nvSpPr>
        <p:spPr>
          <a:xfrm>
            <a:off x="9689113" y="4013073"/>
            <a:ext cx="74295" cy="460375"/>
          </a:xfrm>
          <a:custGeom>
            <a:avLst/>
            <a:gdLst/>
            <a:ahLst/>
            <a:cxnLst/>
            <a:rect l="l" t="t" r="r" b="b"/>
            <a:pathLst>
              <a:path w="74295" h="460375">
                <a:moveTo>
                  <a:pt x="0" y="0"/>
                </a:moveTo>
                <a:lnTo>
                  <a:pt x="23601" y="55649"/>
                </a:lnTo>
                <a:lnTo>
                  <a:pt x="42813" y="110041"/>
                </a:lnTo>
                <a:lnTo>
                  <a:pt x="57553" y="162675"/>
                </a:lnTo>
                <a:lnTo>
                  <a:pt x="67738" y="213048"/>
                </a:lnTo>
                <a:lnTo>
                  <a:pt x="73285" y="260660"/>
                </a:lnTo>
                <a:lnTo>
                  <a:pt x="74113" y="305008"/>
                </a:lnTo>
                <a:lnTo>
                  <a:pt x="70139" y="345591"/>
                </a:lnTo>
                <a:lnTo>
                  <a:pt x="61280" y="381909"/>
                </a:lnTo>
                <a:lnTo>
                  <a:pt x="47454" y="413458"/>
                </a:lnTo>
                <a:lnTo>
                  <a:pt x="28579" y="439738"/>
                </a:lnTo>
                <a:lnTo>
                  <a:pt x="4572" y="460248"/>
                </a:lnTo>
              </a:path>
            </a:pathLst>
          </a:custGeom>
          <a:ln w="3352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19"/>
          <p:cNvSpPr/>
          <p:nvPr/>
        </p:nvSpPr>
        <p:spPr>
          <a:xfrm>
            <a:off x="9615962" y="3883532"/>
            <a:ext cx="167639" cy="2270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68484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Syntax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4" name="object 8"/>
          <p:cNvSpPr/>
          <p:nvPr/>
        </p:nvSpPr>
        <p:spPr>
          <a:xfrm>
            <a:off x="1378447" y="2242829"/>
            <a:ext cx="4985385" cy="977265"/>
          </a:xfrm>
          <a:custGeom>
            <a:avLst/>
            <a:gdLst/>
            <a:ahLst/>
            <a:cxnLst/>
            <a:rect l="l" t="t" r="r" b="b"/>
            <a:pathLst>
              <a:path w="4985384" h="977264">
                <a:moveTo>
                  <a:pt x="0" y="976883"/>
                </a:moveTo>
                <a:lnTo>
                  <a:pt x="4985004" y="976883"/>
                </a:lnTo>
                <a:lnTo>
                  <a:pt x="4985004" y="0"/>
                </a:lnTo>
                <a:lnTo>
                  <a:pt x="0" y="0"/>
                </a:lnTo>
                <a:lnTo>
                  <a:pt x="0" y="9768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9"/>
          <p:cNvSpPr/>
          <p:nvPr/>
        </p:nvSpPr>
        <p:spPr>
          <a:xfrm>
            <a:off x="1335775" y="2200157"/>
            <a:ext cx="4986655" cy="977265"/>
          </a:xfrm>
          <a:custGeom>
            <a:avLst/>
            <a:gdLst/>
            <a:ahLst/>
            <a:cxnLst/>
            <a:rect l="l" t="t" r="r" b="b"/>
            <a:pathLst>
              <a:path w="4986655" h="977264">
                <a:moveTo>
                  <a:pt x="0" y="976883"/>
                </a:moveTo>
                <a:lnTo>
                  <a:pt x="4986528" y="976883"/>
                </a:lnTo>
                <a:lnTo>
                  <a:pt x="4986528" y="0"/>
                </a:lnTo>
                <a:lnTo>
                  <a:pt x="0" y="0"/>
                </a:lnTo>
                <a:lnTo>
                  <a:pt x="0" y="97688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10"/>
          <p:cNvSpPr/>
          <p:nvPr/>
        </p:nvSpPr>
        <p:spPr>
          <a:xfrm>
            <a:off x="1335775" y="2200157"/>
            <a:ext cx="4986655" cy="977265"/>
          </a:xfrm>
          <a:custGeom>
            <a:avLst/>
            <a:gdLst/>
            <a:ahLst/>
            <a:cxnLst/>
            <a:rect l="l" t="t" r="r" b="b"/>
            <a:pathLst>
              <a:path w="4986655" h="977264">
                <a:moveTo>
                  <a:pt x="0" y="976883"/>
                </a:moveTo>
                <a:lnTo>
                  <a:pt x="4986528" y="976883"/>
                </a:lnTo>
                <a:lnTo>
                  <a:pt x="4986528" y="0"/>
                </a:lnTo>
                <a:lnTo>
                  <a:pt x="0" y="0"/>
                </a:lnTo>
                <a:lnTo>
                  <a:pt x="0" y="976883"/>
                </a:lnTo>
                <a:close/>
              </a:path>
            </a:pathLst>
          </a:custGeom>
          <a:ln w="1676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12"/>
          <p:cNvSpPr txBox="1"/>
          <p:nvPr/>
        </p:nvSpPr>
        <p:spPr>
          <a:xfrm>
            <a:off x="810710" y="3741301"/>
            <a:ext cx="5731949" cy="893834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269240" marR="5080" indent="-269875">
              <a:lnSpc>
                <a:spcPts val="1490"/>
              </a:lnSpc>
              <a:spcBef>
                <a:spcPts val="370"/>
              </a:spcBef>
              <a:buSzPct val="127586"/>
              <a:buFont typeface="Arial"/>
              <a:buChar char="•"/>
              <a:tabLst>
                <a:tab pos="269240" algn="l"/>
                <a:tab pos="269875" algn="l"/>
              </a:tabLst>
            </a:pPr>
            <a:r>
              <a:rPr sz="1450" b="1" spc="5" dirty="0">
                <a:latin typeface="Arial"/>
                <a:cs typeface="Arial"/>
              </a:rPr>
              <a:t>The </a:t>
            </a:r>
            <a:r>
              <a:rPr sz="1450" b="1" dirty="0">
                <a:latin typeface="Arial"/>
                <a:cs typeface="Arial"/>
              </a:rPr>
              <a:t>subquery (inner </a:t>
            </a:r>
            <a:r>
              <a:rPr sz="1450" b="1" spc="-5" dirty="0">
                <a:latin typeface="Arial"/>
                <a:cs typeface="Arial"/>
              </a:rPr>
              <a:t>query) </a:t>
            </a:r>
            <a:r>
              <a:rPr sz="1450" b="1" spc="5" dirty="0">
                <a:latin typeface="Arial"/>
                <a:cs typeface="Arial"/>
              </a:rPr>
              <a:t>executes once before  </a:t>
            </a:r>
            <a:r>
              <a:rPr sz="1450" b="1" dirty="0">
                <a:latin typeface="Arial"/>
                <a:cs typeface="Arial"/>
              </a:rPr>
              <a:t>the </a:t>
            </a:r>
            <a:r>
              <a:rPr sz="1450" b="1" spc="5" dirty="0">
                <a:latin typeface="Arial"/>
                <a:cs typeface="Arial"/>
              </a:rPr>
              <a:t>main</a:t>
            </a:r>
            <a:r>
              <a:rPr sz="1450" b="1" spc="15" dirty="0">
                <a:latin typeface="Arial"/>
                <a:cs typeface="Arial"/>
              </a:rPr>
              <a:t> </a:t>
            </a:r>
            <a:r>
              <a:rPr sz="1450" b="1" dirty="0">
                <a:latin typeface="Arial"/>
                <a:cs typeface="Arial"/>
              </a:rPr>
              <a:t>query.</a:t>
            </a:r>
            <a:endParaRPr sz="1450" dirty="0">
              <a:latin typeface="Arial"/>
              <a:cs typeface="Arial"/>
            </a:endParaRPr>
          </a:p>
          <a:p>
            <a:pPr marL="269240" marR="247650" indent="-269875">
              <a:lnSpc>
                <a:spcPts val="1490"/>
              </a:lnSpc>
              <a:spcBef>
                <a:spcPts val="620"/>
              </a:spcBef>
              <a:buSzPct val="127586"/>
              <a:buFont typeface="Arial"/>
              <a:buChar char="•"/>
              <a:tabLst>
                <a:tab pos="269240" algn="l"/>
                <a:tab pos="269875" algn="l"/>
              </a:tabLst>
            </a:pPr>
            <a:r>
              <a:rPr sz="1450" b="1" spc="5" dirty="0">
                <a:latin typeface="Arial"/>
                <a:cs typeface="Arial"/>
              </a:rPr>
              <a:t>The result </a:t>
            </a:r>
            <a:r>
              <a:rPr sz="1450" b="1" dirty="0">
                <a:latin typeface="Arial"/>
                <a:cs typeface="Arial"/>
              </a:rPr>
              <a:t>of the subquery </a:t>
            </a:r>
            <a:r>
              <a:rPr sz="1450" b="1" spc="5" dirty="0">
                <a:latin typeface="Arial"/>
                <a:cs typeface="Arial"/>
              </a:rPr>
              <a:t>is used </a:t>
            </a:r>
            <a:r>
              <a:rPr sz="1450" b="1" spc="-15" dirty="0">
                <a:latin typeface="Arial"/>
                <a:cs typeface="Arial"/>
              </a:rPr>
              <a:t>by </a:t>
            </a:r>
            <a:r>
              <a:rPr sz="1450" b="1" dirty="0">
                <a:latin typeface="Arial"/>
                <a:cs typeface="Arial"/>
              </a:rPr>
              <a:t>the </a:t>
            </a:r>
            <a:r>
              <a:rPr sz="1450" b="1" spc="5" dirty="0">
                <a:latin typeface="Arial"/>
                <a:cs typeface="Arial"/>
              </a:rPr>
              <a:t>main  </a:t>
            </a:r>
            <a:r>
              <a:rPr sz="1450" b="1" spc="-5" dirty="0">
                <a:latin typeface="Arial"/>
                <a:cs typeface="Arial"/>
              </a:rPr>
              <a:t>query </a:t>
            </a:r>
            <a:r>
              <a:rPr sz="1450" b="1" dirty="0">
                <a:latin typeface="Arial"/>
                <a:cs typeface="Arial"/>
              </a:rPr>
              <a:t>(outer</a:t>
            </a:r>
            <a:r>
              <a:rPr sz="1450" b="1" spc="20" dirty="0">
                <a:latin typeface="Arial"/>
                <a:cs typeface="Arial"/>
              </a:rPr>
              <a:t> </a:t>
            </a:r>
            <a:r>
              <a:rPr sz="1450" b="1" dirty="0">
                <a:latin typeface="Arial"/>
                <a:cs typeface="Arial"/>
              </a:rPr>
              <a:t>query).</a:t>
            </a:r>
            <a:endParaRPr sz="1450" dirty="0">
              <a:latin typeface="Arial"/>
              <a:cs typeface="Arial"/>
            </a:endParaRPr>
          </a:p>
        </p:txBody>
      </p:sp>
      <p:sp>
        <p:nvSpPr>
          <p:cNvPr id="8" name="object 13"/>
          <p:cNvSpPr/>
          <p:nvPr/>
        </p:nvSpPr>
        <p:spPr>
          <a:xfrm>
            <a:off x="3161527" y="2764036"/>
            <a:ext cx="2792095" cy="368935"/>
          </a:xfrm>
          <a:custGeom>
            <a:avLst/>
            <a:gdLst/>
            <a:ahLst/>
            <a:cxnLst/>
            <a:rect l="l" t="t" r="r" b="b"/>
            <a:pathLst>
              <a:path w="2792095" h="368935">
                <a:moveTo>
                  <a:pt x="0" y="368807"/>
                </a:moveTo>
                <a:lnTo>
                  <a:pt x="2791968" y="368807"/>
                </a:lnTo>
                <a:lnTo>
                  <a:pt x="2791968" y="0"/>
                </a:lnTo>
                <a:lnTo>
                  <a:pt x="0" y="0"/>
                </a:lnTo>
                <a:lnTo>
                  <a:pt x="0" y="368807"/>
                </a:lnTo>
                <a:close/>
              </a:path>
            </a:pathLst>
          </a:custGeom>
          <a:solidFill>
            <a:srgbClr val="D5D5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14"/>
          <p:cNvSpPr txBox="1"/>
          <p:nvPr/>
        </p:nvSpPr>
        <p:spPr>
          <a:xfrm>
            <a:off x="1479030" y="2201173"/>
            <a:ext cx="248031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799465" algn="l"/>
              </a:tabLst>
            </a:pPr>
            <a:r>
              <a:rPr sz="1200" b="1" spc="-5" dirty="0">
                <a:latin typeface="Courier New"/>
                <a:cs typeface="Courier New"/>
              </a:rPr>
              <a:t>SELECT	</a:t>
            </a:r>
            <a:r>
              <a:rPr sz="1200" b="1" i="1" spc="-10" dirty="0">
                <a:latin typeface="Courier New"/>
                <a:cs typeface="Courier New"/>
              </a:rPr>
              <a:t>select_list</a:t>
            </a:r>
            <a:endParaRPr sz="1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tabLst>
                <a:tab pos="799465" algn="l"/>
              </a:tabLst>
            </a:pPr>
            <a:r>
              <a:rPr sz="1200" b="1" spc="-5" dirty="0">
                <a:latin typeface="Courier New"/>
                <a:cs typeface="Courier New"/>
              </a:rPr>
              <a:t>FROM	</a:t>
            </a:r>
            <a:r>
              <a:rPr sz="1200" b="1" i="1" spc="-5" dirty="0">
                <a:latin typeface="Courier New"/>
                <a:cs typeface="Courier New"/>
              </a:rPr>
              <a:t>table</a:t>
            </a:r>
            <a:endParaRPr sz="1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tabLst>
                <a:tab pos="799465" algn="l"/>
              </a:tabLst>
            </a:pPr>
            <a:r>
              <a:rPr sz="1200" b="1" spc="-5" dirty="0">
                <a:latin typeface="Courier New"/>
                <a:cs typeface="Courier New"/>
              </a:rPr>
              <a:t>WHERE	</a:t>
            </a:r>
            <a:r>
              <a:rPr sz="1200" b="1" i="1" spc="-5" dirty="0">
                <a:latin typeface="Courier New"/>
                <a:cs typeface="Courier New"/>
              </a:rPr>
              <a:t>expr</a:t>
            </a:r>
            <a:r>
              <a:rPr sz="1200" b="1" i="1" spc="-25" dirty="0">
                <a:latin typeface="Courier New"/>
                <a:cs typeface="Courier New"/>
              </a:rPr>
              <a:t> </a:t>
            </a:r>
            <a:r>
              <a:rPr sz="1200" b="1" i="1" spc="-10" dirty="0">
                <a:latin typeface="Courier New"/>
                <a:cs typeface="Courier New"/>
              </a:rPr>
              <a:t>operator</a:t>
            </a:r>
            <a:endParaRPr sz="1200">
              <a:latin typeface="Courier New"/>
              <a:cs typeface="Courier New"/>
            </a:endParaRPr>
          </a:p>
          <a:p>
            <a:pPr marL="1857375" marR="5080" indent="-29209">
              <a:lnSpc>
                <a:spcPct val="100000"/>
              </a:lnSpc>
            </a:pPr>
            <a:r>
              <a:rPr sz="1200" b="1" spc="-10" dirty="0">
                <a:latin typeface="Courier New"/>
                <a:cs typeface="Courier New"/>
              </a:rPr>
              <a:t>(SELECT  FROM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10" name="object 15"/>
          <p:cNvSpPr txBox="1"/>
          <p:nvPr/>
        </p:nvSpPr>
        <p:spPr>
          <a:xfrm>
            <a:off x="4527030" y="2749813"/>
            <a:ext cx="10160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>
              <a:lnSpc>
                <a:spcPct val="100000"/>
              </a:lnSpc>
              <a:spcBef>
                <a:spcPts val="100"/>
              </a:spcBef>
            </a:pPr>
            <a:r>
              <a:rPr sz="1200" b="1" i="1" spc="-10" dirty="0">
                <a:latin typeface="Courier New"/>
                <a:cs typeface="Courier New"/>
              </a:rPr>
              <a:t>select_list  </a:t>
            </a:r>
            <a:r>
              <a:rPr sz="1200" b="1" i="1" spc="-5" dirty="0">
                <a:latin typeface="Courier New"/>
                <a:cs typeface="Courier New"/>
              </a:rPr>
              <a:t>table</a:t>
            </a:r>
            <a:r>
              <a:rPr sz="1200" b="1" spc="-5" dirty="0">
                <a:latin typeface="Courier New"/>
                <a:cs typeface="Courier New"/>
              </a:rPr>
              <a:t>);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11" name="object 5"/>
          <p:cNvSpPr/>
          <p:nvPr/>
        </p:nvSpPr>
        <p:spPr>
          <a:xfrm>
            <a:off x="6620891" y="2242829"/>
            <a:ext cx="5034280" cy="1187450"/>
          </a:xfrm>
          <a:custGeom>
            <a:avLst/>
            <a:gdLst/>
            <a:ahLst/>
            <a:cxnLst/>
            <a:rect l="l" t="t" r="r" b="b"/>
            <a:pathLst>
              <a:path w="5034280" h="1187450">
                <a:moveTo>
                  <a:pt x="0" y="1187196"/>
                </a:moveTo>
                <a:lnTo>
                  <a:pt x="5033772" y="1187196"/>
                </a:lnTo>
                <a:lnTo>
                  <a:pt x="5033772" y="0"/>
                </a:lnTo>
                <a:lnTo>
                  <a:pt x="0" y="0"/>
                </a:lnTo>
                <a:lnTo>
                  <a:pt x="0" y="11871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6"/>
          <p:cNvSpPr/>
          <p:nvPr/>
        </p:nvSpPr>
        <p:spPr>
          <a:xfrm>
            <a:off x="6578219" y="2200157"/>
            <a:ext cx="5034280" cy="1187450"/>
          </a:xfrm>
          <a:custGeom>
            <a:avLst/>
            <a:gdLst/>
            <a:ahLst/>
            <a:cxnLst/>
            <a:rect l="l" t="t" r="r" b="b"/>
            <a:pathLst>
              <a:path w="5034280" h="1187450">
                <a:moveTo>
                  <a:pt x="0" y="1187196"/>
                </a:moveTo>
                <a:lnTo>
                  <a:pt x="5033772" y="1187196"/>
                </a:lnTo>
                <a:lnTo>
                  <a:pt x="5033772" y="0"/>
                </a:lnTo>
                <a:lnTo>
                  <a:pt x="0" y="0"/>
                </a:lnTo>
                <a:lnTo>
                  <a:pt x="0" y="118719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7"/>
          <p:cNvSpPr/>
          <p:nvPr/>
        </p:nvSpPr>
        <p:spPr>
          <a:xfrm>
            <a:off x="6578219" y="2200157"/>
            <a:ext cx="5034280" cy="1187450"/>
          </a:xfrm>
          <a:custGeom>
            <a:avLst/>
            <a:gdLst/>
            <a:ahLst/>
            <a:cxnLst/>
            <a:rect l="l" t="t" r="r" b="b"/>
            <a:pathLst>
              <a:path w="5034280" h="1187450">
                <a:moveTo>
                  <a:pt x="0" y="1187196"/>
                </a:moveTo>
                <a:lnTo>
                  <a:pt x="5033772" y="1187196"/>
                </a:lnTo>
                <a:lnTo>
                  <a:pt x="5033772" y="0"/>
                </a:lnTo>
                <a:lnTo>
                  <a:pt x="0" y="0"/>
                </a:lnTo>
                <a:lnTo>
                  <a:pt x="0" y="1187196"/>
                </a:lnTo>
                <a:close/>
              </a:path>
            </a:pathLst>
          </a:custGeom>
          <a:ln w="1676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8"/>
          <p:cNvSpPr txBox="1"/>
          <p:nvPr/>
        </p:nvSpPr>
        <p:spPr>
          <a:xfrm>
            <a:off x="7983347" y="1518421"/>
            <a:ext cx="2045335" cy="3130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1850" b="1" spc="15" dirty="0">
                <a:latin typeface="Arial"/>
                <a:cs typeface="Arial"/>
              </a:rPr>
              <a:t>Using a</a:t>
            </a:r>
            <a:r>
              <a:rPr sz="1850" b="1" spc="-35" dirty="0">
                <a:latin typeface="Arial"/>
                <a:cs typeface="Arial"/>
              </a:rPr>
              <a:t> </a:t>
            </a:r>
            <a:r>
              <a:rPr sz="1850" b="1" spc="10" dirty="0">
                <a:latin typeface="Arial"/>
                <a:cs typeface="Arial"/>
              </a:rPr>
              <a:t>Subquery</a:t>
            </a:r>
            <a:endParaRPr sz="1850">
              <a:latin typeface="Arial"/>
              <a:cs typeface="Arial"/>
            </a:endParaRPr>
          </a:p>
        </p:txBody>
      </p:sp>
      <p:sp>
        <p:nvSpPr>
          <p:cNvPr id="15" name="object 9"/>
          <p:cNvSpPr/>
          <p:nvPr/>
        </p:nvSpPr>
        <p:spPr>
          <a:xfrm>
            <a:off x="8090026" y="2786897"/>
            <a:ext cx="2482850" cy="570230"/>
          </a:xfrm>
          <a:custGeom>
            <a:avLst/>
            <a:gdLst/>
            <a:ahLst/>
            <a:cxnLst/>
            <a:rect l="l" t="t" r="r" b="b"/>
            <a:pathLst>
              <a:path w="2482850" h="570230">
                <a:moveTo>
                  <a:pt x="0" y="569976"/>
                </a:moveTo>
                <a:lnTo>
                  <a:pt x="2482596" y="569976"/>
                </a:lnTo>
                <a:lnTo>
                  <a:pt x="2482596" y="0"/>
                </a:lnTo>
                <a:lnTo>
                  <a:pt x="0" y="0"/>
                </a:lnTo>
                <a:lnTo>
                  <a:pt x="0" y="569976"/>
                </a:lnTo>
                <a:close/>
              </a:path>
            </a:pathLst>
          </a:custGeom>
          <a:solidFill>
            <a:srgbClr val="D5D5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0"/>
          <p:cNvSpPr txBox="1"/>
          <p:nvPr/>
        </p:nvSpPr>
        <p:spPr>
          <a:xfrm>
            <a:off x="8292719" y="2467872"/>
            <a:ext cx="393065" cy="1905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1050" b="1" spc="10" dirty="0">
                <a:latin typeface="Arial"/>
                <a:cs typeface="Arial"/>
              </a:rPr>
              <a:t>11000</a:t>
            </a:r>
            <a:endParaRPr sz="1050">
              <a:latin typeface="Arial"/>
              <a:cs typeface="Arial"/>
            </a:endParaRPr>
          </a:p>
        </p:txBody>
      </p:sp>
      <p:sp>
        <p:nvSpPr>
          <p:cNvPr id="17" name="object 11"/>
          <p:cNvSpPr/>
          <p:nvPr/>
        </p:nvSpPr>
        <p:spPr>
          <a:xfrm>
            <a:off x="8385683" y="2655832"/>
            <a:ext cx="788035" cy="265430"/>
          </a:xfrm>
          <a:custGeom>
            <a:avLst/>
            <a:gdLst/>
            <a:ahLst/>
            <a:cxnLst/>
            <a:rect l="l" t="t" r="r" b="b"/>
            <a:pathLst>
              <a:path w="788035" h="265430">
                <a:moveTo>
                  <a:pt x="0" y="1524"/>
                </a:moveTo>
                <a:lnTo>
                  <a:pt x="19216" y="642"/>
                </a:lnTo>
                <a:lnTo>
                  <a:pt x="38290" y="190"/>
                </a:lnTo>
                <a:lnTo>
                  <a:pt x="57650" y="23"/>
                </a:lnTo>
                <a:lnTo>
                  <a:pt x="77724" y="0"/>
                </a:lnTo>
                <a:lnTo>
                  <a:pt x="146270" y="1215"/>
                </a:lnTo>
                <a:lnTo>
                  <a:pt x="212941" y="4786"/>
                </a:lnTo>
                <a:lnTo>
                  <a:pt x="277442" y="10603"/>
                </a:lnTo>
                <a:lnTo>
                  <a:pt x="339478" y="18552"/>
                </a:lnTo>
                <a:lnTo>
                  <a:pt x="398756" y="28522"/>
                </a:lnTo>
                <a:lnTo>
                  <a:pt x="454982" y="40402"/>
                </a:lnTo>
                <a:lnTo>
                  <a:pt x="507861" y="54080"/>
                </a:lnTo>
                <a:lnTo>
                  <a:pt x="557100" y="69444"/>
                </a:lnTo>
                <a:lnTo>
                  <a:pt x="602404" y="86383"/>
                </a:lnTo>
                <a:lnTo>
                  <a:pt x="643480" y="104784"/>
                </a:lnTo>
                <a:lnTo>
                  <a:pt x="680033" y="124537"/>
                </a:lnTo>
                <a:lnTo>
                  <a:pt x="738395" y="167649"/>
                </a:lnTo>
                <a:lnTo>
                  <a:pt x="775137" y="214827"/>
                </a:lnTo>
                <a:lnTo>
                  <a:pt x="784666" y="239661"/>
                </a:lnTo>
                <a:lnTo>
                  <a:pt x="787907" y="265175"/>
                </a:lnTo>
              </a:path>
            </a:pathLst>
          </a:custGeom>
          <a:ln w="1676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2"/>
          <p:cNvSpPr/>
          <p:nvPr/>
        </p:nvSpPr>
        <p:spPr>
          <a:xfrm>
            <a:off x="8289670" y="2608588"/>
            <a:ext cx="147955" cy="93345"/>
          </a:xfrm>
          <a:custGeom>
            <a:avLst/>
            <a:gdLst/>
            <a:ahLst/>
            <a:cxnLst/>
            <a:rect l="l" t="t" r="r" b="b"/>
            <a:pathLst>
              <a:path w="147954" h="93344">
                <a:moveTo>
                  <a:pt x="141731" y="0"/>
                </a:moveTo>
                <a:lnTo>
                  <a:pt x="0" y="56387"/>
                </a:lnTo>
                <a:lnTo>
                  <a:pt x="147828" y="92963"/>
                </a:lnTo>
                <a:lnTo>
                  <a:pt x="99059" y="48767"/>
                </a:lnTo>
                <a:lnTo>
                  <a:pt x="14173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3"/>
          <p:cNvSpPr/>
          <p:nvPr/>
        </p:nvSpPr>
        <p:spPr>
          <a:xfrm>
            <a:off x="8376539" y="2646688"/>
            <a:ext cx="789940" cy="265430"/>
          </a:xfrm>
          <a:custGeom>
            <a:avLst/>
            <a:gdLst/>
            <a:ahLst/>
            <a:cxnLst/>
            <a:rect l="l" t="t" r="r" b="b"/>
            <a:pathLst>
              <a:path w="789939" h="265430">
                <a:moveTo>
                  <a:pt x="0" y="1524"/>
                </a:moveTo>
                <a:lnTo>
                  <a:pt x="19454" y="642"/>
                </a:lnTo>
                <a:lnTo>
                  <a:pt x="39052" y="190"/>
                </a:lnTo>
                <a:lnTo>
                  <a:pt x="58935" y="23"/>
                </a:lnTo>
                <a:lnTo>
                  <a:pt x="79248" y="0"/>
                </a:lnTo>
                <a:lnTo>
                  <a:pt x="147556" y="1215"/>
                </a:lnTo>
                <a:lnTo>
                  <a:pt x="214046" y="4786"/>
                </a:lnTo>
                <a:lnTo>
                  <a:pt x="278418" y="10603"/>
                </a:lnTo>
                <a:lnTo>
                  <a:pt x="340373" y="18552"/>
                </a:lnTo>
                <a:lnTo>
                  <a:pt x="399610" y="28522"/>
                </a:lnTo>
                <a:lnTo>
                  <a:pt x="455830" y="40402"/>
                </a:lnTo>
                <a:lnTo>
                  <a:pt x="508734" y="54080"/>
                </a:lnTo>
                <a:lnTo>
                  <a:pt x="558021" y="69444"/>
                </a:lnTo>
                <a:lnTo>
                  <a:pt x="603392" y="86383"/>
                </a:lnTo>
                <a:lnTo>
                  <a:pt x="644548" y="104784"/>
                </a:lnTo>
                <a:lnTo>
                  <a:pt x="681189" y="124537"/>
                </a:lnTo>
                <a:lnTo>
                  <a:pt x="713014" y="145529"/>
                </a:lnTo>
                <a:lnTo>
                  <a:pt x="761022" y="190786"/>
                </a:lnTo>
                <a:lnTo>
                  <a:pt x="786175" y="239661"/>
                </a:lnTo>
                <a:lnTo>
                  <a:pt x="789432" y="265175"/>
                </a:lnTo>
              </a:path>
            </a:pathLst>
          </a:custGeom>
          <a:ln w="1676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14"/>
          <p:cNvSpPr/>
          <p:nvPr/>
        </p:nvSpPr>
        <p:spPr>
          <a:xfrm>
            <a:off x="8280526" y="2597921"/>
            <a:ext cx="149860" cy="94615"/>
          </a:xfrm>
          <a:custGeom>
            <a:avLst/>
            <a:gdLst/>
            <a:ahLst/>
            <a:cxnLst/>
            <a:rect l="l" t="t" r="r" b="b"/>
            <a:pathLst>
              <a:path w="149860" h="94614">
                <a:moveTo>
                  <a:pt x="141732" y="0"/>
                </a:moveTo>
                <a:lnTo>
                  <a:pt x="0" y="57911"/>
                </a:lnTo>
                <a:lnTo>
                  <a:pt x="149351" y="94487"/>
                </a:lnTo>
                <a:lnTo>
                  <a:pt x="100584" y="50292"/>
                </a:lnTo>
                <a:lnTo>
                  <a:pt x="14173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15"/>
          <p:cNvSpPr txBox="1"/>
          <p:nvPr/>
        </p:nvSpPr>
        <p:spPr>
          <a:xfrm>
            <a:off x="6727571" y="2198124"/>
            <a:ext cx="1485265" cy="210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1200" b="1" dirty="0">
                <a:latin typeface="Courier New"/>
                <a:cs typeface="Courier New"/>
              </a:rPr>
              <a:t>SELECT</a:t>
            </a:r>
            <a:r>
              <a:rPr sz="1200" b="1" spc="-50" dirty="0"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last_name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22" name="object 16"/>
          <p:cNvSpPr txBox="1"/>
          <p:nvPr/>
        </p:nvSpPr>
        <p:spPr>
          <a:xfrm>
            <a:off x="6727571" y="2382529"/>
            <a:ext cx="472440" cy="3949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>
              <a:lnSpc>
                <a:spcPct val="100800"/>
              </a:lnSpc>
              <a:spcBef>
                <a:spcPts val="100"/>
              </a:spcBef>
            </a:pPr>
            <a:r>
              <a:rPr sz="1200" b="1" dirty="0">
                <a:latin typeface="Courier New"/>
                <a:cs typeface="Courier New"/>
              </a:rPr>
              <a:t>FROM  WHERE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23" name="object 17"/>
          <p:cNvSpPr txBox="1"/>
          <p:nvPr/>
        </p:nvSpPr>
        <p:spPr>
          <a:xfrm>
            <a:off x="7371521" y="2382529"/>
            <a:ext cx="841375" cy="3949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" marR="5080" indent="-1270">
              <a:lnSpc>
                <a:spcPct val="100800"/>
              </a:lnSpc>
              <a:spcBef>
                <a:spcPts val="100"/>
              </a:spcBef>
            </a:pPr>
            <a:r>
              <a:rPr sz="1200" b="1" dirty="0">
                <a:latin typeface="Courier New"/>
                <a:cs typeface="Courier New"/>
              </a:rPr>
              <a:t>employees  salary</a:t>
            </a:r>
            <a:r>
              <a:rPr sz="1200" b="1" spc="-40" dirty="0">
                <a:latin typeface="Courier New"/>
                <a:cs typeface="Courier New"/>
              </a:rPr>
              <a:t> </a:t>
            </a:r>
            <a:r>
              <a:rPr sz="1200" b="1" spc="5" dirty="0">
                <a:latin typeface="Courier New"/>
                <a:cs typeface="Courier New"/>
              </a:rPr>
              <a:t>&gt;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24" name="object 18"/>
          <p:cNvSpPr txBox="1"/>
          <p:nvPr/>
        </p:nvSpPr>
        <p:spPr>
          <a:xfrm>
            <a:off x="8106791" y="2752860"/>
            <a:ext cx="2588260" cy="5810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0805" marR="1200785" indent="-91440">
              <a:lnSpc>
                <a:spcPct val="100800"/>
              </a:lnSpc>
              <a:spcBef>
                <a:spcPts val="100"/>
              </a:spcBef>
            </a:pPr>
            <a:r>
              <a:rPr sz="1200" b="1" dirty="0">
                <a:latin typeface="Courier New"/>
                <a:cs typeface="Courier New"/>
              </a:rPr>
              <a:t>(SELECT salary  FROM</a:t>
            </a:r>
            <a:r>
              <a:rPr sz="1200" b="1" spc="-70" dirty="0"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employees</a:t>
            </a:r>
            <a:endParaRPr sz="1200">
              <a:latin typeface="Courier New"/>
              <a:cs typeface="Courier New"/>
            </a:endParaRPr>
          </a:p>
          <a:p>
            <a:pPr marL="90805">
              <a:lnSpc>
                <a:spcPct val="100000"/>
              </a:lnSpc>
              <a:spcBef>
                <a:spcPts val="25"/>
              </a:spcBef>
              <a:tabLst>
                <a:tab pos="735330" algn="l"/>
              </a:tabLst>
            </a:pPr>
            <a:r>
              <a:rPr sz="1200" b="1" dirty="0">
                <a:latin typeface="Courier New"/>
                <a:cs typeface="Courier New"/>
              </a:rPr>
              <a:t>WHERE	last_name </a:t>
            </a:r>
            <a:r>
              <a:rPr sz="1200" b="1" spc="5" dirty="0">
                <a:latin typeface="Courier New"/>
                <a:cs typeface="Courier New"/>
              </a:rPr>
              <a:t>=</a:t>
            </a:r>
            <a:r>
              <a:rPr sz="1200" b="1" spc="-55" dirty="0"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'Abel');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25" name="object 19"/>
          <p:cNvSpPr/>
          <p:nvPr/>
        </p:nvSpPr>
        <p:spPr>
          <a:xfrm>
            <a:off x="6570599" y="3436121"/>
            <a:ext cx="5056632" cy="8915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86963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Guidelines for Using </a:t>
            </a:r>
            <a:r>
              <a:rPr lang="en-US" dirty="0" smtClean="0">
                <a:solidFill>
                  <a:srgbClr val="002060"/>
                </a:solidFill>
              </a:rPr>
              <a:t>Subqueries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4" name="object 8"/>
          <p:cNvSpPr txBox="1"/>
          <p:nvPr/>
        </p:nvSpPr>
        <p:spPr>
          <a:xfrm>
            <a:off x="838200" y="1800519"/>
            <a:ext cx="10515600" cy="3003386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269240" indent="-269875">
              <a:lnSpc>
                <a:spcPct val="200000"/>
              </a:lnSpc>
              <a:buSzPct val="127586"/>
              <a:buFont typeface="Arial"/>
              <a:buChar char="•"/>
              <a:tabLst>
                <a:tab pos="269240" algn="l"/>
                <a:tab pos="269875" algn="l"/>
              </a:tabLst>
            </a:pPr>
            <a:r>
              <a:rPr b="1" spc="5" dirty="0" smtClean="0">
                <a:latin typeface="Arial"/>
                <a:cs typeface="Arial"/>
              </a:rPr>
              <a:t>Enclose </a:t>
            </a:r>
            <a:r>
              <a:rPr b="1" spc="5" dirty="0">
                <a:latin typeface="Arial"/>
                <a:cs typeface="Arial"/>
              </a:rPr>
              <a:t>subqueries </a:t>
            </a:r>
            <a:r>
              <a:rPr b="1" dirty="0">
                <a:latin typeface="Arial"/>
                <a:cs typeface="Arial"/>
              </a:rPr>
              <a:t>in</a:t>
            </a:r>
            <a:r>
              <a:rPr b="1" spc="-5" dirty="0">
                <a:latin typeface="Arial"/>
                <a:cs typeface="Arial"/>
              </a:rPr>
              <a:t> </a:t>
            </a:r>
            <a:r>
              <a:rPr b="1" spc="5" dirty="0">
                <a:latin typeface="Arial"/>
                <a:cs typeface="Arial"/>
              </a:rPr>
              <a:t>parentheses.</a:t>
            </a:r>
            <a:endParaRPr dirty="0">
              <a:latin typeface="Arial"/>
              <a:cs typeface="Arial"/>
            </a:endParaRPr>
          </a:p>
          <a:p>
            <a:pPr marL="269240" marR="805180" indent="-269875">
              <a:lnSpc>
                <a:spcPct val="200000"/>
              </a:lnSpc>
              <a:spcBef>
                <a:spcPts val="675"/>
              </a:spcBef>
              <a:buSzPct val="127586"/>
              <a:buFont typeface="Arial"/>
              <a:buChar char="•"/>
              <a:tabLst>
                <a:tab pos="269240" algn="l"/>
                <a:tab pos="269875" algn="l"/>
              </a:tabLst>
            </a:pPr>
            <a:r>
              <a:rPr b="1" spc="5" dirty="0">
                <a:latin typeface="Arial"/>
                <a:cs typeface="Arial"/>
              </a:rPr>
              <a:t>Place subqueries on </a:t>
            </a:r>
            <a:r>
              <a:rPr b="1" dirty="0">
                <a:latin typeface="Arial"/>
                <a:cs typeface="Arial"/>
              </a:rPr>
              <a:t>the </a:t>
            </a:r>
            <a:r>
              <a:rPr b="1" spc="5" dirty="0">
                <a:latin typeface="Arial"/>
                <a:cs typeface="Arial"/>
              </a:rPr>
              <a:t>right side </a:t>
            </a:r>
            <a:r>
              <a:rPr b="1" dirty="0">
                <a:latin typeface="Arial"/>
                <a:cs typeface="Arial"/>
              </a:rPr>
              <a:t>of the  </a:t>
            </a:r>
            <a:r>
              <a:rPr b="1" spc="10" dirty="0">
                <a:latin typeface="Arial"/>
                <a:cs typeface="Arial"/>
              </a:rPr>
              <a:t>comparison</a:t>
            </a:r>
            <a:r>
              <a:rPr b="1" spc="5" dirty="0">
                <a:latin typeface="Arial"/>
                <a:cs typeface="Arial"/>
              </a:rPr>
              <a:t> condition.</a:t>
            </a:r>
            <a:endParaRPr dirty="0">
              <a:latin typeface="Arial"/>
              <a:cs typeface="Arial"/>
            </a:endParaRPr>
          </a:p>
          <a:p>
            <a:pPr marL="269240" marR="5080" indent="-269875">
              <a:lnSpc>
                <a:spcPct val="200000"/>
              </a:lnSpc>
              <a:spcBef>
                <a:spcPts val="365"/>
              </a:spcBef>
              <a:buSzPct val="127586"/>
              <a:buFont typeface="Arial"/>
              <a:buChar char="•"/>
              <a:tabLst>
                <a:tab pos="269240" algn="l"/>
                <a:tab pos="269875" algn="l"/>
              </a:tabLst>
            </a:pPr>
            <a:r>
              <a:rPr b="1" spc="5" dirty="0">
                <a:latin typeface="Arial"/>
                <a:cs typeface="Arial"/>
              </a:rPr>
              <a:t>The </a:t>
            </a:r>
            <a:r>
              <a:rPr b="1" spc="5" dirty="0">
                <a:latin typeface="Courier New"/>
                <a:cs typeface="Courier New"/>
              </a:rPr>
              <a:t>ORDER BY </a:t>
            </a:r>
            <a:r>
              <a:rPr b="1" spc="5" dirty="0">
                <a:latin typeface="Arial"/>
                <a:cs typeface="Arial"/>
              </a:rPr>
              <a:t>clause </a:t>
            </a:r>
            <a:r>
              <a:rPr b="1" dirty="0">
                <a:latin typeface="Arial"/>
                <a:cs typeface="Arial"/>
              </a:rPr>
              <a:t>in the subquery </a:t>
            </a:r>
            <a:r>
              <a:rPr b="1" spc="5" dirty="0">
                <a:latin typeface="Arial"/>
                <a:cs typeface="Arial"/>
              </a:rPr>
              <a:t>is </a:t>
            </a:r>
            <a:r>
              <a:rPr b="1" dirty="0">
                <a:latin typeface="Arial"/>
                <a:cs typeface="Arial"/>
              </a:rPr>
              <a:t>not  </a:t>
            </a:r>
            <a:r>
              <a:rPr b="1" spc="5" dirty="0" smtClean="0">
                <a:latin typeface="Arial"/>
                <a:cs typeface="Arial"/>
              </a:rPr>
              <a:t>needed</a:t>
            </a:r>
            <a:endParaRPr dirty="0">
              <a:latin typeface="Arial"/>
              <a:cs typeface="Arial"/>
            </a:endParaRPr>
          </a:p>
          <a:p>
            <a:pPr marL="269240" marR="157480" indent="-269875">
              <a:lnSpc>
                <a:spcPct val="200000"/>
              </a:lnSpc>
              <a:spcBef>
                <a:spcPts val="615"/>
              </a:spcBef>
              <a:buSzPct val="127586"/>
              <a:buFont typeface="Arial"/>
              <a:buChar char="•"/>
              <a:tabLst>
                <a:tab pos="269240" algn="l"/>
                <a:tab pos="269875" algn="l"/>
              </a:tabLst>
            </a:pPr>
            <a:r>
              <a:rPr b="1" spc="5" dirty="0">
                <a:latin typeface="Arial"/>
                <a:cs typeface="Arial"/>
              </a:rPr>
              <a:t>Use single-row operators </a:t>
            </a:r>
            <a:r>
              <a:rPr b="1" spc="10" dirty="0">
                <a:latin typeface="Arial"/>
                <a:cs typeface="Arial"/>
              </a:rPr>
              <a:t>with </a:t>
            </a:r>
            <a:r>
              <a:rPr b="1" spc="5" dirty="0">
                <a:latin typeface="Arial"/>
                <a:cs typeface="Arial"/>
              </a:rPr>
              <a:t>single-row  subqueries and use multiple-row operators </a:t>
            </a:r>
            <a:r>
              <a:rPr b="1" spc="10" dirty="0">
                <a:latin typeface="Arial"/>
                <a:cs typeface="Arial"/>
              </a:rPr>
              <a:t>with  </a:t>
            </a:r>
            <a:r>
              <a:rPr b="1" dirty="0">
                <a:latin typeface="Arial"/>
                <a:cs typeface="Arial"/>
              </a:rPr>
              <a:t>multiple-row</a:t>
            </a:r>
            <a:r>
              <a:rPr b="1" spc="25" dirty="0">
                <a:latin typeface="Arial"/>
                <a:cs typeface="Arial"/>
              </a:rPr>
              <a:t> </a:t>
            </a:r>
            <a:r>
              <a:rPr b="1" spc="5" dirty="0">
                <a:latin typeface="Arial"/>
                <a:cs typeface="Arial"/>
              </a:rPr>
              <a:t>subqueries.</a:t>
            </a:r>
            <a:endParaRPr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624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Types of Subqueries 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4" name="object 9"/>
          <p:cNvSpPr txBox="1"/>
          <p:nvPr/>
        </p:nvSpPr>
        <p:spPr>
          <a:xfrm>
            <a:off x="6058643" y="2600824"/>
            <a:ext cx="2152650" cy="2508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85115" indent="-273050">
              <a:lnSpc>
                <a:spcPct val="100000"/>
              </a:lnSpc>
              <a:spcBef>
                <a:spcPts val="125"/>
              </a:spcBef>
              <a:buSzPct val="127586"/>
              <a:buFont typeface="Arial"/>
              <a:buChar char="•"/>
              <a:tabLst>
                <a:tab pos="285115" algn="l"/>
                <a:tab pos="285750" algn="l"/>
              </a:tabLst>
            </a:pPr>
            <a:r>
              <a:rPr sz="1450" b="1" spc="10" dirty="0">
                <a:latin typeface="Arial"/>
                <a:cs typeface="Arial"/>
              </a:rPr>
              <a:t>Single-row</a:t>
            </a:r>
            <a:r>
              <a:rPr sz="1450" b="1" spc="-5" dirty="0">
                <a:latin typeface="Arial"/>
                <a:cs typeface="Arial"/>
              </a:rPr>
              <a:t> </a:t>
            </a:r>
            <a:r>
              <a:rPr sz="1450" b="1" spc="5" dirty="0">
                <a:latin typeface="Arial"/>
                <a:cs typeface="Arial"/>
              </a:rPr>
              <a:t>subquery</a:t>
            </a:r>
            <a:endParaRPr sz="1450">
              <a:latin typeface="Arial"/>
              <a:cs typeface="Arial"/>
            </a:endParaRPr>
          </a:p>
        </p:txBody>
      </p:sp>
      <p:sp>
        <p:nvSpPr>
          <p:cNvPr id="5" name="object 10"/>
          <p:cNvSpPr/>
          <p:nvPr/>
        </p:nvSpPr>
        <p:spPr>
          <a:xfrm>
            <a:off x="9149823" y="3370951"/>
            <a:ext cx="220979" cy="135890"/>
          </a:xfrm>
          <a:custGeom>
            <a:avLst/>
            <a:gdLst/>
            <a:ahLst/>
            <a:cxnLst/>
            <a:rect l="l" t="t" r="r" b="b"/>
            <a:pathLst>
              <a:path w="220979" h="135889">
                <a:moveTo>
                  <a:pt x="0" y="0"/>
                </a:moveTo>
                <a:lnTo>
                  <a:pt x="68579" y="68579"/>
                </a:lnTo>
                <a:lnTo>
                  <a:pt x="0" y="135636"/>
                </a:lnTo>
                <a:lnTo>
                  <a:pt x="220979" y="6857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" name="object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1640988"/>
              </p:ext>
            </p:extLst>
          </p:nvPr>
        </p:nvGraphicFramePr>
        <p:xfrm>
          <a:off x="6704564" y="2920610"/>
          <a:ext cx="2506980" cy="69799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559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398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033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19126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18516">
                <a:tc gridSpan="3"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Main</a:t>
                      </a:r>
                      <a:r>
                        <a:rPr sz="1200" b="1" spc="-5" dirty="0">
                          <a:latin typeface="Arial"/>
                          <a:cs typeface="Arial"/>
                        </a:rPr>
                        <a:t> query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273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850">
                        <a:latin typeface="Times New Roman"/>
                        <a:cs typeface="Times New Roman"/>
                      </a:endParaRPr>
                    </a:p>
                    <a:p>
                      <a:pPr marL="310515">
                        <a:lnSpc>
                          <a:spcPct val="100000"/>
                        </a:lnSpc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returns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810" marB="0">
                    <a:lnL w="19050">
                      <a:solidFill>
                        <a:srgbClr val="000000"/>
                      </a:solidFill>
                      <a:prstDash val="solid"/>
                    </a:lnL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0499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161290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Subquery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01600" marB="0"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D5D5D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810" marB="0">
                    <a:lnL w="19050">
                      <a:solidFill>
                        <a:srgbClr val="000000"/>
                      </a:solidFill>
                      <a:prstDash val="solid"/>
                    </a:lnL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88976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01600" marB="0"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3810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object 12"/>
          <p:cNvSpPr txBox="1"/>
          <p:nvPr/>
        </p:nvSpPr>
        <p:spPr>
          <a:xfrm>
            <a:off x="9502882" y="3295768"/>
            <a:ext cx="930910" cy="2508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50" b="1" spc="20" dirty="0">
                <a:latin typeface="Courier New"/>
                <a:cs typeface="Courier New"/>
              </a:rPr>
              <a:t>ST_CLERK</a:t>
            </a:r>
            <a:endParaRPr sz="1450">
              <a:latin typeface="Courier New"/>
              <a:cs typeface="Courier New"/>
            </a:endParaRPr>
          </a:p>
        </p:txBody>
      </p:sp>
      <p:sp>
        <p:nvSpPr>
          <p:cNvPr id="8" name="object 13"/>
          <p:cNvSpPr txBox="1"/>
          <p:nvPr/>
        </p:nvSpPr>
        <p:spPr>
          <a:xfrm>
            <a:off x="6136366" y="3778875"/>
            <a:ext cx="2179955" cy="2508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65100" indent="-152400">
              <a:lnSpc>
                <a:spcPct val="100000"/>
              </a:lnSpc>
              <a:spcBef>
                <a:spcPts val="125"/>
              </a:spcBef>
              <a:buFont typeface="Arial"/>
              <a:buChar char="•"/>
              <a:tabLst>
                <a:tab pos="165100" algn="l"/>
              </a:tabLst>
            </a:pPr>
            <a:r>
              <a:rPr sz="1450" b="1" spc="10" dirty="0">
                <a:latin typeface="Arial"/>
                <a:cs typeface="Arial"/>
              </a:rPr>
              <a:t>Multiple-row</a:t>
            </a:r>
            <a:r>
              <a:rPr sz="1450" b="1" dirty="0">
                <a:latin typeface="Arial"/>
                <a:cs typeface="Arial"/>
              </a:rPr>
              <a:t> </a:t>
            </a:r>
            <a:r>
              <a:rPr sz="1450" b="1" spc="5" dirty="0">
                <a:latin typeface="Arial"/>
                <a:cs typeface="Arial"/>
              </a:rPr>
              <a:t>subquery</a:t>
            </a:r>
            <a:endParaRPr sz="1450">
              <a:latin typeface="Arial"/>
              <a:cs typeface="Arial"/>
            </a:endParaRPr>
          </a:p>
        </p:txBody>
      </p:sp>
      <p:sp>
        <p:nvSpPr>
          <p:cNvPr id="9" name="object 14"/>
          <p:cNvSpPr txBox="1"/>
          <p:nvPr/>
        </p:nvSpPr>
        <p:spPr>
          <a:xfrm>
            <a:off x="9502882" y="4364091"/>
            <a:ext cx="930910" cy="4762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2099"/>
              </a:lnSpc>
              <a:spcBef>
                <a:spcPts val="90"/>
              </a:spcBef>
            </a:pPr>
            <a:r>
              <a:rPr sz="1450" b="1" spc="20" dirty="0">
                <a:latin typeface="Courier New"/>
                <a:cs typeface="Courier New"/>
              </a:rPr>
              <a:t>ST_CLERK  </a:t>
            </a:r>
            <a:r>
              <a:rPr sz="1450" b="1" spc="15" dirty="0">
                <a:latin typeface="Courier New"/>
                <a:cs typeface="Courier New"/>
              </a:rPr>
              <a:t>SA_MAN</a:t>
            </a:r>
            <a:endParaRPr sz="1450">
              <a:latin typeface="Courier New"/>
              <a:cs typeface="Courier New"/>
            </a:endParaRPr>
          </a:p>
        </p:txBody>
      </p:sp>
      <p:sp>
        <p:nvSpPr>
          <p:cNvPr id="10" name="object 15"/>
          <p:cNvSpPr/>
          <p:nvPr/>
        </p:nvSpPr>
        <p:spPr>
          <a:xfrm>
            <a:off x="9149823" y="4552051"/>
            <a:ext cx="220979" cy="135890"/>
          </a:xfrm>
          <a:custGeom>
            <a:avLst/>
            <a:gdLst/>
            <a:ahLst/>
            <a:cxnLst/>
            <a:rect l="l" t="t" r="r" b="b"/>
            <a:pathLst>
              <a:path w="220979" h="135889">
                <a:moveTo>
                  <a:pt x="0" y="0"/>
                </a:moveTo>
                <a:lnTo>
                  <a:pt x="68579" y="67056"/>
                </a:lnTo>
                <a:lnTo>
                  <a:pt x="0" y="135636"/>
                </a:lnTo>
                <a:lnTo>
                  <a:pt x="220979" y="6705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1" name="object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9539745"/>
              </p:ext>
            </p:extLst>
          </p:nvPr>
        </p:nvGraphicFramePr>
        <p:xfrm>
          <a:off x="6704564" y="4101710"/>
          <a:ext cx="2506980" cy="6979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559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398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033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19126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16992">
                <a:tc gridSpan="3"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Main</a:t>
                      </a:r>
                      <a:r>
                        <a:rPr sz="1200" b="1" spc="-5" dirty="0">
                          <a:latin typeface="Arial"/>
                          <a:cs typeface="Arial"/>
                        </a:rPr>
                        <a:t> query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273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850">
                        <a:latin typeface="Times New Roman"/>
                        <a:cs typeface="Times New Roman"/>
                      </a:endParaRPr>
                    </a:p>
                    <a:p>
                      <a:pPr marL="310515">
                        <a:lnSpc>
                          <a:spcPct val="100000"/>
                        </a:lnSpc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returns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810" marB="0">
                    <a:lnL w="19050">
                      <a:solidFill>
                        <a:srgbClr val="000000"/>
                      </a:solidFill>
                      <a:prstDash val="solid"/>
                    </a:lnL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2023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161290">
                        <a:lnSpc>
                          <a:spcPct val="100000"/>
                        </a:lnSpc>
                        <a:spcBef>
                          <a:spcPts val="815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Subquery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03505" marB="0"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D5D5D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810" marB="0">
                    <a:lnL w="19050">
                      <a:solidFill>
                        <a:srgbClr val="000000"/>
                      </a:solidFill>
                      <a:prstDash val="solid"/>
                    </a:lnL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8897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03505" marB="0"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3810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" name="Rectangle 11"/>
          <p:cNvSpPr/>
          <p:nvPr/>
        </p:nvSpPr>
        <p:spPr>
          <a:xfrm>
            <a:off x="838200" y="2600824"/>
            <a:ext cx="4771030" cy="21339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72440" indent="-218440">
              <a:lnSpc>
                <a:spcPct val="100000"/>
              </a:lnSpc>
              <a:spcBef>
                <a:spcPts val="325"/>
              </a:spcBef>
              <a:buChar char="•"/>
              <a:tabLst>
                <a:tab pos="472440" algn="l"/>
                <a:tab pos="473075" algn="l"/>
              </a:tabLst>
            </a:pPr>
            <a:r>
              <a:rPr lang="en-US" spc="-10" dirty="0" smtClean="0">
                <a:latin typeface="Times New Roman"/>
                <a:cs typeface="Times New Roman"/>
              </a:rPr>
              <a:t>Single-row </a:t>
            </a:r>
            <a:r>
              <a:rPr lang="en-US" spc="-5" dirty="0">
                <a:latin typeface="Times New Roman"/>
                <a:cs typeface="Times New Roman"/>
              </a:rPr>
              <a:t>subqueries: Queries that return </a:t>
            </a:r>
            <a:r>
              <a:rPr lang="en-US" spc="-10" dirty="0">
                <a:latin typeface="Times New Roman"/>
                <a:cs typeface="Times New Roman"/>
              </a:rPr>
              <a:t>only </a:t>
            </a:r>
            <a:r>
              <a:rPr lang="en-US" spc="-5" dirty="0">
                <a:latin typeface="Times New Roman"/>
                <a:cs typeface="Times New Roman"/>
              </a:rPr>
              <a:t>one </a:t>
            </a:r>
            <a:r>
              <a:rPr lang="en-US" spc="-10" dirty="0">
                <a:latin typeface="Times New Roman"/>
                <a:cs typeface="Times New Roman"/>
              </a:rPr>
              <a:t>row from </a:t>
            </a:r>
            <a:r>
              <a:rPr lang="en-US" spc="-5" dirty="0">
                <a:latin typeface="Times New Roman"/>
                <a:cs typeface="Times New Roman"/>
              </a:rPr>
              <a:t>the </a:t>
            </a:r>
            <a:r>
              <a:rPr lang="en-US" spc="-10" dirty="0">
                <a:latin typeface="Times New Roman"/>
                <a:cs typeface="Times New Roman"/>
              </a:rPr>
              <a:t>inner </a:t>
            </a:r>
            <a:r>
              <a:rPr lang="en-US" spc="-10" dirty="0">
                <a:latin typeface="Courier New"/>
                <a:cs typeface="Courier New"/>
              </a:rPr>
              <a:t>SELECT</a:t>
            </a:r>
            <a:r>
              <a:rPr lang="en-US" spc="-155" dirty="0">
                <a:latin typeface="Courier New"/>
                <a:cs typeface="Courier New"/>
              </a:rPr>
              <a:t> </a:t>
            </a:r>
            <a:r>
              <a:rPr lang="en-US" spc="-10" dirty="0" smtClean="0">
                <a:latin typeface="Times New Roman"/>
                <a:cs typeface="Times New Roman"/>
              </a:rPr>
              <a:t>statement</a:t>
            </a:r>
          </a:p>
          <a:p>
            <a:pPr marL="472440" indent="-218440">
              <a:lnSpc>
                <a:spcPct val="100000"/>
              </a:lnSpc>
              <a:spcBef>
                <a:spcPts val="325"/>
              </a:spcBef>
              <a:buChar char="•"/>
              <a:tabLst>
                <a:tab pos="472440" algn="l"/>
                <a:tab pos="473075" algn="l"/>
              </a:tabLst>
            </a:pPr>
            <a:endParaRPr lang="en-US" dirty="0">
              <a:latin typeface="Times New Roman"/>
              <a:cs typeface="Times New Roman"/>
            </a:endParaRPr>
          </a:p>
          <a:p>
            <a:pPr marL="472440" indent="-218440">
              <a:lnSpc>
                <a:spcPct val="100000"/>
              </a:lnSpc>
              <a:spcBef>
                <a:spcPts val="409"/>
              </a:spcBef>
              <a:buChar char="•"/>
              <a:tabLst>
                <a:tab pos="472440" algn="l"/>
                <a:tab pos="473075" algn="l"/>
              </a:tabLst>
            </a:pPr>
            <a:r>
              <a:rPr lang="en-US" spc="-5" dirty="0">
                <a:latin typeface="Times New Roman"/>
                <a:cs typeface="Times New Roman"/>
              </a:rPr>
              <a:t>Multiple-row subqueries: Queries that return </a:t>
            </a:r>
            <a:r>
              <a:rPr lang="en-US" spc="-10" dirty="0">
                <a:latin typeface="Times New Roman"/>
                <a:cs typeface="Times New Roman"/>
              </a:rPr>
              <a:t>more than </a:t>
            </a:r>
            <a:r>
              <a:rPr lang="en-US" spc="-5" dirty="0">
                <a:latin typeface="Times New Roman"/>
                <a:cs typeface="Times New Roman"/>
              </a:rPr>
              <a:t>one </a:t>
            </a:r>
            <a:r>
              <a:rPr lang="en-US" spc="-10" dirty="0">
                <a:latin typeface="Times New Roman"/>
                <a:cs typeface="Times New Roman"/>
              </a:rPr>
              <a:t>row from </a:t>
            </a:r>
            <a:r>
              <a:rPr lang="en-US" spc="-5" dirty="0">
                <a:latin typeface="Times New Roman"/>
                <a:cs typeface="Times New Roman"/>
              </a:rPr>
              <a:t>the </a:t>
            </a:r>
            <a:r>
              <a:rPr lang="en-US" spc="-10" dirty="0">
                <a:latin typeface="Times New Roman"/>
                <a:cs typeface="Times New Roman"/>
              </a:rPr>
              <a:t>inner</a:t>
            </a:r>
            <a:r>
              <a:rPr lang="en-US" spc="170" dirty="0">
                <a:latin typeface="Times New Roman"/>
                <a:cs typeface="Times New Roman"/>
              </a:rPr>
              <a:t> </a:t>
            </a:r>
            <a:r>
              <a:rPr lang="en-US" spc="-10" dirty="0">
                <a:latin typeface="Courier New"/>
                <a:cs typeface="Courier New"/>
              </a:rPr>
              <a:t>SELECT</a:t>
            </a:r>
            <a:endParaRPr lang="en-US" dirty="0">
              <a:latin typeface="Courier New"/>
              <a:cs typeface="Courier New"/>
            </a:endParaRPr>
          </a:p>
          <a:p>
            <a:pPr marL="472440">
              <a:lnSpc>
                <a:spcPct val="100000"/>
              </a:lnSpc>
              <a:spcBef>
                <a:spcPts val="70"/>
              </a:spcBef>
            </a:pPr>
            <a:r>
              <a:rPr lang="en-US" spc="-10" dirty="0">
                <a:latin typeface="Times New Roman"/>
                <a:cs typeface="Times New Roman"/>
              </a:rPr>
              <a:t>statement</a:t>
            </a:r>
            <a:endParaRPr lang="en-US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76925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Single-Row </a:t>
            </a:r>
            <a:r>
              <a:rPr lang="en-US" dirty="0" smtClean="0">
                <a:solidFill>
                  <a:srgbClr val="002060"/>
                </a:solidFill>
              </a:rPr>
              <a:t>Subqueries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5" name="object 8"/>
          <p:cNvSpPr txBox="1"/>
          <p:nvPr/>
        </p:nvSpPr>
        <p:spPr>
          <a:xfrm>
            <a:off x="1048481" y="1717984"/>
            <a:ext cx="10346263" cy="204543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b="1" spc="-5" dirty="0" smtClean="0">
                <a:latin typeface="Arial"/>
                <a:cs typeface="Arial"/>
              </a:rPr>
              <a:t>Single-Row</a:t>
            </a:r>
            <a:r>
              <a:rPr sz="1600" b="1" dirty="0" smtClean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Subqueries</a:t>
            </a:r>
            <a:endParaRPr sz="1600" dirty="0">
              <a:latin typeface="Arial"/>
              <a:cs typeface="Arial"/>
            </a:endParaRPr>
          </a:p>
          <a:p>
            <a:pPr marL="132715" marR="5080">
              <a:lnSpc>
                <a:spcPct val="105500"/>
              </a:lnSpc>
              <a:spcBef>
                <a:spcPts val="250"/>
              </a:spcBef>
            </a:pPr>
            <a:r>
              <a:rPr sz="1600" spc="-15" dirty="0">
                <a:latin typeface="Times New Roman"/>
                <a:cs typeface="Times New Roman"/>
              </a:rPr>
              <a:t>A </a:t>
            </a:r>
            <a:r>
              <a:rPr sz="1600" spc="-10" dirty="0">
                <a:latin typeface="Times New Roman"/>
                <a:cs typeface="Times New Roman"/>
              </a:rPr>
              <a:t>single-row subquery </a:t>
            </a:r>
            <a:r>
              <a:rPr sz="1600" spc="-5" dirty="0">
                <a:latin typeface="Times New Roman"/>
                <a:cs typeface="Times New Roman"/>
              </a:rPr>
              <a:t>is one that returns one </a:t>
            </a:r>
            <a:r>
              <a:rPr sz="1600" spc="-10" dirty="0">
                <a:latin typeface="Times New Roman"/>
                <a:cs typeface="Times New Roman"/>
              </a:rPr>
              <a:t>row from </a:t>
            </a:r>
            <a:r>
              <a:rPr sz="1600" spc="-5" dirty="0">
                <a:latin typeface="Times New Roman"/>
                <a:cs typeface="Times New Roman"/>
              </a:rPr>
              <a:t>the </a:t>
            </a:r>
            <a:r>
              <a:rPr sz="1600" spc="-10" dirty="0">
                <a:latin typeface="Times New Roman"/>
                <a:cs typeface="Times New Roman"/>
              </a:rPr>
              <a:t>inner </a:t>
            </a:r>
            <a:r>
              <a:rPr sz="1600" spc="-10" dirty="0">
                <a:latin typeface="Courier New"/>
                <a:cs typeface="Courier New"/>
              </a:rPr>
              <a:t>SELECT </a:t>
            </a:r>
            <a:r>
              <a:rPr sz="1600" spc="-10" dirty="0">
                <a:latin typeface="Times New Roman"/>
                <a:cs typeface="Times New Roman"/>
              </a:rPr>
              <a:t>statement. </a:t>
            </a:r>
            <a:r>
              <a:rPr sz="1600" spc="5" dirty="0">
                <a:latin typeface="Times New Roman"/>
                <a:cs typeface="Times New Roman"/>
              </a:rPr>
              <a:t>This </a:t>
            </a:r>
            <a:r>
              <a:rPr sz="1600" spc="-10" dirty="0">
                <a:latin typeface="Times New Roman"/>
                <a:cs typeface="Times New Roman"/>
              </a:rPr>
              <a:t>type </a:t>
            </a:r>
            <a:r>
              <a:rPr sz="1600" spc="-5" dirty="0">
                <a:latin typeface="Times New Roman"/>
                <a:cs typeface="Times New Roman"/>
              </a:rPr>
              <a:t>of  </a:t>
            </a:r>
            <a:r>
              <a:rPr sz="1600" spc="-10" dirty="0">
                <a:latin typeface="Times New Roman"/>
                <a:cs typeface="Times New Roman"/>
              </a:rPr>
              <a:t>subquery uses </a:t>
            </a:r>
            <a:r>
              <a:rPr sz="1600" dirty="0">
                <a:latin typeface="Times New Roman"/>
                <a:cs typeface="Times New Roman"/>
              </a:rPr>
              <a:t>a </a:t>
            </a:r>
            <a:r>
              <a:rPr sz="1600" spc="-10" dirty="0">
                <a:latin typeface="Times New Roman"/>
                <a:cs typeface="Times New Roman"/>
              </a:rPr>
              <a:t>single-row </a:t>
            </a:r>
            <a:r>
              <a:rPr sz="1600" dirty="0">
                <a:latin typeface="Times New Roman"/>
                <a:cs typeface="Times New Roman"/>
              </a:rPr>
              <a:t>operator. </a:t>
            </a:r>
            <a:r>
              <a:rPr sz="1600" spc="5" dirty="0">
                <a:latin typeface="Times New Roman"/>
                <a:cs typeface="Times New Roman"/>
              </a:rPr>
              <a:t>The </a:t>
            </a:r>
            <a:r>
              <a:rPr sz="1600" spc="-5" dirty="0">
                <a:latin typeface="Times New Roman"/>
                <a:cs typeface="Times New Roman"/>
              </a:rPr>
              <a:t>slide </a:t>
            </a:r>
            <a:r>
              <a:rPr sz="1600" spc="-10" dirty="0">
                <a:latin typeface="Times New Roman"/>
                <a:cs typeface="Times New Roman"/>
              </a:rPr>
              <a:t>gives </a:t>
            </a:r>
            <a:r>
              <a:rPr sz="1600" dirty="0">
                <a:latin typeface="Times New Roman"/>
                <a:cs typeface="Times New Roman"/>
              </a:rPr>
              <a:t>a </a:t>
            </a:r>
            <a:r>
              <a:rPr sz="1600" spc="-5" dirty="0">
                <a:latin typeface="Times New Roman"/>
                <a:cs typeface="Times New Roman"/>
              </a:rPr>
              <a:t>list of </a:t>
            </a:r>
            <a:r>
              <a:rPr sz="1600" spc="-10" dirty="0">
                <a:latin typeface="Times New Roman"/>
                <a:cs typeface="Times New Roman"/>
              </a:rPr>
              <a:t>single-row</a:t>
            </a:r>
            <a:r>
              <a:rPr sz="1600" spc="8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operators</a:t>
            </a:r>
            <a:r>
              <a:rPr sz="1600" dirty="0" smtClean="0">
                <a:latin typeface="Times New Roman"/>
                <a:cs typeface="Times New Roman"/>
              </a:rPr>
              <a:t>.</a:t>
            </a:r>
            <a:endParaRPr lang="en-US" sz="1600" dirty="0" smtClean="0">
              <a:latin typeface="Times New Roman"/>
              <a:cs typeface="Times New Roman"/>
            </a:endParaRPr>
          </a:p>
          <a:p>
            <a:pPr marL="132715" marR="5080">
              <a:lnSpc>
                <a:spcPct val="105500"/>
              </a:lnSpc>
              <a:spcBef>
                <a:spcPts val="250"/>
              </a:spcBef>
            </a:pPr>
            <a:endParaRPr sz="1600" dirty="0">
              <a:latin typeface="Times New Roman"/>
              <a:cs typeface="Times New Roman"/>
            </a:endParaRPr>
          </a:p>
          <a:p>
            <a:pPr marL="132715">
              <a:lnSpc>
                <a:spcPct val="100000"/>
              </a:lnSpc>
              <a:spcBef>
                <a:spcPts val="405"/>
              </a:spcBef>
            </a:pPr>
            <a:r>
              <a:rPr sz="1600" b="1" spc="-5" dirty="0">
                <a:latin typeface="Times New Roman"/>
                <a:cs typeface="Times New Roman"/>
              </a:rPr>
              <a:t>Example</a:t>
            </a:r>
            <a:endParaRPr sz="1600" dirty="0">
              <a:latin typeface="Times New Roman"/>
              <a:cs typeface="Times New Roman"/>
            </a:endParaRPr>
          </a:p>
          <a:p>
            <a:pPr marL="132715">
              <a:lnSpc>
                <a:spcPct val="100000"/>
              </a:lnSpc>
              <a:spcBef>
                <a:spcPts val="400"/>
              </a:spcBef>
            </a:pPr>
            <a:r>
              <a:rPr sz="1600" spc="-10" dirty="0">
                <a:latin typeface="Times New Roman"/>
                <a:cs typeface="Times New Roman"/>
              </a:rPr>
              <a:t>Display </a:t>
            </a:r>
            <a:r>
              <a:rPr sz="1600" spc="-5" dirty="0">
                <a:latin typeface="Times New Roman"/>
                <a:cs typeface="Times New Roman"/>
              </a:rPr>
              <a:t>the employees </a:t>
            </a:r>
            <a:r>
              <a:rPr sz="1600" spc="-10" dirty="0">
                <a:latin typeface="Times New Roman"/>
                <a:cs typeface="Times New Roman"/>
              </a:rPr>
              <a:t>whose </a:t>
            </a:r>
            <a:r>
              <a:rPr sz="1600" spc="5" dirty="0">
                <a:latin typeface="Times New Roman"/>
                <a:cs typeface="Times New Roman"/>
              </a:rPr>
              <a:t>job </a:t>
            </a:r>
            <a:r>
              <a:rPr sz="1600" dirty="0">
                <a:latin typeface="Times New Roman"/>
                <a:cs typeface="Times New Roman"/>
              </a:rPr>
              <a:t>ID </a:t>
            </a:r>
            <a:r>
              <a:rPr sz="1600" spc="-5" dirty="0">
                <a:latin typeface="Times New Roman"/>
                <a:cs typeface="Times New Roman"/>
              </a:rPr>
              <a:t>is the </a:t>
            </a:r>
            <a:r>
              <a:rPr sz="1600" spc="-10" dirty="0">
                <a:latin typeface="Times New Roman"/>
                <a:cs typeface="Times New Roman"/>
              </a:rPr>
              <a:t>same </a:t>
            </a:r>
            <a:r>
              <a:rPr sz="1600" spc="-5" dirty="0">
                <a:latin typeface="Times New Roman"/>
                <a:cs typeface="Times New Roman"/>
              </a:rPr>
              <a:t>as that of </a:t>
            </a:r>
            <a:r>
              <a:rPr sz="1600" dirty="0">
                <a:latin typeface="Times New Roman"/>
                <a:cs typeface="Times New Roman"/>
              </a:rPr>
              <a:t>employee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141.</a:t>
            </a: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050" dirty="0">
              <a:latin typeface="Times New Roman"/>
              <a:cs typeface="Times New Roman"/>
            </a:endParaRPr>
          </a:p>
          <a:p>
            <a:pPr marL="264160">
              <a:lnSpc>
                <a:spcPct val="100000"/>
              </a:lnSpc>
            </a:pPr>
            <a:r>
              <a:rPr sz="1100" spc="-5" dirty="0">
                <a:latin typeface="Courier New"/>
                <a:cs typeface="Courier New"/>
              </a:rPr>
              <a:t>SELECT last_name,</a:t>
            </a:r>
            <a:r>
              <a:rPr sz="1100" spc="-10" dirty="0">
                <a:latin typeface="Courier New"/>
                <a:cs typeface="Courier New"/>
              </a:rPr>
              <a:t> </a:t>
            </a:r>
            <a:r>
              <a:rPr sz="1100" spc="-5" dirty="0">
                <a:latin typeface="Courier New"/>
                <a:cs typeface="Courier New"/>
              </a:rPr>
              <a:t>job_id</a:t>
            </a:r>
            <a:endParaRPr sz="1100" dirty="0">
              <a:latin typeface="Courier New"/>
              <a:cs typeface="Courier New"/>
            </a:endParaRPr>
          </a:p>
        </p:txBody>
      </p:sp>
      <p:sp>
        <p:nvSpPr>
          <p:cNvPr id="6" name="object 9"/>
          <p:cNvSpPr txBox="1"/>
          <p:nvPr/>
        </p:nvSpPr>
        <p:spPr>
          <a:xfrm>
            <a:off x="1328784" y="3786904"/>
            <a:ext cx="444500" cy="3613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latin typeface="Courier New"/>
                <a:cs typeface="Courier New"/>
              </a:rPr>
              <a:t>FROM  WHERE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7" name="object 10"/>
          <p:cNvSpPr txBox="1"/>
          <p:nvPr/>
        </p:nvSpPr>
        <p:spPr>
          <a:xfrm>
            <a:off x="1914454" y="3786904"/>
            <a:ext cx="780415" cy="3613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-635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latin typeface="Courier New"/>
                <a:cs typeface="Courier New"/>
              </a:rPr>
              <a:t>employees  job_id</a:t>
            </a:r>
            <a:r>
              <a:rPr sz="1100" spc="-45" dirty="0">
                <a:latin typeface="Courier New"/>
                <a:cs typeface="Courier New"/>
              </a:rPr>
              <a:t> </a:t>
            </a:r>
            <a:r>
              <a:rPr sz="1100" spc="-5" dirty="0">
                <a:latin typeface="Courier New"/>
                <a:cs typeface="Courier New"/>
              </a:rPr>
              <a:t>=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8" name="object 11"/>
          <p:cNvSpPr txBox="1"/>
          <p:nvPr/>
        </p:nvSpPr>
        <p:spPr>
          <a:xfrm>
            <a:off x="2676000" y="4122185"/>
            <a:ext cx="2285365" cy="53086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95885" marR="842010" indent="-83820">
              <a:lnSpc>
                <a:spcPct val="100899"/>
              </a:lnSpc>
              <a:spcBef>
                <a:spcPts val="90"/>
              </a:spcBef>
              <a:tabLst>
                <a:tab pos="682625" algn="l"/>
              </a:tabLst>
            </a:pPr>
            <a:r>
              <a:rPr sz="1100" spc="-10" dirty="0">
                <a:latin typeface="Courier New"/>
                <a:cs typeface="Courier New"/>
              </a:rPr>
              <a:t>(SELECT job_id  FRO</a:t>
            </a:r>
            <a:r>
              <a:rPr sz="1100" spc="-5" dirty="0">
                <a:latin typeface="Courier New"/>
                <a:cs typeface="Courier New"/>
              </a:rPr>
              <a:t>M</a:t>
            </a:r>
            <a:r>
              <a:rPr sz="1100" dirty="0">
                <a:latin typeface="Courier New"/>
                <a:cs typeface="Courier New"/>
              </a:rPr>
              <a:t>	</a:t>
            </a:r>
            <a:r>
              <a:rPr sz="1100" spc="-10" dirty="0">
                <a:latin typeface="Courier New"/>
                <a:cs typeface="Courier New"/>
              </a:rPr>
              <a:t>employees</a:t>
            </a:r>
            <a:endParaRPr sz="1100">
              <a:latin typeface="Courier New"/>
              <a:cs typeface="Courier New"/>
            </a:endParaRPr>
          </a:p>
          <a:p>
            <a:pPr marL="95885">
              <a:lnSpc>
                <a:spcPct val="100000"/>
              </a:lnSpc>
              <a:tabLst>
                <a:tab pos="681990" algn="l"/>
              </a:tabLst>
            </a:pPr>
            <a:r>
              <a:rPr sz="1100" spc="-5" dirty="0">
                <a:latin typeface="Courier New"/>
                <a:cs typeface="Courier New"/>
              </a:rPr>
              <a:t>WHERE	employee_id =</a:t>
            </a:r>
            <a:r>
              <a:rPr sz="1100" spc="-35" dirty="0">
                <a:latin typeface="Courier New"/>
                <a:cs typeface="Courier New"/>
              </a:rPr>
              <a:t> </a:t>
            </a:r>
            <a:r>
              <a:rPr sz="1100" spc="-5" dirty="0">
                <a:latin typeface="Courier New"/>
                <a:cs typeface="Courier New"/>
              </a:rPr>
              <a:t>141);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9" name="object 12"/>
          <p:cNvSpPr/>
          <p:nvPr/>
        </p:nvSpPr>
        <p:spPr>
          <a:xfrm>
            <a:off x="1204323" y="4774965"/>
            <a:ext cx="5714999" cy="11201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0260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Executing Subqueries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4" name="object 7"/>
          <p:cNvSpPr/>
          <p:nvPr/>
        </p:nvSpPr>
        <p:spPr>
          <a:xfrm>
            <a:off x="1017576" y="3239115"/>
            <a:ext cx="4985385" cy="1891664"/>
          </a:xfrm>
          <a:custGeom>
            <a:avLst/>
            <a:gdLst/>
            <a:ahLst/>
            <a:cxnLst/>
            <a:rect l="l" t="t" r="r" b="b"/>
            <a:pathLst>
              <a:path w="4985384" h="1891664">
                <a:moveTo>
                  <a:pt x="0" y="1891283"/>
                </a:moveTo>
                <a:lnTo>
                  <a:pt x="4985004" y="1891283"/>
                </a:lnTo>
                <a:lnTo>
                  <a:pt x="4985004" y="0"/>
                </a:lnTo>
                <a:lnTo>
                  <a:pt x="0" y="0"/>
                </a:lnTo>
                <a:lnTo>
                  <a:pt x="0" y="18912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8"/>
          <p:cNvSpPr/>
          <p:nvPr/>
        </p:nvSpPr>
        <p:spPr>
          <a:xfrm>
            <a:off x="974904" y="3196443"/>
            <a:ext cx="4985385" cy="1892935"/>
          </a:xfrm>
          <a:custGeom>
            <a:avLst/>
            <a:gdLst/>
            <a:ahLst/>
            <a:cxnLst/>
            <a:rect l="l" t="t" r="r" b="b"/>
            <a:pathLst>
              <a:path w="4985385" h="1892935">
                <a:moveTo>
                  <a:pt x="0" y="1892807"/>
                </a:moveTo>
                <a:lnTo>
                  <a:pt x="4985004" y="1892807"/>
                </a:lnTo>
                <a:lnTo>
                  <a:pt x="4985004" y="0"/>
                </a:lnTo>
                <a:lnTo>
                  <a:pt x="0" y="0"/>
                </a:lnTo>
                <a:lnTo>
                  <a:pt x="0" y="18928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9"/>
          <p:cNvSpPr/>
          <p:nvPr/>
        </p:nvSpPr>
        <p:spPr>
          <a:xfrm>
            <a:off x="974904" y="3196443"/>
            <a:ext cx="4985385" cy="1892935"/>
          </a:xfrm>
          <a:custGeom>
            <a:avLst/>
            <a:gdLst/>
            <a:ahLst/>
            <a:cxnLst/>
            <a:rect l="l" t="t" r="r" b="b"/>
            <a:pathLst>
              <a:path w="4985385" h="1892935">
                <a:moveTo>
                  <a:pt x="0" y="1892807"/>
                </a:moveTo>
                <a:lnTo>
                  <a:pt x="4985004" y="1892807"/>
                </a:lnTo>
                <a:lnTo>
                  <a:pt x="4985004" y="0"/>
                </a:lnTo>
                <a:lnTo>
                  <a:pt x="0" y="0"/>
                </a:lnTo>
                <a:lnTo>
                  <a:pt x="0" y="1892807"/>
                </a:lnTo>
                <a:close/>
              </a:path>
            </a:pathLst>
          </a:custGeom>
          <a:ln w="1676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10"/>
          <p:cNvSpPr txBox="1"/>
          <p:nvPr/>
        </p:nvSpPr>
        <p:spPr>
          <a:xfrm>
            <a:off x="1448868" y="2525374"/>
            <a:ext cx="3862704" cy="3111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1850" b="1" spc="5" dirty="0">
                <a:latin typeface="Arial"/>
                <a:cs typeface="Arial"/>
              </a:rPr>
              <a:t>Executing </a:t>
            </a:r>
            <a:r>
              <a:rPr sz="1850" b="1" dirty="0">
                <a:latin typeface="Arial"/>
                <a:cs typeface="Arial"/>
              </a:rPr>
              <a:t>Single-Row</a:t>
            </a:r>
            <a:r>
              <a:rPr sz="1850" b="1" spc="5" dirty="0">
                <a:latin typeface="Arial"/>
                <a:cs typeface="Arial"/>
              </a:rPr>
              <a:t> Subqueries</a:t>
            </a:r>
            <a:endParaRPr sz="1850" dirty="0">
              <a:latin typeface="Arial"/>
              <a:cs typeface="Arial"/>
            </a:endParaRPr>
          </a:p>
        </p:txBody>
      </p:sp>
      <p:sp>
        <p:nvSpPr>
          <p:cNvPr id="8" name="object 11"/>
          <p:cNvSpPr/>
          <p:nvPr/>
        </p:nvSpPr>
        <p:spPr>
          <a:xfrm>
            <a:off x="2274877" y="3774038"/>
            <a:ext cx="2682240" cy="562610"/>
          </a:xfrm>
          <a:custGeom>
            <a:avLst/>
            <a:gdLst/>
            <a:ahLst/>
            <a:cxnLst/>
            <a:rect l="l" t="t" r="r" b="b"/>
            <a:pathLst>
              <a:path w="2682240" h="562610">
                <a:moveTo>
                  <a:pt x="0" y="562355"/>
                </a:moveTo>
                <a:lnTo>
                  <a:pt x="2682239" y="562355"/>
                </a:lnTo>
                <a:lnTo>
                  <a:pt x="2682239" y="0"/>
                </a:lnTo>
                <a:lnTo>
                  <a:pt x="0" y="0"/>
                </a:lnTo>
                <a:lnTo>
                  <a:pt x="0" y="562355"/>
                </a:lnTo>
                <a:close/>
              </a:path>
            </a:pathLst>
          </a:custGeom>
          <a:solidFill>
            <a:srgbClr val="D5D5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12"/>
          <p:cNvSpPr/>
          <p:nvPr/>
        </p:nvSpPr>
        <p:spPr>
          <a:xfrm>
            <a:off x="2636064" y="3635354"/>
            <a:ext cx="1644650" cy="408940"/>
          </a:xfrm>
          <a:custGeom>
            <a:avLst/>
            <a:gdLst/>
            <a:ahLst/>
            <a:cxnLst/>
            <a:rect l="l" t="t" r="r" b="b"/>
            <a:pathLst>
              <a:path w="1644650" h="408939">
                <a:moveTo>
                  <a:pt x="0" y="4572"/>
                </a:moveTo>
                <a:lnTo>
                  <a:pt x="49548" y="2926"/>
                </a:lnTo>
                <a:lnTo>
                  <a:pt x="99389" y="1645"/>
                </a:lnTo>
                <a:lnTo>
                  <a:pt x="149449" y="731"/>
                </a:lnTo>
                <a:lnTo>
                  <a:pt x="199656" y="182"/>
                </a:lnTo>
                <a:lnTo>
                  <a:pt x="249935" y="0"/>
                </a:lnTo>
                <a:lnTo>
                  <a:pt x="321649" y="469"/>
                </a:lnTo>
                <a:lnTo>
                  <a:pt x="392425" y="1862"/>
                </a:lnTo>
                <a:lnTo>
                  <a:pt x="462178" y="4157"/>
                </a:lnTo>
                <a:lnTo>
                  <a:pt x="530819" y="7331"/>
                </a:lnTo>
                <a:lnTo>
                  <a:pt x="598260" y="11360"/>
                </a:lnTo>
                <a:lnTo>
                  <a:pt x="664413" y="16224"/>
                </a:lnTo>
                <a:lnTo>
                  <a:pt x="729190" y="21898"/>
                </a:lnTo>
                <a:lnTo>
                  <a:pt x="792503" y="28360"/>
                </a:lnTo>
                <a:lnTo>
                  <a:pt x="854265" y="35588"/>
                </a:lnTo>
                <a:lnTo>
                  <a:pt x="914388" y="43560"/>
                </a:lnTo>
                <a:lnTo>
                  <a:pt x="972783" y="52251"/>
                </a:lnTo>
                <a:lnTo>
                  <a:pt x="1029363" y="61641"/>
                </a:lnTo>
                <a:lnTo>
                  <a:pt x="1084040" y="71706"/>
                </a:lnTo>
                <a:lnTo>
                  <a:pt x="1136726" y="82424"/>
                </a:lnTo>
                <a:lnTo>
                  <a:pt x="1187333" y="93772"/>
                </a:lnTo>
                <a:lnTo>
                  <a:pt x="1235773" y="105727"/>
                </a:lnTo>
                <a:lnTo>
                  <a:pt x="1281958" y="118267"/>
                </a:lnTo>
                <a:lnTo>
                  <a:pt x="1325801" y="131370"/>
                </a:lnTo>
                <a:lnTo>
                  <a:pt x="1367213" y="145012"/>
                </a:lnTo>
                <a:lnTo>
                  <a:pt x="1406107" y="159171"/>
                </a:lnTo>
                <a:lnTo>
                  <a:pt x="1442394" y="173825"/>
                </a:lnTo>
                <a:lnTo>
                  <a:pt x="1506798" y="204525"/>
                </a:lnTo>
                <a:lnTo>
                  <a:pt x="1559722" y="236933"/>
                </a:lnTo>
                <a:lnTo>
                  <a:pt x="1600462" y="270866"/>
                </a:lnTo>
                <a:lnTo>
                  <a:pt x="1628316" y="306144"/>
                </a:lnTo>
                <a:lnTo>
                  <a:pt x="1642580" y="342586"/>
                </a:lnTo>
                <a:lnTo>
                  <a:pt x="1644395" y="361188"/>
                </a:lnTo>
                <a:lnTo>
                  <a:pt x="1643562" y="372856"/>
                </a:lnTo>
                <a:lnTo>
                  <a:pt x="1641157" y="384809"/>
                </a:lnTo>
                <a:lnTo>
                  <a:pt x="1637323" y="396763"/>
                </a:lnTo>
                <a:lnTo>
                  <a:pt x="1632204" y="408432"/>
                </a:lnTo>
              </a:path>
            </a:pathLst>
          </a:custGeom>
          <a:ln w="1676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3"/>
          <p:cNvSpPr/>
          <p:nvPr/>
        </p:nvSpPr>
        <p:spPr>
          <a:xfrm>
            <a:off x="2543101" y="3591159"/>
            <a:ext cx="146685" cy="93345"/>
          </a:xfrm>
          <a:custGeom>
            <a:avLst/>
            <a:gdLst/>
            <a:ahLst/>
            <a:cxnLst/>
            <a:rect l="l" t="t" r="r" b="b"/>
            <a:pathLst>
              <a:path w="146685" h="93344">
                <a:moveTo>
                  <a:pt x="140207" y="0"/>
                </a:moveTo>
                <a:lnTo>
                  <a:pt x="0" y="56387"/>
                </a:lnTo>
                <a:lnTo>
                  <a:pt x="146303" y="92963"/>
                </a:lnTo>
                <a:lnTo>
                  <a:pt x="97535" y="48767"/>
                </a:lnTo>
                <a:lnTo>
                  <a:pt x="14020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4"/>
          <p:cNvSpPr/>
          <p:nvPr/>
        </p:nvSpPr>
        <p:spPr>
          <a:xfrm>
            <a:off x="2628445" y="3626210"/>
            <a:ext cx="1643380" cy="408940"/>
          </a:xfrm>
          <a:custGeom>
            <a:avLst/>
            <a:gdLst/>
            <a:ahLst/>
            <a:cxnLst/>
            <a:rect l="l" t="t" r="r" b="b"/>
            <a:pathLst>
              <a:path w="1643379" h="408939">
                <a:moveTo>
                  <a:pt x="0" y="6095"/>
                </a:moveTo>
                <a:lnTo>
                  <a:pt x="49401" y="3706"/>
                </a:lnTo>
                <a:lnTo>
                  <a:pt x="98950" y="1975"/>
                </a:lnTo>
                <a:lnTo>
                  <a:pt x="148791" y="829"/>
                </a:lnTo>
                <a:lnTo>
                  <a:pt x="199070" y="195"/>
                </a:lnTo>
                <a:lnTo>
                  <a:pt x="249936" y="0"/>
                </a:lnTo>
                <a:lnTo>
                  <a:pt x="321644" y="469"/>
                </a:lnTo>
                <a:lnTo>
                  <a:pt x="392408" y="1863"/>
                </a:lnTo>
                <a:lnTo>
                  <a:pt x="462140" y="4159"/>
                </a:lnTo>
                <a:lnTo>
                  <a:pt x="530753" y="7334"/>
                </a:lnTo>
                <a:lnTo>
                  <a:pt x="598160" y="11366"/>
                </a:lnTo>
                <a:lnTo>
                  <a:pt x="664272" y="16234"/>
                </a:lnTo>
                <a:lnTo>
                  <a:pt x="729003" y="21914"/>
                </a:lnTo>
                <a:lnTo>
                  <a:pt x="792265" y="28384"/>
                </a:lnTo>
                <a:lnTo>
                  <a:pt x="853972" y="35622"/>
                </a:lnTo>
                <a:lnTo>
                  <a:pt x="914034" y="43606"/>
                </a:lnTo>
                <a:lnTo>
                  <a:pt x="972367" y="52313"/>
                </a:lnTo>
                <a:lnTo>
                  <a:pt x="1028881" y="61721"/>
                </a:lnTo>
                <a:lnTo>
                  <a:pt x="1083490" y="71808"/>
                </a:lnTo>
                <a:lnTo>
                  <a:pt x="1136106" y="82551"/>
                </a:lnTo>
                <a:lnTo>
                  <a:pt x="1186642" y="93929"/>
                </a:lnTo>
                <a:lnTo>
                  <a:pt x="1235011" y="105917"/>
                </a:lnTo>
                <a:lnTo>
                  <a:pt x="1281125" y="118496"/>
                </a:lnTo>
                <a:lnTo>
                  <a:pt x="1324897" y="131641"/>
                </a:lnTo>
                <a:lnTo>
                  <a:pt x="1366239" y="145331"/>
                </a:lnTo>
                <a:lnTo>
                  <a:pt x="1405065" y="159543"/>
                </a:lnTo>
                <a:lnTo>
                  <a:pt x="1441287" y="174256"/>
                </a:lnTo>
                <a:lnTo>
                  <a:pt x="1505568" y="205091"/>
                </a:lnTo>
                <a:lnTo>
                  <a:pt x="1558385" y="237659"/>
                </a:lnTo>
                <a:lnTo>
                  <a:pt x="1599038" y="271781"/>
                </a:lnTo>
                <a:lnTo>
                  <a:pt x="1626829" y="307278"/>
                </a:lnTo>
                <a:lnTo>
                  <a:pt x="1641060" y="343972"/>
                </a:lnTo>
                <a:lnTo>
                  <a:pt x="1642872" y="362711"/>
                </a:lnTo>
                <a:lnTo>
                  <a:pt x="1642276" y="374141"/>
                </a:lnTo>
                <a:lnTo>
                  <a:pt x="1640395" y="385571"/>
                </a:lnTo>
                <a:lnTo>
                  <a:pt x="1637085" y="397001"/>
                </a:lnTo>
                <a:lnTo>
                  <a:pt x="1632203" y="408431"/>
                </a:lnTo>
              </a:path>
            </a:pathLst>
          </a:custGeom>
          <a:ln w="1676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5"/>
          <p:cNvSpPr/>
          <p:nvPr/>
        </p:nvSpPr>
        <p:spPr>
          <a:xfrm>
            <a:off x="2533957" y="3583538"/>
            <a:ext cx="147955" cy="93345"/>
          </a:xfrm>
          <a:custGeom>
            <a:avLst/>
            <a:gdLst/>
            <a:ahLst/>
            <a:cxnLst/>
            <a:rect l="l" t="t" r="r" b="b"/>
            <a:pathLst>
              <a:path w="147955" h="93344">
                <a:moveTo>
                  <a:pt x="141731" y="0"/>
                </a:moveTo>
                <a:lnTo>
                  <a:pt x="0" y="54863"/>
                </a:lnTo>
                <a:lnTo>
                  <a:pt x="147827" y="92963"/>
                </a:lnTo>
                <a:lnTo>
                  <a:pt x="99059" y="48767"/>
                </a:lnTo>
                <a:lnTo>
                  <a:pt x="14173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6"/>
          <p:cNvSpPr/>
          <p:nvPr/>
        </p:nvSpPr>
        <p:spPr>
          <a:xfrm>
            <a:off x="2274877" y="4484222"/>
            <a:ext cx="2674620" cy="562610"/>
          </a:xfrm>
          <a:custGeom>
            <a:avLst/>
            <a:gdLst/>
            <a:ahLst/>
            <a:cxnLst/>
            <a:rect l="l" t="t" r="r" b="b"/>
            <a:pathLst>
              <a:path w="2674620" h="562610">
                <a:moveTo>
                  <a:pt x="0" y="562355"/>
                </a:moveTo>
                <a:lnTo>
                  <a:pt x="2674620" y="562355"/>
                </a:lnTo>
                <a:lnTo>
                  <a:pt x="2674620" y="0"/>
                </a:lnTo>
                <a:lnTo>
                  <a:pt x="0" y="0"/>
                </a:lnTo>
                <a:lnTo>
                  <a:pt x="0" y="562355"/>
                </a:lnTo>
                <a:close/>
              </a:path>
            </a:pathLst>
          </a:custGeom>
          <a:solidFill>
            <a:srgbClr val="D5D5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7"/>
          <p:cNvSpPr/>
          <p:nvPr/>
        </p:nvSpPr>
        <p:spPr>
          <a:xfrm>
            <a:off x="2639112" y="4388210"/>
            <a:ext cx="1640205" cy="408940"/>
          </a:xfrm>
          <a:custGeom>
            <a:avLst/>
            <a:gdLst/>
            <a:ahLst/>
            <a:cxnLst/>
            <a:rect l="l" t="t" r="r" b="b"/>
            <a:pathLst>
              <a:path w="1640204" h="408939">
                <a:moveTo>
                  <a:pt x="0" y="4571"/>
                </a:moveTo>
                <a:lnTo>
                  <a:pt x="49548" y="2926"/>
                </a:lnTo>
                <a:lnTo>
                  <a:pt x="99389" y="1645"/>
                </a:lnTo>
                <a:lnTo>
                  <a:pt x="149449" y="731"/>
                </a:lnTo>
                <a:lnTo>
                  <a:pt x="199656" y="182"/>
                </a:lnTo>
                <a:lnTo>
                  <a:pt x="249936" y="0"/>
                </a:lnTo>
                <a:lnTo>
                  <a:pt x="321367" y="469"/>
                </a:lnTo>
                <a:lnTo>
                  <a:pt x="391872" y="1862"/>
                </a:lnTo>
                <a:lnTo>
                  <a:pt x="461361" y="4157"/>
                </a:lnTo>
                <a:lnTo>
                  <a:pt x="529747" y="7331"/>
                </a:lnTo>
                <a:lnTo>
                  <a:pt x="596942" y="11360"/>
                </a:lnTo>
                <a:lnTo>
                  <a:pt x="662859" y="16224"/>
                </a:lnTo>
                <a:lnTo>
                  <a:pt x="727408" y="21898"/>
                </a:lnTo>
                <a:lnTo>
                  <a:pt x="790503" y="28360"/>
                </a:lnTo>
                <a:lnTo>
                  <a:pt x="852055" y="35588"/>
                </a:lnTo>
                <a:lnTo>
                  <a:pt x="911977" y="43560"/>
                </a:lnTo>
                <a:lnTo>
                  <a:pt x="970180" y="52251"/>
                </a:lnTo>
                <a:lnTo>
                  <a:pt x="1026577" y="61641"/>
                </a:lnTo>
                <a:lnTo>
                  <a:pt x="1081080" y="71706"/>
                </a:lnTo>
                <a:lnTo>
                  <a:pt x="1133601" y="82424"/>
                </a:lnTo>
                <a:lnTo>
                  <a:pt x="1184051" y="93772"/>
                </a:lnTo>
                <a:lnTo>
                  <a:pt x="1232344" y="105727"/>
                </a:lnTo>
                <a:lnTo>
                  <a:pt x="1278391" y="118267"/>
                </a:lnTo>
                <a:lnTo>
                  <a:pt x="1322104" y="131370"/>
                </a:lnTo>
                <a:lnTo>
                  <a:pt x="1363396" y="145012"/>
                </a:lnTo>
                <a:lnTo>
                  <a:pt x="1402178" y="159171"/>
                </a:lnTo>
                <a:lnTo>
                  <a:pt x="1438362" y="173825"/>
                </a:lnTo>
                <a:lnTo>
                  <a:pt x="1502588" y="204525"/>
                </a:lnTo>
                <a:lnTo>
                  <a:pt x="1555369" y="236933"/>
                </a:lnTo>
                <a:lnTo>
                  <a:pt x="1596002" y="270866"/>
                </a:lnTo>
                <a:lnTo>
                  <a:pt x="1623784" y="306144"/>
                </a:lnTo>
                <a:lnTo>
                  <a:pt x="1638012" y="342586"/>
                </a:lnTo>
                <a:lnTo>
                  <a:pt x="1639824" y="361187"/>
                </a:lnTo>
                <a:lnTo>
                  <a:pt x="1638990" y="373499"/>
                </a:lnTo>
                <a:lnTo>
                  <a:pt x="1636585" y="385381"/>
                </a:lnTo>
                <a:lnTo>
                  <a:pt x="1632751" y="396978"/>
                </a:lnTo>
                <a:lnTo>
                  <a:pt x="1627632" y="408431"/>
                </a:lnTo>
              </a:path>
            </a:pathLst>
          </a:custGeom>
          <a:ln w="1676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8"/>
          <p:cNvSpPr/>
          <p:nvPr/>
        </p:nvSpPr>
        <p:spPr>
          <a:xfrm>
            <a:off x="2546149" y="4344015"/>
            <a:ext cx="146685" cy="93345"/>
          </a:xfrm>
          <a:custGeom>
            <a:avLst/>
            <a:gdLst/>
            <a:ahLst/>
            <a:cxnLst/>
            <a:rect l="l" t="t" r="r" b="b"/>
            <a:pathLst>
              <a:path w="146685" h="93344">
                <a:moveTo>
                  <a:pt x="140208" y="0"/>
                </a:moveTo>
                <a:lnTo>
                  <a:pt x="0" y="56387"/>
                </a:lnTo>
                <a:lnTo>
                  <a:pt x="146304" y="92963"/>
                </a:lnTo>
                <a:lnTo>
                  <a:pt x="97536" y="48767"/>
                </a:lnTo>
                <a:lnTo>
                  <a:pt x="14020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9"/>
          <p:cNvSpPr/>
          <p:nvPr/>
        </p:nvSpPr>
        <p:spPr>
          <a:xfrm>
            <a:off x="2633017" y="4379066"/>
            <a:ext cx="1637030" cy="408940"/>
          </a:xfrm>
          <a:custGeom>
            <a:avLst/>
            <a:gdLst/>
            <a:ahLst/>
            <a:cxnLst/>
            <a:rect l="l" t="t" r="r" b="b"/>
            <a:pathLst>
              <a:path w="1637029" h="408939">
                <a:moveTo>
                  <a:pt x="0" y="6096"/>
                </a:moveTo>
                <a:lnTo>
                  <a:pt x="48646" y="3706"/>
                </a:lnTo>
                <a:lnTo>
                  <a:pt x="97657" y="1975"/>
                </a:lnTo>
                <a:lnTo>
                  <a:pt x="147035" y="829"/>
                </a:lnTo>
                <a:lnTo>
                  <a:pt x="196778" y="195"/>
                </a:lnTo>
                <a:lnTo>
                  <a:pt x="246888" y="0"/>
                </a:lnTo>
                <a:lnTo>
                  <a:pt x="318453" y="473"/>
                </a:lnTo>
                <a:lnTo>
                  <a:pt x="389075" y="1880"/>
                </a:lnTo>
                <a:lnTo>
                  <a:pt x="458665" y="4195"/>
                </a:lnTo>
                <a:lnTo>
                  <a:pt x="527137" y="7396"/>
                </a:lnTo>
                <a:lnTo>
                  <a:pt x="594403" y="11460"/>
                </a:lnTo>
                <a:lnTo>
                  <a:pt x="660377" y="16364"/>
                </a:lnTo>
                <a:lnTo>
                  <a:pt x="724971" y="22085"/>
                </a:lnTo>
                <a:lnTo>
                  <a:pt x="788098" y="28598"/>
                </a:lnTo>
                <a:lnTo>
                  <a:pt x="849672" y="35882"/>
                </a:lnTo>
                <a:lnTo>
                  <a:pt x="909604" y="43913"/>
                </a:lnTo>
                <a:lnTo>
                  <a:pt x="967809" y="52668"/>
                </a:lnTo>
                <a:lnTo>
                  <a:pt x="1024199" y="62123"/>
                </a:lnTo>
                <a:lnTo>
                  <a:pt x="1078687" y="72256"/>
                </a:lnTo>
                <a:lnTo>
                  <a:pt x="1131186" y="83044"/>
                </a:lnTo>
                <a:lnTo>
                  <a:pt x="1181608" y="94462"/>
                </a:lnTo>
                <a:lnTo>
                  <a:pt x="1229868" y="106489"/>
                </a:lnTo>
                <a:lnTo>
                  <a:pt x="1275877" y="119101"/>
                </a:lnTo>
                <a:lnTo>
                  <a:pt x="1319548" y="132274"/>
                </a:lnTo>
                <a:lnTo>
                  <a:pt x="1360796" y="145986"/>
                </a:lnTo>
                <a:lnTo>
                  <a:pt x="1399532" y="160213"/>
                </a:lnTo>
                <a:lnTo>
                  <a:pt x="1435669" y="174932"/>
                </a:lnTo>
                <a:lnTo>
                  <a:pt x="1499800" y="205756"/>
                </a:lnTo>
                <a:lnTo>
                  <a:pt x="1552492" y="238270"/>
                </a:lnTo>
                <a:lnTo>
                  <a:pt x="1593048" y="272290"/>
                </a:lnTo>
                <a:lnTo>
                  <a:pt x="1620772" y="307630"/>
                </a:lnTo>
                <a:lnTo>
                  <a:pt x="1634968" y="344106"/>
                </a:lnTo>
                <a:lnTo>
                  <a:pt x="1636776" y="362711"/>
                </a:lnTo>
                <a:lnTo>
                  <a:pt x="1636156" y="374141"/>
                </a:lnTo>
                <a:lnTo>
                  <a:pt x="1634109" y="385571"/>
                </a:lnTo>
                <a:lnTo>
                  <a:pt x="1630346" y="397001"/>
                </a:lnTo>
                <a:lnTo>
                  <a:pt x="1624583" y="408431"/>
                </a:lnTo>
              </a:path>
            </a:pathLst>
          </a:custGeom>
          <a:ln w="1676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20"/>
          <p:cNvSpPr/>
          <p:nvPr/>
        </p:nvSpPr>
        <p:spPr>
          <a:xfrm>
            <a:off x="2537005" y="4336394"/>
            <a:ext cx="147955" cy="93345"/>
          </a:xfrm>
          <a:custGeom>
            <a:avLst/>
            <a:gdLst/>
            <a:ahLst/>
            <a:cxnLst/>
            <a:rect l="l" t="t" r="r" b="b"/>
            <a:pathLst>
              <a:path w="147955" h="93344">
                <a:moveTo>
                  <a:pt x="141731" y="0"/>
                </a:moveTo>
                <a:lnTo>
                  <a:pt x="0" y="54864"/>
                </a:lnTo>
                <a:lnTo>
                  <a:pt x="147828" y="92964"/>
                </a:lnTo>
                <a:lnTo>
                  <a:pt x="99060" y="48768"/>
                </a:lnTo>
                <a:lnTo>
                  <a:pt x="14173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21"/>
          <p:cNvSpPr txBox="1"/>
          <p:nvPr/>
        </p:nvSpPr>
        <p:spPr>
          <a:xfrm>
            <a:off x="1028245" y="3197459"/>
            <a:ext cx="339471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472440">
              <a:lnSpc>
                <a:spcPct val="100000"/>
              </a:lnSpc>
              <a:spcBef>
                <a:spcPts val="100"/>
              </a:spcBef>
              <a:tabLst>
                <a:tab pos="637540" algn="l"/>
              </a:tabLst>
            </a:pPr>
            <a:r>
              <a:rPr sz="1200" b="1" spc="-5" dirty="0">
                <a:latin typeface="Courier New"/>
                <a:cs typeface="Courier New"/>
              </a:rPr>
              <a:t>SELECT last_name, job_id,</a:t>
            </a:r>
            <a:r>
              <a:rPr sz="1200" b="1" spc="-80" dirty="0">
                <a:latin typeface="Courier New"/>
                <a:cs typeface="Courier New"/>
              </a:rPr>
              <a:t> </a:t>
            </a:r>
            <a:r>
              <a:rPr sz="1200" b="1" spc="-10" dirty="0">
                <a:latin typeface="Courier New"/>
                <a:cs typeface="Courier New"/>
              </a:rPr>
              <a:t>salary  </a:t>
            </a:r>
            <a:r>
              <a:rPr sz="1200" b="1" spc="-5" dirty="0">
                <a:latin typeface="Courier New"/>
                <a:cs typeface="Courier New"/>
              </a:rPr>
              <a:t>FROM	</a:t>
            </a:r>
            <a:r>
              <a:rPr sz="1200" b="1" spc="-10" dirty="0">
                <a:latin typeface="Courier New"/>
                <a:cs typeface="Courier New"/>
              </a:rPr>
              <a:t>employees</a:t>
            </a:r>
            <a:endParaRPr sz="1200">
              <a:latin typeface="Courier New"/>
              <a:cs typeface="Courier New"/>
            </a:endParaRPr>
          </a:p>
          <a:p>
            <a:pPr>
              <a:lnSpc>
                <a:spcPts val="1415"/>
              </a:lnSpc>
              <a:spcBef>
                <a:spcPts val="45"/>
              </a:spcBef>
              <a:tabLst>
                <a:tab pos="636905" algn="l"/>
                <a:tab pos="2669540" algn="l"/>
              </a:tabLst>
            </a:pPr>
            <a:r>
              <a:rPr sz="1800" b="1" spc="-15" baseline="2314" dirty="0">
                <a:latin typeface="Courier New"/>
                <a:cs typeface="Courier New"/>
              </a:rPr>
              <a:t>WHER</a:t>
            </a:r>
            <a:r>
              <a:rPr sz="1800" b="1" spc="-7" baseline="2314" dirty="0">
                <a:latin typeface="Courier New"/>
                <a:cs typeface="Courier New"/>
              </a:rPr>
              <a:t>E</a:t>
            </a:r>
            <a:r>
              <a:rPr sz="1800" b="1" baseline="2314" dirty="0">
                <a:latin typeface="Courier New"/>
                <a:cs typeface="Courier New"/>
              </a:rPr>
              <a:t>	</a:t>
            </a:r>
            <a:r>
              <a:rPr sz="1800" b="1" spc="-15" baseline="2314" dirty="0">
                <a:latin typeface="Courier New"/>
                <a:cs typeface="Courier New"/>
              </a:rPr>
              <a:t>job_i</a:t>
            </a:r>
            <a:r>
              <a:rPr sz="1800" b="1" spc="-7" baseline="2314" dirty="0">
                <a:latin typeface="Courier New"/>
                <a:cs typeface="Courier New"/>
              </a:rPr>
              <a:t>d</a:t>
            </a:r>
            <a:r>
              <a:rPr sz="1800" b="1" spc="-15" baseline="2314" dirty="0">
                <a:latin typeface="Courier New"/>
                <a:cs typeface="Courier New"/>
              </a:rPr>
              <a:t> </a:t>
            </a:r>
            <a:r>
              <a:rPr sz="1800" b="1" spc="-7" baseline="2314" dirty="0">
                <a:latin typeface="Courier New"/>
                <a:cs typeface="Courier New"/>
              </a:rPr>
              <a:t>=</a:t>
            </a:r>
            <a:r>
              <a:rPr sz="1800" b="1" baseline="2314" dirty="0">
                <a:latin typeface="Courier New"/>
                <a:cs typeface="Courier New"/>
              </a:rPr>
              <a:t>	</a:t>
            </a:r>
            <a:r>
              <a:rPr sz="1050" b="1" spc="5" dirty="0">
                <a:latin typeface="Arial"/>
                <a:cs typeface="Arial"/>
              </a:rPr>
              <a:t>ST_CLERK</a:t>
            </a:r>
            <a:endParaRPr sz="1050">
              <a:latin typeface="Arial"/>
              <a:cs typeface="Arial"/>
            </a:endParaRPr>
          </a:p>
          <a:p>
            <a:pPr marL="1546860" marR="655320" indent="-90170">
              <a:lnSpc>
                <a:spcPts val="1440"/>
              </a:lnSpc>
              <a:spcBef>
                <a:spcPts val="25"/>
              </a:spcBef>
            </a:pPr>
            <a:r>
              <a:rPr sz="1200" b="1" spc="-5" dirty="0">
                <a:latin typeface="Courier New"/>
                <a:cs typeface="Courier New"/>
              </a:rPr>
              <a:t>(SELECT</a:t>
            </a:r>
            <a:r>
              <a:rPr sz="1200" b="1" spc="-70" dirty="0">
                <a:latin typeface="Courier New"/>
                <a:cs typeface="Courier New"/>
              </a:rPr>
              <a:t> </a:t>
            </a:r>
            <a:r>
              <a:rPr sz="1200" b="1" spc="-10" dirty="0">
                <a:latin typeface="Courier New"/>
                <a:cs typeface="Courier New"/>
              </a:rPr>
              <a:t>job_id  FROM</a:t>
            </a:r>
            <a:endParaRPr sz="1200">
              <a:latin typeface="Courier New"/>
              <a:cs typeface="Courier New"/>
            </a:endParaRPr>
          </a:p>
          <a:p>
            <a:pPr marL="1546860">
              <a:lnSpc>
                <a:spcPts val="1390"/>
              </a:lnSpc>
            </a:pPr>
            <a:r>
              <a:rPr sz="1200" b="1" spc="-10" dirty="0">
                <a:latin typeface="Courier New"/>
                <a:cs typeface="Courier New"/>
              </a:rPr>
              <a:t>WHERE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19" name="object 22"/>
          <p:cNvSpPr txBox="1"/>
          <p:nvPr/>
        </p:nvSpPr>
        <p:spPr>
          <a:xfrm>
            <a:off x="1028245" y="4294739"/>
            <a:ext cx="13804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637540" algn="l"/>
              </a:tabLst>
            </a:pPr>
            <a:r>
              <a:rPr sz="1200" b="1" spc="-5" dirty="0">
                <a:latin typeface="Courier New"/>
                <a:cs typeface="Courier New"/>
              </a:rPr>
              <a:t>AND	salary</a:t>
            </a:r>
            <a:r>
              <a:rPr sz="1200" b="1" spc="-85" dirty="0">
                <a:latin typeface="Courier New"/>
                <a:cs typeface="Courier New"/>
              </a:rPr>
              <a:t> </a:t>
            </a:r>
            <a:r>
              <a:rPr sz="1200" b="1" spc="-5" dirty="0">
                <a:latin typeface="Courier New"/>
                <a:cs typeface="Courier New"/>
              </a:rPr>
              <a:t>&gt;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20" name="object 23"/>
          <p:cNvSpPr txBox="1"/>
          <p:nvPr/>
        </p:nvSpPr>
        <p:spPr>
          <a:xfrm>
            <a:off x="2485189" y="3928978"/>
            <a:ext cx="247142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27710" marR="96520" indent="-635">
              <a:lnSpc>
                <a:spcPct val="100000"/>
              </a:lnSpc>
              <a:spcBef>
                <a:spcPts val="100"/>
              </a:spcBef>
            </a:pPr>
            <a:r>
              <a:rPr sz="1200" b="1" spc="-10" dirty="0">
                <a:latin typeface="Courier New"/>
                <a:cs typeface="Courier New"/>
              </a:rPr>
              <a:t>employees  </a:t>
            </a:r>
            <a:r>
              <a:rPr sz="1200" b="1" spc="-5" dirty="0">
                <a:latin typeface="Courier New"/>
                <a:cs typeface="Courier New"/>
              </a:rPr>
              <a:t>employee_id =</a:t>
            </a:r>
            <a:r>
              <a:rPr sz="1200" b="1" spc="-75" dirty="0">
                <a:latin typeface="Courier New"/>
                <a:cs typeface="Courier New"/>
              </a:rPr>
              <a:t> </a:t>
            </a:r>
            <a:r>
              <a:rPr sz="1200" b="1" spc="-10" dirty="0">
                <a:latin typeface="Courier New"/>
                <a:cs typeface="Courier New"/>
              </a:rPr>
              <a:t>141)</a:t>
            </a:r>
            <a:endParaRPr sz="1200">
              <a:latin typeface="Courier New"/>
              <a:cs typeface="Courier New"/>
            </a:endParaRPr>
          </a:p>
          <a:p>
            <a:pPr marL="1358900">
              <a:lnSpc>
                <a:spcPts val="1235"/>
              </a:lnSpc>
              <a:spcBef>
                <a:spcPts val="234"/>
              </a:spcBef>
            </a:pPr>
            <a:r>
              <a:rPr sz="1050" b="1" spc="-5" dirty="0">
                <a:latin typeface="Arial"/>
                <a:cs typeface="Arial"/>
              </a:rPr>
              <a:t>2600</a:t>
            </a:r>
            <a:endParaRPr sz="1050">
              <a:latin typeface="Arial"/>
              <a:cs typeface="Arial"/>
            </a:endParaRPr>
          </a:p>
          <a:p>
            <a:pPr marL="89535" marR="914400" indent="-90170">
              <a:lnSpc>
                <a:spcPts val="1440"/>
              </a:lnSpc>
              <a:spcBef>
                <a:spcPts val="20"/>
              </a:spcBef>
              <a:tabLst>
                <a:tab pos="727075" algn="l"/>
              </a:tabLst>
            </a:pPr>
            <a:r>
              <a:rPr sz="1200" b="1" spc="-5" dirty="0">
                <a:latin typeface="Courier New"/>
                <a:cs typeface="Courier New"/>
              </a:rPr>
              <a:t>(SELECT </a:t>
            </a:r>
            <a:r>
              <a:rPr sz="1200" b="1" spc="-10" dirty="0">
                <a:latin typeface="Courier New"/>
                <a:cs typeface="Courier New"/>
              </a:rPr>
              <a:t>salary  FRO</a:t>
            </a:r>
            <a:r>
              <a:rPr sz="1200" b="1" spc="-5" dirty="0">
                <a:latin typeface="Courier New"/>
                <a:cs typeface="Courier New"/>
              </a:rPr>
              <a:t>M</a:t>
            </a:r>
            <a:r>
              <a:rPr sz="1200" b="1" dirty="0">
                <a:latin typeface="Courier New"/>
                <a:cs typeface="Courier New"/>
              </a:rPr>
              <a:t>	</a:t>
            </a:r>
            <a:r>
              <a:rPr sz="1200" b="1" spc="-10" dirty="0">
                <a:latin typeface="Courier New"/>
                <a:cs typeface="Courier New"/>
              </a:rPr>
              <a:t>employees</a:t>
            </a:r>
            <a:endParaRPr sz="1200">
              <a:latin typeface="Courier New"/>
              <a:cs typeface="Courier New"/>
            </a:endParaRPr>
          </a:p>
          <a:p>
            <a:pPr marL="89535">
              <a:lnSpc>
                <a:spcPts val="1390"/>
              </a:lnSpc>
              <a:tabLst>
                <a:tab pos="727710" algn="l"/>
              </a:tabLst>
            </a:pPr>
            <a:r>
              <a:rPr sz="1200" b="1" spc="-5" dirty="0">
                <a:latin typeface="Courier New"/>
                <a:cs typeface="Courier New"/>
              </a:rPr>
              <a:t>WHERE	employee_id =</a:t>
            </a:r>
            <a:r>
              <a:rPr sz="1200" b="1" spc="-70" dirty="0">
                <a:latin typeface="Courier New"/>
                <a:cs typeface="Courier New"/>
              </a:rPr>
              <a:t> </a:t>
            </a:r>
            <a:r>
              <a:rPr sz="1200" b="1" spc="-10" dirty="0">
                <a:latin typeface="Courier New"/>
                <a:cs typeface="Courier New"/>
              </a:rPr>
              <a:t>143);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21" name="object 24"/>
          <p:cNvSpPr/>
          <p:nvPr/>
        </p:nvSpPr>
        <p:spPr>
          <a:xfrm>
            <a:off x="971857" y="5217267"/>
            <a:ext cx="4975860" cy="4511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8"/>
          <p:cNvSpPr/>
          <p:nvPr/>
        </p:nvSpPr>
        <p:spPr>
          <a:xfrm>
            <a:off x="6496390" y="3273949"/>
            <a:ext cx="4980940" cy="1061085"/>
          </a:xfrm>
          <a:custGeom>
            <a:avLst/>
            <a:gdLst/>
            <a:ahLst/>
            <a:cxnLst/>
            <a:rect l="l" t="t" r="r" b="b"/>
            <a:pathLst>
              <a:path w="4980940" h="1061085">
                <a:moveTo>
                  <a:pt x="0" y="1060703"/>
                </a:moveTo>
                <a:lnTo>
                  <a:pt x="4980432" y="1060703"/>
                </a:lnTo>
                <a:lnTo>
                  <a:pt x="4980432" y="0"/>
                </a:lnTo>
                <a:lnTo>
                  <a:pt x="0" y="0"/>
                </a:lnTo>
                <a:lnTo>
                  <a:pt x="0" y="10607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9"/>
          <p:cNvSpPr/>
          <p:nvPr/>
        </p:nvSpPr>
        <p:spPr>
          <a:xfrm>
            <a:off x="6455243" y="3231277"/>
            <a:ext cx="4979035" cy="1061085"/>
          </a:xfrm>
          <a:custGeom>
            <a:avLst/>
            <a:gdLst/>
            <a:ahLst/>
            <a:cxnLst/>
            <a:rect l="l" t="t" r="r" b="b"/>
            <a:pathLst>
              <a:path w="4979035" h="1061085">
                <a:moveTo>
                  <a:pt x="0" y="1060703"/>
                </a:moveTo>
                <a:lnTo>
                  <a:pt x="4978908" y="1060703"/>
                </a:lnTo>
                <a:lnTo>
                  <a:pt x="4978908" y="0"/>
                </a:lnTo>
                <a:lnTo>
                  <a:pt x="0" y="0"/>
                </a:lnTo>
                <a:lnTo>
                  <a:pt x="0" y="106070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10"/>
          <p:cNvSpPr/>
          <p:nvPr/>
        </p:nvSpPr>
        <p:spPr>
          <a:xfrm>
            <a:off x="6455243" y="3231277"/>
            <a:ext cx="4979035" cy="1061085"/>
          </a:xfrm>
          <a:custGeom>
            <a:avLst/>
            <a:gdLst/>
            <a:ahLst/>
            <a:cxnLst/>
            <a:rect l="l" t="t" r="r" b="b"/>
            <a:pathLst>
              <a:path w="4979035" h="1061085">
                <a:moveTo>
                  <a:pt x="0" y="1060703"/>
                </a:moveTo>
                <a:lnTo>
                  <a:pt x="4978908" y="1060703"/>
                </a:lnTo>
                <a:lnTo>
                  <a:pt x="4978908" y="0"/>
                </a:lnTo>
                <a:lnTo>
                  <a:pt x="0" y="0"/>
                </a:lnTo>
                <a:lnTo>
                  <a:pt x="0" y="1060703"/>
                </a:lnTo>
                <a:close/>
              </a:path>
            </a:pathLst>
          </a:custGeom>
          <a:ln w="1676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11"/>
          <p:cNvSpPr txBox="1"/>
          <p:nvPr/>
        </p:nvSpPr>
        <p:spPr>
          <a:xfrm>
            <a:off x="6726514" y="2560208"/>
            <a:ext cx="4283075" cy="3111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1850" b="1" spc="10" dirty="0">
                <a:latin typeface="Arial"/>
                <a:cs typeface="Arial"/>
              </a:rPr>
              <a:t>Using </a:t>
            </a:r>
            <a:r>
              <a:rPr sz="1850" b="1" spc="5" dirty="0">
                <a:latin typeface="Arial"/>
                <a:cs typeface="Arial"/>
              </a:rPr>
              <a:t>Group Functions in </a:t>
            </a:r>
            <a:r>
              <a:rPr sz="1850" b="1" spc="10" dirty="0">
                <a:latin typeface="Arial"/>
                <a:cs typeface="Arial"/>
              </a:rPr>
              <a:t>a</a:t>
            </a:r>
            <a:r>
              <a:rPr sz="1850" b="1" spc="-25" dirty="0">
                <a:latin typeface="Arial"/>
                <a:cs typeface="Arial"/>
              </a:rPr>
              <a:t> </a:t>
            </a:r>
            <a:r>
              <a:rPr sz="1850" b="1" spc="5" dirty="0">
                <a:latin typeface="Arial"/>
                <a:cs typeface="Arial"/>
              </a:rPr>
              <a:t>Subquery</a:t>
            </a:r>
            <a:endParaRPr sz="1850" dirty="0">
              <a:latin typeface="Arial"/>
              <a:cs typeface="Arial"/>
            </a:endParaRPr>
          </a:p>
        </p:txBody>
      </p:sp>
      <p:sp>
        <p:nvSpPr>
          <p:cNvPr id="26" name="object 12"/>
          <p:cNvSpPr/>
          <p:nvPr/>
        </p:nvSpPr>
        <p:spPr>
          <a:xfrm>
            <a:off x="7855798" y="3831732"/>
            <a:ext cx="1984375" cy="431800"/>
          </a:xfrm>
          <a:custGeom>
            <a:avLst/>
            <a:gdLst/>
            <a:ahLst/>
            <a:cxnLst/>
            <a:rect l="l" t="t" r="r" b="b"/>
            <a:pathLst>
              <a:path w="1984375" h="431800">
                <a:moveTo>
                  <a:pt x="0" y="431292"/>
                </a:moveTo>
                <a:lnTo>
                  <a:pt x="1984248" y="431292"/>
                </a:lnTo>
                <a:lnTo>
                  <a:pt x="1984248" y="0"/>
                </a:lnTo>
                <a:lnTo>
                  <a:pt x="0" y="0"/>
                </a:lnTo>
                <a:lnTo>
                  <a:pt x="0" y="431292"/>
                </a:lnTo>
                <a:close/>
              </a:path>
            </a:pathLst>
          </a:custGeom>
          <a:solidFill>
            <a:srgbClr val="D5D5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13"/>
          <p:cNvSpPr/>
          <p:nvPr/>
        </p:nvSpPr>
        <p:spPr>
          <a:xfrm>
            <a:off x="8122498" y="3629807"/>
            <a:ext cx="1292860" cy="250825"/>
          </a:xfrm>
          <a:custGeom>
            <a:avLst/>
            <a:gdLst/>
            <a:ahLst/>
            <a:cxnLst/>
            <a:rect l="l" t="t" r="r" b="b"/>
            <a:pathLst>
              <a:path w="1292860" h="250825">
                <a:moveTo>
                  <a:pt x="0" y="48001"/>
                </a:moveTo>
                <a:lnTo>
                  <a:pt x="42576" y="41191"/>
                </a:lnTo>
                <a:lnTo>
                  <a:pt x="85725" y="34666"/>
                </a:lnTo>
                <a:lnTo>
                  <a:pt x="129444" y="28713"/>
                </a:lnTo>
                <a:lnTo>
                  <a:pt x="173736" y="23617"/>
                </a:lnTo>
                <a:lnTo>
                  <a:pt x="241712" y="15950"/>
                </a:lnTo>
                <a:lnTo>
                  <a:pt x="308745" y="9811"/>
                </a:lnTo>
                <a:lnTo>
                  <a:pt x="374703" y="5173"/>
                </a:lnTo>
                <a:lnTo>
                  <a:pt x="439455" y="2010"/>
                </a:lnTo>
                <a:lnTo>
                  <a:pt x="502869" y="295"/>
                </a:lnTo>
                <a:lnTo>
                  <a:pt x="564813" y="0"/>
                </a:lnTo>
                <a:lnTo>
                  <a:pt x="625156" y="1097"/>
                </a:lnTo>
                <a:lnTo>
                  <a:pt x="683766" y="3562"/>
                </a:lnTo>
                <a:lnTo>
                  <a:pt x="740511" y="7365"/>
                </a:lnTo>
                <a:lnTo>
                  <a:pt x="795260" y="12480"/>
                </a:lnTo>
                <a:lnTo>
                  <a:pt x="847881" y="18880"/>
                </a:lnTo>
                <a:lnTo>
                  <a:pt x="898242" y="26539"/>
                </a:lnTo>
                <a:lnTo>
                  <a:pt x="946213" y="35428"/>
                </a:lnTo>
                <a:lnTo>
                  <a:pt x="991661" y="45521"/>
                </a:lnTo>
                <a:lnTo>
                  <a:pt x="1034454" y="56791"/>
                </a:lnTo>
                <a:lnTo>
                  <a:pt x="1074462" y="69211"/>
                </a:lnTo>
                <a:lnTo>
                  <a:pt x="1111552" y="82753"/>
                </a:lnTo>
                <a:lnTo>
                  <a:pt x="1176452" y="113098"/>
                </a:lnTo>
                <a:lnTo>
                  <a:pt x="1228103" y="147609"/>
                </a:lnTo>
                <a:lnTo>
                  <a:pt x="1265451" y="186070"/>
                </a:lnTo>
                <a:lnTo>
                  <a:pt x="1287443" y="228264"/>
                </a:lnTo>
                <a:lnTo>
                  <a:pt x="1292352" y="250693"/>
                </a:lnTo>
              </a:path>
            </a:pathLst>
          </a:custGeom>
          <a:ln w="1676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14"/>
          <p:cNvSpPr/>
          <p:nvPr/>
        </p:nvSpPr>
        <p:spPr>
          <a:xfrm>
            <a:off x="8029535" y="3625993"/>
            <a:ext cx="151130" cy="91440"/>
          </a:xfrm>
          <a:custGeom>
            <a:avLst/>
            <a:gdLst/>
            <a:ahLst/>
            <a:cxnLst/>
            <a:rect l="l" t="t" r="r" b="b"/>
            <a:pathLst>
              <a:path w="151130" h="91439">
                <a:moveTo>
                  <a:pt x="132587" y="0"/>
                </a:moveTo>
                <a:lnTo>
                  <a:pt x="0" y="71627"/>
                </a:lnTo>
                <a:lnTo>
                  <a:pt x="150875" y="91439"/>
                </a:lnTo>
                <a:lnTo>
                  <a:pt x="97535" y="53339"/>
                </a:lnTo>
                <a:lnTo>
                  <a:pt x="13258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15"/>
          <p:cNvSpPr/>
          <p:nvPr/>
        </p:nvSpPr>
        <p:spPr>
          <a:xfrm>
            <a:off x="8114879" y="3620663"/>
            <a:ext cx="1290955" cy="250825"/>
          </a:xfrm>
          <a:custGeom>
            <a:avLst/>
            <a:gdLst/>
            <a:ahLst/>
            <a:cxnLst/>
            <a:rect l="l" t="t" r="r" b="b"/>
            <a:pathLst>
              <a:path w="1290954" h="250825">
                <a:moveTo>
                  <a:pt x="0" y="48001"/>
                </a:moveTo>
                <a:lnTo>
                  <a:pt x="42552" y="41191"/>
                </a:lnTo>
                <a:lnTo>
                  <a:pt x="85534" y="34666"/>
                </a:lnTo>
                <a:lnTo>
                  <a:pt x="128801" y="28713"/>
                </a:lnTo>
                <a:lnTo>
                  <a:pt x="172211" y="23617"/>
                </a:lnTo>
                <a:lnTo>
                  <a:pt x="240350" y="15950"/>
                </a:lnTo>
                <a:lnTo>
                  <a:pt x="307521" y="9811"/>
                </a:lnTo>
                <a:lnTo>
                  <a:pt x="373592" y="5173"/>
                </a:lnTo>
                <a:lnTo>
                  <a:pt x="438435" y="2010"/>
                </a:lnTo>
                <a:lnTo>
                  <a:pt x="501919" y="295"/>
                </a:lnTo>
                <a:lnTo>
                  <a:pt x="563913" y="0"/>
                </a:lnTo>
                <a:lnTo>
                  <a:pt x="624289" y="1097"/>
                </a:lnTo>
                <a:lnTo>
                  <a:pt x="682916" y="3562"/>
                </a:lnTo>
                <a:lnTo>
                  <a:pt x="739663" y="7365"/>
                </a:lnTo>
                <a:lnTo>
                  <a:pt x="794402" y="12480"/>
                </a:lnTo>
                <a:lnTo>
                  <a:pt x="847001" y="18880"/>
                </a:lnTo>
                <a:lnTo>
                  <a:pt x="897330" y="26539"/>
                </a:lnTo>
                <a:lnTo>
                  <a:pt x="945260" y="35428"/>
                </a:lnTo>
                <a:lnTo>
                  <a:pt x="990661" y="45521"/>
                </a:lnTo>
                <a:lnTo>
                  <a:pt x="1033402" y="56791"/>
                </a:lnTo>
                <a:lnTo>
                  <a:pt x="1073354" y="69211"/>
                </a:lnTo>
                <a:lnTo>
                  <a:pt x="1110386" y="82753"/>
                </a:lnTo>
                <a:lnTo>
                  <a:pt x="1175171" y="113098"/>
                </a:lnTo>
                <a:lnTo>
                  <a:pt x="1226716" y="147609"/>
                </a:lnTo>
                <a:lnTo>
                  <a:pt x="1263981" y="186070"/>
                </a:lnTo>
                <a:lnTo>
                  <a:pt x="1285925" y="228264"/>
                </a:lnTo>
                <a:lnTo>
                  <a:pt x="1290828" y="250693"/>
                </a:lnTo>
              </a:path>
            </a:pathLst>
          </a:custGeom>
          <a:ln w="1676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16"/>
          <p:cNvSpPr/>
          <p:nvPr/>
        </p:nvSpPr>
        <p:spPr>
          <a:xfrm>
            <a:off x="8020390" y="3616849"/>
            <a:ext cx="151130" cy="91440"/>
          </a:xfrm>
          <a:custGeom>
            <a:avLst/>
            <a:gdLst/>
            <a:ahLst/>
            <a:cxnLst/>
            <a:rect l="l" t="t" r="r" b="b"/>
            <a:pathLst>
              <a:path w="151130" h="91439">
                <a:moveTo>
                  <a:pt x="132588" y="0"/>
                </a:moveTo>
                <a:lnTo>
                  <a:pt x="0" y="71627"/>
                </a:lnTo>
                <a:lnTo>
                  <a:pt x="150876" y="91439"/>
                </a:lnTo>
                <a:lnTo>
                  <a:pt x="97536" y="53339"/>
                </a:lnTo>
                <a:lnTo>
                  <a:pt x="13258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17"/>
          <p:cNvSpPr txBox="1"/>
          <p:nvPr/>
        </p:nvSpPr>
        <p:spPr>
          <a:xfrm>
            <a:off x="6523823" y="3273440"/>
            <a:ext cx="29267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Courier New"/>
                <a:cs typeface="Courier New"/>
              </a:rPr>
              <a:t>SELECT last_name, job_id,</a:t>
            </a:r>
            <a:r>
              <a:rPr sz="1200" b="1" spc="-75" dirty="0">
                <a:latin typeface="Courier New"/>
                <a:cs typeface="Courier New"/>
              </a:rPr>
              <a:t> </a:t>
            </a:r>
            <a:r>
              <a:rPr sz="1200" b="1" spc="-10" dirty="0">
                <a:latin typeface="Courier New"/>
                <a:cs typeface="Courier New"/>
              </a:rPr>
              <a:t>salary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32" name="object 18"/>
          <p:cNvSpPr txBox="1"/>
          <p:nvPr/>
        </p:nvSpPr>
        <p:spPr>
          <a:xfrm>
            <a:off x="6523823" y="3456321"/>
            <a:ext cx="14712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>
              <a:lnSpc>
                <a:spcPct val="100000"/>
              </a:lnSpc>
              <a:spcBef>
                <a:spcPts val="100"/>
              </a:spcBef>
              <a:tabLst>
                <a:tab pos="637540" algn="l"/>
              </a:tabLst>
            </a:pPr>
            <a:r>
              <a:rPr sz="1200" b="1" spc="-10" dirty="0">
                <a:latin typeface="Courier New"/>
                <a:cs typeface="Courier New"/>
              </a:rPr>
              <a:t>FRO</a:t>
            </a:r>
            <a:r>
              <a:rPr sz="1200" b="1" spc="-5" dirty="0">
                <a:latin typeface="Courier New"/>
                <a:cs typeface="Courier New"/>
              </a:rPr>
              <a:t>M</a:t>
            </a:r>
            <a:r>
              <a:rPr sz="1200" b="1" dirty="0">
                <a:latin typeface="Courier New"/>
                <a:cs typeface="Courier New"/>
              </a:rPr>
              <a:t>	</a:t>
            </a:r>
            <a:r>
              <a:rPr sz="1200" b="1" spc="-10" dirty="0">
                <a:latin typeface="Courier New"/>
                <a:cs typeface="Courier New"/>
              </a:rPr>
              <a:t>employees  </a:t>
            </a:r>
            <a:r>
              <a:rPr sz="1200" b="1" spc="-5" dirty="0">
                <a:latin typeface="Courier New"/>
                <a:cs typeface="Courier New"/>
              </a:rPr>
              <a:t>WHERE	salary</a:t>
            </a:r>
            <a:r>
              <a:rPr sz="1200" b="1" spc="-50" dirty="0">
                <a:latin typeface="Courier New"/>
                <a:cs typeface="Courier New"/>
              </a:rPr>
              <a:t> </a:t>
            </a:r>
            <a:r>
              <a:rPr sz="1200" b="1" spc="-5" dirty="0">
                <a:latin typeface="Courier New"/>
                <a:cs typeface="Courier New"/>
              </a:rPr>
              <a:t>=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33" name="object 19"/>
          <p:cNvSpPr txBox="1"/>
          <p:nvPr/>
        </p:nvSpPr>
        <p:spPr>
          <a:xfrm>
            <a:off x="7980767" y="3495945"/>
            <a:ext cx="1741170" cy="53467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972185">
              <a:lnSpc>
                <a:spcPct val="100000"/>
              </a:lnSpc>
              <a:spcBef>
                <a:spcPts val="114"/>
              </a:spcBef>
            </a:pPr>
            <a:r>
              <a:rPr sz="1050" b="1" spc="-5" dirty="0">
                <a:latin typeface="Arial"/>
                <a:cs typeface="Arial"/>
              </a:rPr>
              <a:t>2500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sz="1200" b="1" spc="-5" dirty="0">
                <a:latin typeface="Courier New"/>
                <a:cs typeface="Courier New"/>
              </a:rPr>
              <a:t>(SELECT</a:t>
            </a:r>
            <a:r>
              <a:rPr sz="1200" b="1" spc="-45" dirty="0">
                <a:latin typeface="Courier New"/>
                <a:cs typeface="Courier New"/>
              </a:rPr>
              <a:t> </a:t>
            </a:r>
            <a:r>
              <a:rPr sz="1200" b="1" spc="-10" dirty="0">
                <a:latin typeface="Courier New"/>
                <a:cs typeface="Courier New"/>
              </a:rPr>
              <a:t>MIN(salary)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34" name="object 20"/>
          <p:cNvSpPr txBox="1"/>
          <p:nvPr/>
        </p:nvSpPr>
        <p:spPr>
          <a:xfrm>
            <a:off x="8070683" y="4004961"/>
            <a:ext cx="16510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636270" algn="l"/>
              </a:tabLst>
            </a:pPr>
            <a:r>
              <a:rPr sz="1200" b="1" spc="-5" dirty="0">
                <a:latin typeface="Courier New"/>
                <a:cs typeface="Courier New"/>
              </a:rPr>
              <a:t>FROM	</a:t>
            </a:r>
            <a:r>
              <a:rPr sz="1200" b="1" spc="-10" dirty="0">
                <a:latin typeface="Courier New"/>
                <a:cs typeface="Courier New"/>
              </a:rPr>
              <a:t>employees);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35" name="object 21"/>
          <p:cNvSpPr/>
          <p:nvPr/>
        </p:nvSpPr>
        <p:spPr>
          <a:xfrm>
            <a:off x="6456766" y="4441332"/>
            <a:ext cx="4995672" cy="3093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96916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What Is Wrong  with This Statement</a:t>
            </a:r>
            <a:r>
              <a:rPr lang="en-US" dirty="0" smtClean="0">
                <a:solidFill>
                  <a:srgbClr val="002060"/>
                </a:solidFill>
              </a:rPr>
              <a:t>?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8" name="object 5"/>
          <p:cNvSpPr/>
          <p:nvPr/>
        </p:nvSpPr>
        <p:spPr>
          <a:xfrm>
            <a:off x="1131127" y="2308541"/>
            <a:ext cx="5044440" cy="1183005"/>
          </a:xfrm>
          <a:custGeom>
            <a:avLst/>
            <a:gdLst/>
            <a:ahLst/>
            <a:cxnLst/>
            <a:rect l="l" t="t" r="r" b="b"/>
            <a:pathLst>
              <a:path w="5044440" h="1183005">
                <a:moveTo>
                  <a:pt x="0" y="1182624"/>
                </a:moveTo>
                <a:lnTo>
                  <a:pt x="5044440" y="1182624"/>
                </a:lnTo>
                <a:lnTo>
                  <a:pt x="5044440" y="0"/>
                </a:lnTo>
                <a:lnTo>
                  <a:pt x="0" y="0"/>
                </a:lnTo>
                <a:lnTo>
                  <a:pt x="0" y="11826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6"/>
          <p:cNvSpPr/>
          <p:nvPr/>
        </p:nvSpPr>
        <p:spPr>
          <a:xfrm>
            <a:off x="1088455" y="2265869"/>
            <a:ext cx="5044440" cy="1183005"/>
          </a:xfrm>
          <a:custGeom>
            <a:avLst/>
            <a:gdLst/>
            <a:ahLst/>
            <a:cxnLst/>
            <a:rect l="l" t="t" r="r" b="b"/>
            <a:pathLst>
              <a:path w="5044440" h="1183005">
                <a:moveTo>
                  <a:pt x="0" y="1182624"/>
                </a:moveTo>
                <a:lnTo>
                  <a:pt x="5044439" y="1182624"/>
                </a:lnTo>
                <a:lnTo>
                  <a:pt x="5044439" y="0"/>
                </a:lnTo>
                <a:lnTo>
                  <a:pt x="0" y="0"/>
                </a:lnTo>
                <a:lnTo>
                  <a:pt x="0" y="118262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9"/>
          <p:cNvSpPr/>
          <p:nvPr/>
        </p:nvSpPr>
        <p:spPr>
          <a:xfrm>
            <a:off x="1096074" y="3707574"/>
            <a:ext cx="5036820" cy="891540"/>
          </a:xfrm>
          <a:custGeom>
            <a:avLst/>
            <a:gdLst/>
            <a:ahLst/>
            <a:cxnLst/>
            <a:rect l="l" t="t" r="r" b="b"/>
            <a:pathLst>
              <a:path w="5036820" h="891539">
                <a:moveTo>
                  <a:pt x="0" y="891540"/>
                </a:moveTo>
                <a:lnTo>
                  <a:pt x="5036820" y="891540"/>
                </a:lnTo>
                <a:lnTo>
                  <a:pt x="5036820" y="0"/>
                </a:lnTo>
                <a:lnTo>
                  <a:pt x="0" y="0"/>
                </a:lnTo>
                <a:lnTo>
                  <a:pt x="0" y="8915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10"/>
          <p:cNvSpPr txBox="1"/>
          <p:nvPr/>
        </p:nvSpPr>
        <p:spPr>
          <a:xfrm>
            <a:off x="1096074" y="3707574"/>
            <a:ext cx="5036820" cy="891540"/>
          </a:xfrm>
          <a:prstGeom prst="rect">
            <a:avLst/>
          </a:prstGeom>
          <a:ln w="16764">
            <a:solidFill>
              <a:srgbClr val="000000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1000">
              <a:latin typeface="Times New Roman"/>
              <a:cs typeface="Times New Roman"/>
            </a:endParaRPr>
          </a:p>
          <a:p>
            <a:pPr marL="71120">
              <a:lnSpc>
                <a:spcPct val="100000"/>
              </a:lnSpc>
            </a:pPr>
            <a:r>
              <a:rPr sz="1200" b="1" dirty="0">
                <a:latin typeface="Courier New"/>
                <a:cs typeface="Courier New"/>
              </a:rPr>
              <a:t>ERROR at line</a:t>
            </a:r>
            <a:r>
              <a:rPr sz="1200" b="1" spc="-5" dirty="0"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4:</a:t>
            </a:r>
            <a:endParaRPr sz="1200">
              <a:latin typeface="Courier New"/>
              <a:cs typeface="Courier New"/>
            </a:endParaRPr>
          </a:p>
          <a:p>
            <a:pPr marL="71120" marR="543560">
              <a:lnSpc>
                <a:spcPts val="1460"/>
              </a:lnSpc>
              <a:spcBef>
                <a:spcPts val="45"/>
              </a:spcBef>
            </a:pPr>
            <a:r>
              <a:rPr sz="1200" b="1" dirty="0">
                <a:latin typeface="Courier New"/>
                <a:cs typeface="Courier New"/>
              </a:rPr>
              <a:t>ORA-01427: single-row subquery returns more than  one row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22" name="object 11"/>
          <p:cNvSpPr txBox="1"/>
          <p:nvPr/>
        </p:nvSpPr>
        <p:spPr>
          <a:xfrm>
            <a:off x="1088455" y="2265869"/>
            <a:ext cx="5044440" cy="1183005"/>
          </a:xfrm>
          <a:prstGeom prst="rect">
            <a:avLst/>
          </a:prstGeom>
          <a:ln w="16763">
            <a:solidFill>
              <a:srgbClr val="000000"/>
            </a:solidFill>
          </a:ln>
        </p:spPr>
        <p:txBody>
          <a:bodyPr vert="horz" wrap="square" lIns="0" tIns="18415" rIns="0" bIns="0" rtlCol="0">
            <a:spAutoFit/>
          </a:bodyPr>
          <a:lstStyle/>
          <a:p>
            <a:pPr marL="62230" marR="2306955">
              <a:lnSpc>
                <a:spcPct val="100800"/>
              </a:lnSpc>
              <a:spcBef>
                <a:spcPts val="145"/>
              </a:spcBef>
              <a:tabLst>
                <a:tab pos="706120" algn="l"/>
              </a:tabLst>
            </a:pPr>
            <a:r>
              <a:rPr sz="1200" b="1" dirty="0">
                <a:latin typeface="Courier New"/>
                <a:cs typeface="Courier New"/>
              </a:rPr>
              <a:t>SELECT employee_id, last_name  FROM	employees</a:t>
            </a:r>
            <a:endParaRPr sz="1200" dirty="0">
              <a:latin typeface="Courier New"/>
              <a:cs typeface="Courier New"/>
            </a:endParaRPr>
          </a:p>
          <a:p>
            <a:pPr marL="62230">
              <a:lnSpc>
                <a:spcPct val="100000"/>
              </a:lnSpc>
              <a:spcBef>
                <a:spcPts val="20"/>
              </a:spcBef>
              <a:tabLst>
                <a:tab pos="706755" algn="l"/>
              </a:tabLst>
            </a:pPr>
            <a:r>
              <a:rPr sz="1200" b="1" dirty="0">
                <a:latin typeface="Courier New"/>
                <a:cs typeface="Courier New"/>
              </a:rPr>
              <a:t>WHERE	salary</a:t>
            </a:r>
            <a:r>
              <a:rPr sz="1200" b="1" spc="-5" dirty="0">
                <a:latin typeface="Courier New"/>
                <a:cs typeface="Courier New"/>
              </a:rPr>
              <a:t> </a:t>
            </a:r>
            <a:r>
              <a:rPr sz="1200" b="1" spc="5" dirty="0">
                <a:latin typeface="Courier New"/>
                <a:cs typeface="Courier New"/>
              </a:rPr>
              <a:t>=</a:t>
            </a:r>
            <a:endParaRPr sz="1200" dirty="0">
              <a:latin typeface="Courier New"/>
              <a:cs typeface="Courier New"/>
            </a:endParaRPr>
          </a:p>
        </p:txBody>
      </p:sp>
      <p:sp>
        <p:nvSpPr>
          <p:cNvPr id="23" name="object 12"/>
          <p:cNvSpPr txBox="1"/>
          <p:nvPr/>
        </p:nvSpPr>
        <p:spPr>
          <a:xfrm>
            <a:off x="2607883" y="2828225"/>
            <a:ext cx="2417445" cy="607060"/>
          </a:xfrm>
          <a:prstGeom prst="rect">
            <a:avLst/>
          </a:prstGeom>
          <a:solidFill>
            <a:srgbClr val="D5D5D5"/>
          </a:solidFill>
        </p:spPr>
        <p:txBody>
          <a:bodyPr vert="horz" wrap="square" lIns="0" tIns="10795" rIns="0" bIns="0" rtlCol="0">
            <a:spAutoFit/>
          </a:bodyPr>
          <a:lstStyle/>
          <a:p>
            <a:pPr marL="106045" marR="647065" indent="-93345">
              <a:lnSpc>
                <a:spcPct val="100800"/>
              </a:lnSpc>
              <a:spcBef>
                <a:spcPts val="85"/>
              </a:spcBef>
              <a:tabLst>
                <a:tab pos="749935" algn="l"/>
              </a:tabLst>
            </a:pPr>
            <a:r>
              <a:rPr sz="1200" b="1" dirty="0">
                <a:latin typeface="Courier New"/>
                <a:cs typeface="Courier New"/>
              </a:rPr>
              <a:t>(SELECT</a:t>
            </a:r>
            <a:r>
              <a:rPr sz="1200" b="1" spc="-60" dirty="0"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MIN(salary)  FROM	employees</a:t>
            </a:r>
            <a:endParaRPr sz="1200">
              <a:latin typeface="Courier New"/>
              <a:cs typeface="Courier New"/>
            </a:endParaRPr>
          </a:p>
          <a:p>
            <a:pPr marL="106045">
              <a:lnSpc>
                <a:spcPct val="100000"/>
              </a:lnSpc>
              <a:spcBef>
                <a:spcPts val="20"/>
              </a:spcBef>
            </a:pPr>
            <a:r>
              <a:rPr sz="1200" b="1" dirty="0">
                <a:latin typeface="Courier New"/>
                <a:cs typeface="Courier New"/>
              </a:rPr>
              <a:t>GROUP BY</a:t>
            </a:r>
            <a:r>
              <a:rPr sz="1200" b="1" spc="-20" dirty="0"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department_id);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24" name="object 13"/>
          <p:cNvSpPr txBox="1"/>
          <p:nvPr/>
        </p:nvSpPr>
        <p:spPr>
          <a:xfrm rot="20700000">
            <a:off x="2481367" y="3374279"/>
            <a:ext cx="2369244" cy="2057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20"/>
              </a:lnSpc>
            </a:pPr>
            <a:r>
              <a:rPr sz="1600" b="1" spc="-10" dirty="0">
                <a:latin typeface="Arial"/>
                <a:cs typeface="Arial"/>
              </a:rPr>
              <a:t>Single</a:t>
            </a:r>
            <a:r>
              <a:rPr sz="2400" b="1" spc="-15" baseline="3472" dirty="0">
                <a:latin typeface="Arial"/>
                <a:cs typeface="Arial"/>
              </a:rPr>
              <a:t>-ro</a:t>
            </a:r>
            <a:r>
              <a:rPr sz="2400" b="1" spc="-15" baseline="5208" dirty="0">
                <a:latin typeface="Arial"/>
                <a:cs typeface="Arial"/>
              </a:rPr>
              <a:t>w </a:t>
            </a:r>
            <a:r>
              <a:rPr sz="2400" b="1" spc="-30" baseline="5208" dirty="0">
                <a:latin typeface="Arial"/>
                <a:cs typeface="Arial"/>
              </a:rPr>
              <a:t>operator</a:t>
            </a:r>
            <a:r>
              <a:rPr sz="2400" b="1" spc="-277" baseline="5208" dirty="0">
                <a:latin typeface="Arial"/>
                <a:cs typeface="Arial"/>
              </a:rPr>
              <a:t> </a:t>
            </a:r>
            <a:r>
              <a:rPr sz="2400" b="1" spc="-37" baseline="8680" dirty="0">
                <a:latin typeface="Arial"/>
                <a:cs typeface="Arial"/>
              </a:rPr>
              <a:t>w</a:t>
            </a:r>
            <a:r>
              <a:rPr sz="2400" b="1" spc="-37" baseline="10416" dirty="0">
                <a:latin typeface="Arial"/>
                <a:cs typeface="Arial"/>
              </a:rPr>
              <a:t>ith</a:t>
            </a:r>
            <a:endParaRPr sz="2400" baseline="10416" dirty="0">
              <a:latin typeface="Arial"/>
              <a:cs typeface="Arial"/>
            </a:endParaRPr>
          </a:p>
        </p:txBody>
      </p:sp>
      <p:sp>
        <p:nvSpPr>
          <p:cNvPr id="25" name="object 14"/>
          <p:cNvSpPr txBox="1"/>
          <p:nvPr/>
        </p:nvSpPr>
        <p:spPr>
          <a:xfrm rot="20700000">
            <a:off x="2551775" y="3637350"/>
            <a:ext cx="2174470" cy="2057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20"/>
              </a:lnSpc>
            </a:pPr>
            <a:r>
              <a:rPr sz="2400" b="1" spc="-15" baseline="-3472" dirty="0">
                <a:latin typeface="Arial"/>
                <a:cs typeface="Arial"/>
              </a:rPr>
              <a:t>multiple</a:t>
            </a:r>
            <a:r>
              <a:rPr sz="1600" b="1" spc="-10" dirty="0">
                <a:latin typeface="Arial"/>
                <a:cs typeface="Arial"/>
              </a:rPr>
              <a:t>-ro</a:t>
            </a:r>
            <a:r>
              <a:rPr sz="2400" b="1" spc="-15" baseline="1736" dirty="0">
                <a:latin typeface="Arial"/>
                <a:cs typeface="Arial"/>
              </a:rPr>
              <a:t>w</a:t>
            </a:r>
            <a:r>
              <a:rPr sz="2400" b="1" spc="-112" baseline="1736" dirty="0">
                <a:latin typeface="Arial"/>
                <a:cs typeface="Arial"/>
              </a:rPr>
              <a:t> </a:t>
            </a:r>
            <a:r>
              <a:rPr sz="2400" b="1" spc="-44" baseline="1736" dirty="0">
                <a:latin typeface="Arial"/>
                <a:cs typeface="Arial"/>
              </a:rPr>
              <a:t>subquery</a:t>
            </a:r>
            <a:endParaRPr sz="2400" baseline="1736" dirty="0">
              <a:latin typeface="Arial"/>
              <a:cs typeface="Arial"/>
            </a:endParaRPr>
          </a:p>
        </p:txBody>
      </p:sp>
      <p:sp>
        <p:nvSpPr>
          <p:cNvPr id="26" name="object 5"/>
          <p:cNvSpPr/>
          <p:nvPr/>
        </p:nvSpPr>
        <p:spPr>
          <a:xfrm>
            <a:off x="6580923" y="2304203"/>
            <a:ext cx="5047615" cy="1209040"/>
          </a:xfrm>
          <a:custGeom>
            <a:avLst/>
            <a:gdLst/>
            <a:ahLst/>
            <a:cxnLst/>
            <a:rect l="l" t="t" r="r" b="b"/>
            <a:pathLst>
              <a:path w="5047615" h="1209039">
                <a:moveTo>
                  <a:pt x="0" y="1208531"/>
                </a:moveTo>
                <a:lnTo>
                  <a:pt x="5047488" y="1208531"/>
                </a:lnTo>
                <a:lnTo>
                  <a:pt x="5047488" y="0"/>
                </a:lnTo>
                <a:lnTo>
                  <a:pt x="0" y="0"/>
                </a:lnTo>
                <a:lnTo>
                  <a:pt x="0" y="120853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6"/>
          <p:cNvSpPr/>
          <p:nvPr/>
        </p:nvSpPr>
        <p:spPr>
          <a:xfrm>
            <a:off x="6536726" y="2261531"/>
            <a:ext cx="5049520" cy="1209040"/>
          </a:xfrm>
          <a:custGeom>
            <a:avLst/>
            <a:gdLst/>
            <a:ahLst/>
            <a:cxnLst/>
            <a:rect l="l" t="t" r="r" b="b"/>
            <a:pathLst>
              <a:path w="5049520" h="1209039">
                <a:moveTo>
                  <a:pt x="0" y="1208531"/>
                </a:moveTo>
                <a:lnTo>
                  <a:pt x="5049012" y="1208531"/>
                </a:lnTo>
                <a:lnTo>
                  <a:pt x="5049012" y="0"/>
                </a:lnTo>
                <a:lnTo>
                  <a:pt x="0" y="0"/>
                </a:lnTo>
                <a:lnTo>
                  <a:pt x="0" y="120853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8"/>
          <p:cNvSpPr/>
          <p:nvPr/>
        </p:nvSpPr>
        <p:spPr>
          <a:xfrm>
            <a:off x="6580923" y="3791628"/>
            <a:ext cx="5047615" cy="273050"/>
          </a:xfrm>
          <a:custGeom>
            <a:avLst/>
            <a:gdLst/>
            <a:ahLst/>
            <a:cxnLst/>
            <a:rect l="l" t="t" r="r" b="b"/>
            <a:pathLst>
              <a:path w="5047615" h="273050">
                <a:moveTo>
                  <a:pt x="0" y="272796"/>
                </a:moveTo>
                <a:lnTo>
                  <a:pt x="5047488" y="272796"/>
                </a:lnTo>
                <a:lnTo>
                  <a:pt x="5047488" y="0"/>
                </a:lnTo>
                <a:lnTo>
                  <a:pt x="0" y="0"/>
                </a:lnTo>
                <a:lnTo>
                  <a:pt x="0" y="2727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9"/>
          <p:cNvSpPr/>
          <p:nvPr/>
        </p:nvSpPr>
        <p:spPr>
          <a:xfrm>
            <a:off x="6536726" y="3748955"/>
            <a:ext cx="5049520" cy="273050"/>
          </a:xfrm>
          <a:custGeom>
            <a:avLst/>
            <a:gdLst/>
            <a:ahLst/>
            <a:cxnLst/>
            <a:rect l="l" t="t" r="r" b="b"/>
            <a:pathLst>
              <a:path w="5049520" h="273050">
                <a:moveTo>
                  <a:pt x="0" y="272796"/>
                </a:moveTo>
                <a:lnTo>
                  <a:pt x="5049012" y="272796"/>
                </a:lnTo>
                <a:lnTo>
                  <a:pt x="5049012" y="0"/>
                </a:lnTo>
                <a:lnTo>
                  <a:pt x="0" y="0"/>
                </a:lnTo>
                <a:lnTo>
                  <a:pt x="0" y="27279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10"/>
          <p:cNvSpPr txBox="1"/>
          <p:nvPr/>
        </p:nvSpPr>
        <p:spPr>
          <a:xfrm>
            <a:off x="6536726" y="3748955"/>
            <a:ext cx="5049520" cy="273050"/>
          </a:xfrm>
          <a:prstGeom prst="rect">
            <a:avLst/>
          </a:prstGeom>
          <a:ln w="16763">
            <a:solidFill>
              <a:srgbClr val="000000"/>
            </a:solidFill>
          </a:ln>
        </p:spPr>
        <p:txBody>
          <a:bodyPr vert="horz" wrap="square" lIns="0" tIns="27305" rIns="0" bIns="0" rtlCol="0">
            <a:spAutoFit/>
          </a:bodyPr>
          <a:lstStyle/>
          <a:p>
            <a:pPr marL="71120">
              <a:lnSpc>
                <a:spcPct val="100000"/>
              </a:lnSpc>
              <a:spcBef>
                <a:spcPts val="215"/>
              </a:spcBef>
            </a:pPr>
            <a:r>
              <a:rPr sz="1200" b="1" dirty="0">
                <a:latin typeface="Courier New"/>
                <a:cs typeface="Courier New"/>
              </a:rPr>
              <a:t>no rows</a:t>
            </a:r>
            <a:r>
              <a:rPr sz="1200" b="1" spc="-15" dirty="0"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selected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31" name="object 11"/>
          <p:cNvSpPr txBox="1"/>
          <p:nvPr/>
        </p:nvSpPr>
        <p:spPr>
          <a:xfrm>
            <a:off x="6536726" y="2261531"/>
            <a:ext cx="5049520" cy="1209040"/>
          </a:xfrm>
          <a:prstGeom prst="rect">
            <a:avLst/>
          </a:prstGeom>
          <a:ln w="16763">
            <a:solidFill>
              <a:srgbClr val="000000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54610" marR="2778125">
              <a:lnSpc>
                <a:spcPct val="100800"/>
              </a:lnSpc>
              <a:spcBef>
                <a:spcPts val="250"/>
              </a:spcBef>
              <a:tabLst>
                <a:tab pos="698500" algn="l"/>
              </a:tabLst>
            </a:pPr>
            <a:r>
              <a:rPr sz="1200" b="1" dirty="0">
                <a:latin typeface="Courier New"/>
                <a:cs typeface="Courier New"/>
              </a:rPr>
              <a:t>SELECT last_name, job_id  FROM	employees</a:t>
            </a:r>
            <a:endParaRPr sz="1200">
              <a:latin typeface="Courier New"/>
              <a:cs typeface="Courier New"/>
            </a:endParaRPr>
          </a:p>
          <a:p>
            <a:pPr marL="54610">
              <a:lnSpc>
                <a:spcPct val="100000"/>
              </a:lnSpc>
              <a:spcBef>
                <a:spcPts val="25"/>
              </a:spcBef>
              <a:tabLst>
                <a:tab pos="699135" algn="l"/>
              </a:tabLst>
            </a:pPr>
            <a:r>
              <a:rPr sz="1200" b="1" dirty="0">
                <a:latin typeface="Courier New"/>
                <a:cs typeface="Courier New"/>
              </a:rPr>
              <a:t>WHERE	job_id</a:t>
            </a:r>
            <a:r>
              <a:rPr sz="1200" b="1" spc="-5" dirty="0">
                <a:latin typeface="Courier New"/>
                <a:cs typeface="Courier New"/>
              </a:rPr>
              <a:t> </a:t>
            </a:r>
            <a:r>
              <a:rPr sz="1200" b="1" spc="5" dirty="0">
                <a:latin typeface="Courier New"/>
                <a:cs typeface="Courier New"/>
              </a:rPr>
              <a:t>=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32" name="object 12"/>
          <p:cNvSpPr txBox="1"/>
          <p:nvPr/>
        </p:nvSpPr>
        <p:spPr>
          <a:xfrm>
            <a:off x="8013483" y="2833031"/>
            <a:ext cx="2786380" cy="629920"/>
          </a:xfrm>
          <a:prstGeom prst="rect">
            <a:avLst/>
          </a:prstGeom>
          <a:solidFill>
            <a:srgbClr val="D5D5D5"/>
          </a:solidFill>
        </p:spPr>
        <p:txBody>
          <a:bodyPr vert="horz" wrap="square" lIns="0" tIns="13335" rIns="0" bIns="0" rtlCol="0">
            <a:spAutoFit/>
          </a:bodyPr>
          <a:lstStyle/>
          <a:p>
            <a:pPr marL="141605" marR="1165860" indent="-93345">
              <a:lnSpc>
                <a:spcPct val="101699"/>
              </a:lnSpc>
              <a:spcBef>
                <a:spcPts val="105"/>
              </a:spcBef>
              <a:tabLst>
                <a:tab pos="784860" algn="l"/>
              </a:tabLst>
            </a:pPr>
            <a:r>
              <a:rPr sz="1200" b="1" dirty="0">
                <a:latin typeface="Courier New"/>
                <a:cs typeface="Courier New"/>
              </a:rPr>
              <a:t>(SELECT job_id  FRO</a:t>
            </a:r>
            <a:r>
              <a:rPr sz="1200" b="1" spc="5" dirty="0">
                <a:latin typeface="Courier New"/>
                <a:cs typeface="Courier New"/>
              </a:rPr>
              <a:t>M</a:t>
            </a:r>
            <a:r>
              <a:rPr sz="1200" b="1" dirty="0">
                <a:latin typeface="Courier New"/>
                <a:cs typeface="Courier New"/>
              </a:rPr>
              <a:t>	employees</a:t>
            </a:r>
            <a:endParaRPr sz="1200">
              <a:latin typeface="Courier New"/>
              <a:cs typeface="Courier New"/>
            </a:endParaRPr>
          </a:p>
          <a:p>
            <a:pPr marL="141605">
              <a:lnSpc>
                <a:spcPct val="100000"/>
              </a:lnSpc>
              <a:spcBef>
                <a:spcPts val="15"/>
              </a:spcBef>
              <a:tabLst>
                <a:tab pos="784860" algn="l"/>
              </a:tabLst>
            </a:pPr>
            <a:r>
              <a:rPr sz="1200" b="1" dirty="0">
                <a:latin typeface="Courier New"/>
                <a:cs typeface="Courier New"/>
              </a:rPr>
              <a:t>WHERE	last_name </a:t>
            </a:r>
            <a:r>
              <a:rPr sz="1200" b="1" spc="5" dirty="0">
                <a:latin typeface="Courier New"/>
                <a:cs typeface="Courier New"/>
              </a:rPr>
              <a:t>=</a:t>
            </a:r>
            <a:r>
              <a:rPr sz="1200" b="1" spc="-35" dirty="0"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'Haas');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33" name="object 13"/>
          <p:cNvSpPr txBox="1"/>
          <p:nvPr/>
        </p:nvSpPr>
        <p:spPr>
          <a:xfrm rot="20340000">
            <a:off x="8022193" y="3374181"/>
            <a:ext cx="2617313" cy="2057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20"/>
              </a:lnSpc>
            </a:pPr>
            <a:r>
              <a:rPr sz="1600" b="1" spc="-30" dirty="0">
                <a:latin typeface="Arial"/>
                <a:cs typeface="Arial"/>
              </a:rPr>
              <a:t>Subquery </a:t>
            </a:r>
            <a:r>
              <a:rPr sz="1600" b="1" spc="-25" dirty="0">
                <a:latin typeface="Arial"/>
                <a:cs typeface="Arial"/>
              </a:rPr>
              <a:t>returns </a:t>
            </a:r>
            <a:r>
              <a:rPr sz="1600" b="1" spc="-10" dirty="0">
                <a:latin typeface="Arial"/>
                <a:cs typeface="Arial"/>
              </a:rPr>
              <a:t>no</a:t>
            </a:r>
            <a:r>
              <a:rPr sz="1600" b="1" spc="-75" dirty="0">
                <a:latin typeface="Arial"/>
                <a:cs typeface="Arial"/>
              </a:rPr>
              <a:t> </a:t>
            </a:r>
            <a:r>
              <a:rPr sz="1600" b="1" spc="-35" dirty="0">
                <a:latin typeface="Arial"/>
                <a:cs typeface="Arial"/>
              </a:rPr>
              <a:t>values</a:t>
            </a:r>
            <a:endParaRPr sz="16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28241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905</TotalTime>
  <Words>904</Words>
  <Application>Microsoft Office PowerPoint</Application>
  <PresentationFormat>Widescreen</PresentationFormat>
  <Paragraphs>148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Courier New</vt:lpstr>
      <vt:lpstr>Times New Roman</vt:lpstr>
      <vt:lpstr>Office Theme</vt:lpstr>
      <vt:lpstr>Introduction to databases Subqueries </vt:lpstr>
      <vt:lpstr>What is a Subquery</vt:lpstr>
      <vt:lpstr>Why we use Subquery</vt:lpstr>
      <vt:lpstr>Syntax</vt:lpstr>
      <vt:lpstr>Guidelines for Using Subqueries</vt:lpstr>
      <vt:lpstr>Types of Subqueries </vt:lpstr>
      <vt:lpstr>Single-Row Subqueries</vt:lpstr>
      <vt:lpstr>Executing Subqueries</vt:lpstr>
      <vt:lpstr>What Is Wrong  with This Statement?</vt:lpstr>
      <vt:lpstr>Multiple-Row Subqueries</vt:lpstr>
      <vt:lpstr>Using the ANY Operator  in Multiple-Row Subqueries</vt:lpstr>
      <vt:lpstr>Using the ALL Operator  in Multiple-Row Subqueries</vt:lpstr>
      <vt:lpstr>Practice</vt:lpstr>
      <vt:lpstr>Practice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databases Displaying Data  from Multiple Tables </dc:title>
  <dc:creator>Lenovo</dc:creator>
  <cp:lastModifiedBy>Windows User</cp:lastModifiedBy>
  <cp:revision>62</cp:revision>
  <dcterms:created xsi:type="dcterms:W3CDTF">2020-03-23T10:57:10Z</dcterms:created>
  <dcterms:modified xsi:type="dcterms:W3CDTF">2024-03-18T05:14:32Z</dcterms:modified>
</cp:coreProperties>
</file>