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86" r:id="rId4"/>
    <p:sldId id="287" r:id="rId5"/>
    <p:sldId id="277" r:id="rId6"/>
    <p:sldId id="278" r:id="rId7"/>
    <p:sldId id="288" r:id="rId8"/>
    <p:sldId id="268" r:id="rId9"/>
    <p:sldId id="289" r:id="rId10"/>
    <p:sldId id="290" r:id="rId11"/>
    <p:sldId id="291" r:id="rId12"/>
    <p:sldId id="272" r:id="rId13"/>
    <p:sldId id="292" r:id="rId14"/>
    <p:sldId id="293" r:id="rId15"/>
    <p:sldId id="294" r:id="rId16"/>
    <p:sldId id="295" r:id="rId17"/>
    <p:sldId id="263" r:id="rId18"/>
    <p:sldId id="264" r:id="rId19"/>
    <p:sldId id="296" r:id="rId20"/>
    <p:sldId id="297" r:id="rId21"/>
    <p:sldId id="299" r:id="rId22"/>
    <p:sldId id="258" r:id="rId23"/>
    <p:sldId id="300" r:id="rId24"/>
    <p:sldId id="301" r:id="rId25"/>
    <p:sldId id="262" r:id="rId26"/>
    <p:sldId id="302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69531-5765-46A1-A19F-D5363C7359E6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82B86-EE12-4DC2-93D0-8E07190FB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429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895658-EA1F-4910-80AB-4DA76E16747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187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832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4336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2392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3964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050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8982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8169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004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302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9963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895658-EA1F-4910-80AB-4DA76E16747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870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050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9157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54901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18703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447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8169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895658-EA1F-4910-80AB-4DA76E16747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870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895658-EA1F-4910-80AB-4DA76E16747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490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895658-EA1F-4910-80AB-4DA76E16747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964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895658-EA1F-4910-80AB-4DA76E16747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118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050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3105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302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sv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8B2B3-3AFF-E629-24D3-667E2E1FA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040CEE-299C-591D-9BF4-E1088A68D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A7061D-A887-B67E-0021-78541111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A90D-FC40-4C21-BDD4-AEE44E012EE7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52A809-38E1-65D8-5B67-E8AA9F31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CE36A0-415C-AC18-071E-5574B648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1B77-518C-4E4A-B670-E2585B9E4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1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1F6B1-2A05-0926-D93A-EA415A7B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D954D2-5837-EC68-CFB1-BBDE963F8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01FF12-62EF-6A05-E803-2A424B6D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A90D-FC40-4C21-BDD4-AEE44E012EE7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93248-19E7-4989-1FD5-3DCC5F03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1ED72F-FE0E-5D5C-440D-30D73783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1B77-518C-4E4A-B670-E2585B9E4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46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7A0EDDF-FB06-D368-2F60-F7B4D880A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41D71D-5884-1E05-A3D1-3D1C6AAFB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436C66-7107-13AE-0791-DE032536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A90D-FC40-4C21-BDD4-AEE44E012EE7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D38A2F-1B7E-002F-4ADF-E71BE14C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0D412E-1995-60AB-4225-1B5E736A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1B77-518C-4E4A-B670-E2585B9E4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538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Прямоугольник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rtlCol="0" anchor="b"/>
          <a:lstStyle>
            <a:lvl1pPr algn="l">
              <a:defRPr lang="ru-RU"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 rtlCol="0"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lang="ru-RU" sz="1800">
                <a:solidFill>
                  <a:schemeClr val="tx2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" name="Прямоугольник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grpSp>
        <p:nvGrpSpPr>
          <p:cNvPr id="116" name="Группа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Группа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Группа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Группа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Группа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Группа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Группа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Группа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Овал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Овал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Овал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ru-RU"/>
                          </a:defPPr>
                        </a:lstStyle>
                        <a:p>
                          <a:pPr algn="ctr" rtl="0"/>
                          <a:r>
                            <a:rPr lang="ru-RU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Овал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ru-RU"/>
                        </a:defPPr>
                      </a:lstStyle>
                      <a:p>
                        <a:pPr algn="ctr" rtl="0"/>
                        <a:r>
                          <a:rPr lang="ru-RU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Овал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/>
                        <a:t> </a:t>
                      </a:r>
                    </a:p>
                  </p:txBody>
                </p:sp>
              </p:grpSp>
              <p:sp>
                <p:nvSpPr>
                  <p:cNvPr id="92" name="Овал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</p:grpSp>
            <p:sp>
              <p:nvSpPr>
                <p:cNvPr id="95" name="Овал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</p:grpSp>
          <p:sp>
            <p:nvSpPr>
              <p:cNvPr id="98" name="Овал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02" name="Овал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05" name="Овал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08" name="Овал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10" name="Овал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</p:grpSp>
        <p:sp>
          <p:nvSpPr>
            <p:cNvPr id="113" name="Овал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r>
                <a:rPr lang="ru-RU"/>
                <a:t> </a:t>
              </a:r>
            </a:p>
          </p:txBody>
        </p:sp>
      </p:grp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68" name="Прямоугольник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5" name="Овал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91" name="Прямоугольник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297" name="Графический объект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Графический объект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Прямая соединительная линия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20ГГ</a:t>
            </a:r>
          </a:p>
        </p:txBody>
      </p:sp>
    </p:spTree>
    <p:extLst>
      <p:ext uri="{BB962C8B-B14F-4D97-AF65-F5344CB8AC3E}">
        <p14:creationId xmlns:p14="http://schemas.microsoft.com/office/powerpoint/2010/main" val="1752971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729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(справа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 rtlCol="0"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lang="ru-RU" sz="1800" baseline="0"/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20" name="Рисунок 19" descr="Узор в черно-белую полоску&#10;&#10;Описание создано автоматически с низкой степенью достоверности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Графический объект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Группа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Группа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Группа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Группа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Группа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Группа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Группа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Овал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Овал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Овал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ru-RU"/>
                          </a:defPPr>
                        </a:lstStyle>
                        <a:p>
                          <a:pPr algn="ctr" rtl="0"/>
                          <a:r>
                            <a:rPr lang="ru-RU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Овал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ru-RU"/>
                        </a:defPPr>
                      </a:lstStyle>
                      <a:p>
                        <a:pPr algn="ctr" rtl="0"/>
                        <a:r>
                          <a:rPr lang="ru-RU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Овал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/>
                        <a:t> </a:t>
                      </a:r>
                    </a:p>
                  </p:txBody>
                </p:sp>
              </p:grpSp>
              <p:sp>
                <p:nvSpPr>
                  <p:cNvPr id="52" name="Овал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</p:grpSp>
            <p:sp>
              <p:nvSpPr>
                <p:cNvPr id="50" name="Овал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</p:grpSp>
          <p:sp>
            <p:nvSpPr>
              <p:cNvPr id="44" name="Овал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45" name="Овал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46" name="Овал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47" name="Овал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48" name="Овал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</p:grp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r>
                <a:rPr lang="ru-RU"/>
                <a:t> </a:t>
              </a:r>
            </a:p>
          </p:txBody>
        </p:sp>
      </p:grp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4" name="Полилиния: фигура 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12" name="Дата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113" name="Нижний колонтитул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14" name="Номер слайда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2004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блема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Графический объект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Прямоугольник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9" name="Графический объект 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Прямоугольник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12" name="Графический объект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Графический объект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Полилиния: Фигура 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0" name="Полилиния: Фигура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9" name="Полилиния: Фигура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8" name="Полилиния: Фигура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7" name="Полилиния: Фигура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6" name="Полилиния: Фигура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5" name="Полилиния: Фигура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4" name="Полилиния: Фигура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3" name="Полилиния: Фигура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2" name="Полилиния: фигура 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1" name="Полилиния: Фигура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0" name="Полилиния: Фигура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79" name="Полилиния: Фигура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78" name="Полилиния: Фигура 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77" name="Полилиния: Фигура 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76" name="Полилиния: Фигура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73" name="Полилиния: фигура 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  <p:sp>
          <p:nvSpPr>
            <p:cNvPr id="101" name="Полилиния: Фигура 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33" name="Полилиния: Фигура 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55" name="Полилиния: фигура 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4" name="Полилиния: Фигура 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3" name="Полилиния: Фигура 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2" name="Полилиния: Фигура 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1" name="Полилиния: Фигура 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0" name="Полилиния: Фигура 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9" name="Полилиния: Фигура 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8" name="Полилиния: Фигура 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7" name="Полилиния: Фигура 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6" name="Полилиния: Фигура 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5" name="Полилиния: Фигура 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4" name="Полилиния: Фигура 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3" name="Полилиния: Фигура 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2" name="Полилиния: Фигура 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1" name="Полилиния: Фигура 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0" name="Полилиния: Фигура 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9" name="Полилиния: Фигура 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8" name="Полилиния: Фигура 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7" name="Полилиния: фигура 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63" name="Полилиния: Фигура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84" name="Полилиния: фигура 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83" name="Полилиния: Фигура 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82" name="Полилиния: Фигура 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81" name="Полилиния: Фигура 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80" name="Полилиния: Фигура 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9" name="Полилиния: Фигура 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8" name="Полилиния: Фигура 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7" name="Полилиния: Фигура 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6" name="Полилиния: Фигура 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5" name="Полилиния: Фигура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4" name="Полилиния: Фигура 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3" name="Полилиния: Фигура 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2" name="Полилиния: Фигура 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1" name="Полилиния: Фигура 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0" name="Полилиния: Фигура 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69" name="Полилиния: Фигура 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68" name="Полилиния: Фигура 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67" name="Полилиния: фигура 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96" name="Текст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95" name="Текст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98" name="Текст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97" name="Текст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100" name="Текст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99" name="Текст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103" name="Текст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102" name="Текст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105" name="Текст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104" name="Текст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209" name="Дата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210" name="Нижний колонтитул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211" name="Номер слайда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334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еш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33" name="Прямоугольник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5" name="Рисунок 34" descr="Узор в черно-белую полоску&#10;&#10;Описание создано автоматически с низкой степенью достоверности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Графический объект 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8" name="Графический объект 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grpSp>
          <p:nvGrpSpPr>
            <p:cNvPr id="40" name="Группа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Группа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Группа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Группа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Группа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Группа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Группа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Группа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Овал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ru-RU"/>
                              </a:defPPr>
                            </a:lstStyle>
                            <a:p>
                              <a:pPr algn="ctr" rtl="0"/>
                              <a:r>
                                <a:rPr lang="ru-RU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Овал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ru-RU"/>
                              </a:defPPr>
                            </a:lstStyle>
                            <a:p>
                              <a:pPr algn="ctr" rtl="0"/>
                              <a:r>
                                <a:rPr lang="ru-RU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Овал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Овал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ru-RU"/>
                          </a:defPPr>
                        </a:lstStyle>
                        <a:p>
                          <a:pPr algn="ctr" rtl="0"/>
                          <a:r>
                            <a:rPr lang="ru-RU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Овал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ru-RU"/>
                        </a:defPPr>
                      </a:lstStyle>
                      <a:p>
                        <a:pPr algn="ctr" rtl="0"/>
                        <a:r>
                          <a:rPr lang="ru-RU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Овал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/>
                        <a:t> </a:t>
                      </a:r>
                    </a:p>
                  </p:txBody>
                </p:sp>
              </p:grpSp>
              <p:sp>
                <p:nvSpPr>
                  <p:cNvPr id="50" name="Овал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</p:grpSp>
            <p:sp>
              <p:nvSpPr>
                <p:cNvPr id="44" name="Овал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  <p:sp>
              <p:nvSpPr>
                <p:cNvPr id="45" name="Овал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  <p:sp>
              <p:nvSpPr>
                <p:cNvPr id="46" name="Овал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  <p:sp>
              <p:nvSpPr>
                <p:cNvPr id="47" name="Овал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  <p:sp>
              <p:nvSpPr>
                <p:cNvPr id="48" name="Овал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</p:grpSp>
          <p:sp>
            <p:nvSpPr>
              <p:cNvPr id="42" name="Овал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</p:grpSp>
        <p:sp>
          <p:nvSpPr>
            <p:cNvPr id="61" name="Прямоугольник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62" name="Полилиния: фигура 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75" name="Текст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72" name="Текст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92" name="Текст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74" name="Текст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95" name="Текст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93" name="Текст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96" name="Текст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94" name="Текст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69" name="Дата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70" name="Нижний колонтитул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1" name="Номер слайда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4073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зор продукт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3" name="Прямоугольник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pic>
            <p:nvPicPr>
              <p:cNvPr id="8" name="графический объект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pic>
            <p:nvPicPr>
              <p:cNvPr id="35" name="Рисунок 34" descr="Узор в черно-белую полоску&#10;&#10;Описание создано автоматически с низкой степенью достоверности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Графический объект 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pic>
            <p:nvPicPr>
              <p:cNvPr id="38" name="Графический объект 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Группа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Группа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Группа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Группа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Группа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Группа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Группа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Группа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Овал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>
                                <a:defPPr>
                                  <a:defRPr lang="ru-RU"/>
                                </a:defPPr>
                              </a:lstStyle>
                              <a:p>
                                <a:pPr algn="ctr" rtl="0"/>
                                <a:r>
                                  <a:rPr lang="ru-RU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Овал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>
                                <a:defPPr>
                                  <a:defRPr lang="ru-RU"/>
                                </a:defPPr>
                              </a:lstStyle>
                              <a:p>
                                <a:pPr algn="ctr" rtl="0"/>
                                <a:r>
                                  <a:rPr lang="ru-RU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Овал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ru-RU"/>
                              </a:defPPr>
                            </a:lstStyle>
                            <a:p>
                              <a:pPr algn="ctr" rtl="0"/>
                              <a:r>
                                <a:rPr lang="ru-RU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Овал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Овал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ru-RU"/>
                          </a:defPPr>
                        </a:lstStyle>
                        <a:p>
                          <a:pPr algn="ctr" rtl="0"/>
                          <a:r>
                            <a:rPr lang="ru-RU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Овал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ru-RU"/>
                        </a:defPPr>
                      </a:lstStyle>
                      <a:p>
                        <a:pPr algn="ctr" rtl="0"/>
                        <a:r>
                          <a:rPr lang="ru-RU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Овал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/>
                        <a:t> </a:t>
                      </a:r>
                    </a:p>
                  </p:txBody>
                </p:sp>
              </p:grpSp>
              <p:sp>
                <p:nvSpPr>
                  <p:cNvPr id="44" name="Овал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  <p:sp>
                <p:nvSpPr>
                  <p:cNvPr id="45" name="Овал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  <p:sp>
                <p:nvSpPr>
                  <p:cNvPr id="46" name="Овал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  <p:sp>
                <p:nvSpPr>
                  <p:cNvPr id="47" name="Овал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  <p:sp>
                <p:nvSpPr>
                  <p:cNvPr id="48" name="Овал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</p:grpSp>
            <p:sp>
              <p:nvSpPr>
                <p:cNvPr id="42" name="Овал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</p:grpSp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62" name="Полилиния: фигура 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cxnSp>
            <p:nvCxnSpPr>
              <p:cNvPr id="63" name="Прямая соединительная линия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Овал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  <p:sp>
        <p:nvSpPr>
          <p:cNvPr id="69" name="Текст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73" name="Текст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71" name="Текст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74" name="Текст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72" name="Текст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65" name="Дата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20ГГ</a:t>
            </a:r>
          </a:p>
        </p:txBody>
      </p:sp>
      <p:sp>
        <p:nvSpPr>
          <p:cNvPr id="66" name="Нижний колонтитул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7" name="Номер слайда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8174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  <p15:guide id="4" pos="57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(слева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3" name="Прямоугольник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ru-RU" sz="180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35" name="Рисунок 34" descr="Узор в черно-белую полоску&#10;&#10;Описание создано автоматически с низкой степенью достоверности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Графический объект 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38" name="Графический объект 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Группа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Группа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Группа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Группа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Группа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Группа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Группа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Овал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Овал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Овал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ru-RU"/>
                          </a:defPPr>
                        </a:lstStyle>
                        <a:p>
                          <a:pPr algn="ctr" rtl="0"/>
                          <a:r>
                            <a:rPr lang="ru-RU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Овал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ru-RU"/>
                        </a:defPPr>
                      </a:lstStyle>
                      <a:p>
                        <a:pPr algn="ctr" rtl="0"/>
                        <a:r>
                          <a:rPr lang="ru-RU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Овал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/>
                        <a:t> </a:t>
                      </a:r>
                    </a:p>
                  </p:txBody>
                </p:sp>
              </p:grpSp>
              <p:sp>
                <p:nvSpPr>
                  <p:cNvPr id="52" name="Овал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</p:grpSp>
            <p:sp>
              <p:nvSpPr>
                <p:cNvPr id="50" name="Овал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</p:grpSp>
          <p:sp>
            <p:nvSpPr>
              <p:cNvPr id="44" name="Овал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45" name="Овал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46" name="Овал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47" name="Овал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48" name="Овал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</p:grp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r>
                <a:rPr lang="ru-RU"/>
                <a:t> </a:t>
              </a:r>
            </a:p>
          </p:txBody>
        </p:sp>
      </p:grp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62" name="Полилиния: фигура 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67" name="Дата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20ГГ</a:t>
            </a:r>
          </a:p>
        </p:txBody>
      </p:sp>
      <p:sp>
        <p:nvSpPr>
          <p:cNvPr id="68" name="Нижний колонтитул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9" name="Номер слайда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89643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  <p15:guide id="4" pos="57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rtlCol="0" anchor="b"/>
          <a:lstStyle>
            <a:lvl1pPr algn="ctr">
              <a:defRPr lang="ru-RU"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168" name="Прямоугольник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20" name="Графический объект 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Графический объект 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Графический объект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grpSp>
        <p:nvGrpSpPr>
          <p:cNvPr id="138" name="Группа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Группа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Группа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Группа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Группа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Группа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Группа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Группа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Овал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Овал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Овал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ru-RU"/>
                          </a:defPPr>
                        </a:lstStyle>
                        <a:p>
                          <a:pPr algn="ctr" rtl="0"/>
                          <a:r>
                            <a:rPr lang="ru-RU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Овал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ru-RU"/>
                        </a:defPPr>
                      </a:lstStyle>
                      <a:p>
                        <a:pPr algn="ctr" rtl="0"/>
                        <a:r>
                          <a:rPr lang="ru-RU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Овал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/>
                        <a:t> </a:t>
                      </a:r>
                    </a:p>
                  </p:txBody>
                </p:sp>
              </p:grpSp>
              <p:sp>
                <p:nvSpPr>
                  <p:cNvPr id="150" name="Овал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</p:grpSp>
            <p:sp>
              <p:nvSpPr>
                <p:cNvPr id="148" name="Овал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</p:grpSp>
          <p:sp>
            <p:nvSpPr>
              <p:cNvPr id="142" name="Овал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43" name="Овал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44" name="Овал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45" name="Овал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46" name="Овал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</p:grpSp>
        <p:sp>
          <p:nvSpPr>
            <p:cNvPr id="140" name="Овал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r>
                <a:rPr lang="ru-RU"/>
                <a:t> </a:t>
              </a:r>
            </a:p>
          </p:txBody>
        </p:sp>
      </p:grpSp>
      <p:sp>
        <p:nvSpPr>
          <p:cNvPr id="38" name="Полилиния: фигура 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11" name="Графический объект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Графический объект 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Прямоугольник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73" name="Графический объект 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Рисунок 34" descr="Узор в черно-белую полоску&#10;&#10;Описание создано автоматически с низкой степенью достоверности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Группа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Группа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Группа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Группа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Группа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Группа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Группа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Группа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Овал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Овал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Овал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ru-RU"/>
                          </a:defPPr>
                        </a:lstStyle>
                        <a:p>
                          <a:pPr algn="ctr" rtl="0"/>
                          <a:r>
                            <a:rPr lang="ru-RU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Овал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ru-RU"/>
                        </a:defPPr>
                      </a:lstStyle>
                      <a:p>
                        <a:pPr algn="ctr" rtl="0"/>
                        <a:r>
                          <a:rPr lang="ru-RU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Овал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/>
                        <a:t> </a:t>
                      </a:r>
                    </a:p>
                  </p:txBody>
                </p:sp>
              </p:grpSp>
              <p:sp>
                <p:nvSpPr>
                  <p:cNvPr id="177" name="Овал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</p:grpSp>
            <p:sp>
              <p:nvSpPr>
                <p:cNvPr id="174" name="Овал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</p:grpSp>
          <p:sp>
            <p:nvSpPr>
              <p:cNvPr id="166" name="Овал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67" name="Овал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69" name="Овал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71" name="Овал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72" name="Овал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</p:grpSp>
        <p:sp>
          <p:nvSpPr>
            <p:cNvPr id="164" name="Овал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r>
                <a:rPr lang="ru-RU"/>
                <a:t> </a:t>
              </a:r>
            </a:p>
          </p:txBody>
        </p:sp>
      </p:grpSp>
      <p:sp>
        <p:nvSpPr>
          <p:cNvPr id="67" name="Полилиния: Фигура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92" name="Дата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193" name="Нижний колонтитул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94" name="Номер слайда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028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из трех столбцов со значками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60" name="Место для изображения из Интернета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 rtlCol="0">
            <a:normAutofit/>
          </a:bodyPr>
          <a:lstStyle>
            <a:lvl1pPr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61" name="Место для изображения из Интернета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 rtlCol="0">
            <a:normAutofit/>
          </a:bodyPr>
          <a:lstStyle>
            <a:lvl1pPr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62" name="Место для изображения из Интернета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 rtlCol="0">
            <a:normAutofit/>
          </a:bodyPr>
          <a:lstStyle>
            <a:lvl1pPr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 rtlCol="0">
            <a:normAutofit/>
          </a:bodyPr>
          <a:lstStyle>
            <a:lvl1pPr marL="0" indent="0" algn="ctr">
              <a:lnSpc>
                <a:spcPts val="2000"/>
              </a:lnSpc>
              <a:buNone/>
              <a:defRPr lang="ru-RU" sz="1600"/>
            </a:lvl1pPr>
            <a:lvl2pPr marL="457200" indent="0" algn="ctr">
              <a:lnSpc>
                <a:spcPts val="2000"/>
              </a:lnSpc>
              <a:buNone/>
              <a:defRPr lang="ru-RU" sz="1600"/>
            </a:lvl2pPr>
            <a:lvl3pPr marL="914400" indent="0" algn="ctr">
              <a:lnSpc>
                <a:spcPts val="2000"/>
              </a:lnSpc>
              <a:buNone/>
              <a:defRPr lang="ru-RU" sz="1600"/>
            </a:lvl3pPr>
            <a:lvl4pPr marL="1371600" indent="0" algn="ctr">
              <a:lnSpc>
                <a:spcPts val="2000"/>
              </a:lnSpc>
              <a:buNone/>
              <a:defRPr lang="ru-RU" sz="1600"/>
            </a:lvl4pPr>
            <a:lvl5pPr marL="1828800" indent="0" algn="ctr">
              <a:lnSpc>
                <a:spcPts val="2000"/>
              </a:lnSpc>
              <a:buNone/>
              <a:defRPr lang="ru-RU" sz="16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 rtlCol="0">
            <a:normAutofit/>
          </a:bodyPr>
          <a:lstStyle>
            <a:lvl1pPr marL="0" indent="0" algn="ctr">
              <a:lnSpc>
                <a:spcPts val="2000"/>
              </a:lnSpc>
              <a:buNone/>
              <a:defRPr lang="ru-RU" sz="1600"/>
            </a:lvl1pPr>
            <a:lvl2pPr marL="457200" indent="0" algn="ctr">
              <a:lnSpc>
                <a:spcPts val="2000"/>
              </a:lnSpc>
              <a:buNone/>
              <a:defRPr lang="ru-RU" sz="1600"/>
            </a:lvl2pPr>
            <a:lvl3pPr marL="914400" indent="0" algn="ctr">
              <a:lnSpc>
                <a:spcPts val="2000"/>
              </a:lnSpc>
              <a:buNone/>
              <a:defRPr lang="ru-RU" sz="1600"/>
            </a:lvl3pPr>
            <a:lvl4pPr marL="1371600" indent="0" algn="ctr">
              <a:lnSpc>
                <a:spcPts val="2000"/>
              </a:lnSpc>
              <a:buNone/>
              <a:defRPr lang="ru-RU" sz="1600"/>
            </a:lvl4pPr>
            <a:lvl5pPr marL="1828800" indent="0" algn="ctr">
              <a:lnSpc>
                <a:spcPts val="2000"/>
              </a:lnSpc>
              <a:buNone/>
              <a:defRPr lang="ru-RU" sz="16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 rtlCol="0">
            <a:normAutofit/>
          </a:bodyPr>
          <a:lstStyle>
            <a:lvl1pPr marL="0" indent="0" algn="ctr">
              <a:lnSpc>
                <a:spcPts val="2000"/>
              </a:lnSpc>
              <a:buNone/>
              <a:defRPr lang="ru-RU" sz="1600"/>
            </a:lvl1pPr>
            <a:lvl2pPr marL="457200" indent="0" algn="ctr">
              <a:lnSpc>
                <a:spcPts val="2000"/>
              </a:lnSpc>
              <a:buNone/>
              <a:defRPr lang="ru-RU" sz="1600"/>
            </a:lvl2pPr>
            <a:lvl3pPr marL="914400" indent="0" algn="ctr">
              <a:lnSpc>
                <a:spcPts val="2000"/>
              </a:lnSpc>
              <a:buNone/>
              <a:defRPr lang="ru-RU" sz="1600"/>
            </a:lvl3pPr>
            <a:lvl4pPr marL="1371600" indent="0" algn="ctr">
              <a:lnSpc>
                <a:spcPts val="2000"/>
              </a:lnSpc>
              <a:buNone/>
              <a:defRPr lang="ru-RU" sz="1600"/>
            </a:lvl4pPr>
            <a:lvl5pPr marL="1828800" indent="0" algn="ctr">
              <a:lnSpc>
                <a:spcPts val="2000"/>
              </a:lnSpc>
              <a:buNone/>
              <a:defRPr lang="ru-RU" sz="16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53" name="Графический объект 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Дата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64" name="Нижний колонтитул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5" name="Номер слайда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154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58F8F-8DF7-69BF-F0E0-10BFC55A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2323F3-A3A6-8363-53EC-5933CDF11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716150-E003-BE43-410F-3A348EEB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A90D-FC40-4C21-BDD4-AEE44E012EE7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67C607-CA4A-0E50-2A5C-A85F18A6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1A05D9-5530-0367-6110-FC6CC3E9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1B77-518C-4E4A-B670-E2585B9E4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601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зор рынка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6" name="Графический объект 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Графический объект 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grpSp>
          <p:nvGrpSpPr>
            <p:cNvPr id="40" name="Группа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Группа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Группа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Группа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Группа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Группа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Группа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Группа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Овал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ru-RU"/>
                              </a:defPPr>
                            </a:lstStyle>
                            <a:p>
                              <a:pPr algn="ctr" rtl="0"/>
                              <a:r>
                                <a:rPr lang="ru-RU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Овал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ru-RU"/>
                              </a:defPPr>
                            </a:lstStyle>
                            <a:p>
                              <a:pPr algn="ctr" rtl="0"/>
                              <a:r>
                                <a:rPr lang="ru-RU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Овал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Овал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ru-RU"/>
                          </a:defPPr>
                        </a:lstStyle>
                        <a:p>
                          <a:pPr algn="ctr" rtl="0"/>
                          <a:r>
                            <a:rPr lang="ru-RU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Овал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ru-RU"/>
                        </a:defPPr>
                      </a:lstStyle>
                      <a:p>
                        <a:pPr algn="ctr" rtl="0"/>
                        <a:r>
                          <a:rPr lang="ru-RU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Овал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/>
                        <a:t> </a:t>
                      </a:r>
                    </a:p>
                  </p:txBody>
                </p:sp>
              </p:grpSp>
              <p:sp>
                <p:nvSpPr>
                  <p:cNvPr id="50" name="Овал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</p:grpSp>
            <p:sp>
              <p:nvSpPr>
                <p:cNvPr id="44" name="Овал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  <p:sp>
              <p:nvSpPr>
                <p:cNvPr id="45" name="Овал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  <p:sp>
              <p:nvSpPr>
                <p:cNvPr id="46" name="Овал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  <p:sp>
              <p:nvSpPr>
                <p:cNvPr id="47" name="Овал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  <p:sp>
              <p:nvSpPr>
                <p:cNvPr id="48" name="Овал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</p:grpSp>
          <p:sp>
            <p:nvSpPr>
              <p:cNvPr id="42" name="Овал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</p:grpSp>
        <p:sp>
          <p:nvSpPr>
            <p:cNvPr id="61" name="Прямоугольник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62" name="Полилиния: фигура 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67" name="Текст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 rtlCol="0"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ru-RU" sz="1600"/>
            </a:lvl1pPr>
            <a:lvl2pPr>
              <a:defRPr lang="ru-RU" sz="1600"/>
            </a:lvl2pPr>
            <a:lvl3pPr>
              <a:defRPr lang="ru-RU" sz="1600"/>
            </a:lvl3pPr>
            <a:lvl4pPr>
              <a:defRPr lang="ru-RU" sz="1600"/>
            </a:lvl4pPr>
            <a:lvl5pPr>
              <a:defRPr lang="ru-RU" sz="16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78" name="Текст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79" name="Текст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 rtlCol="0"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ru-RU" sz="1600"/>
            </a:lvl1pPr>
            <a:lvl2pPr>
              <a:defRPr lang="ru-RU" sz="1600"/>
            </a:lvl2pPr>
            <a:lvl3pPr>
              <a:defRPr lang="ru-RU" sz="1600"/>
            </a:lvl3pPr>
            <a:lvl4pPr>
              <a:defRPr lang="ru-RU" sz="1600"/>
            </a:lvl4pPr>
            <a:lvl5pPr>
              <a:defRPr lang="ru-RU" sz="16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68" name="Текст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81" name="Текст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 rtlCol="0"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ru-RU" sz="1600"/>
            </a:lvl1pPr>
            <a:lvl2pPr>
              <a:defRPr lang="ru-RU" sz="1600"/>
            </a:lvl2pPr>
            <a:lvl3pPr>
              <a:defRPr lang="ru-RU" sz="1600"/>
            </a:lvl3pPr>
            <a:lvl4pPr>
              <a:defRPr lang="ru-RU" sz="1600"/>
            </a:lvl4pPr>
            <a:lvl5pPr>
              <a:defRPr lang="ru-RU" sz="16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69" name="Дата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70" name="Нижний колонтитул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1" name="Номер слайда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5467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ыночное 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ru-RU"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lang="ru-RU" sz="1000"/>
            </a:lvl2pPr>
            <a:lvl3pPr>
              <a:defRPr lang="ru-RU" sz="1000"/>
            </a:lvl3pPr>
            <a:lvl4pPr>
              <a:defRPr lang="ru-RU" sz="1000"/>
            </a:lvl4pPr>
            <a:lvl5pPr>
              <a:defRPr lang="ru-RU" sz="1000"/>
            </a:lvl5pPr>
          </a:lstStyle>
          <a:p>
            <a:pPr lvl="0" rtl="0"/>
            <a:r>
              <a:rPr lang="ru-RU"/>
              <a:t>Добавить текст</a:t>
            </a:r>
          </a:p>
        </p:txBody>
      </p:sp>
      <p:sp>
        <p:nvSpPr>
          <p:cNvPr id="30" name="Текст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ru-RU"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lang="ru-RU" sz="1000"/>
            </a:lvl2pPr>
            <a:lvl3pPr>
              <a:defRPr lang="ru-RU" sz="1000"/>
            </a:lvl3pPr>
            <a:lvl4pPr>
              <a:defRPr lang="ru-RU" sz="1000"/>
            </a:lvl4pPr>
            <a:lvl5pPr>
              <a:defRPr lang="ru-RU" sz="1000"/>
            </a:lvl5pPr>
          </a:lstStyle>
          <a:p>
            <a:pPr lvl="0" rtl="0"/>
            <a:r>
              <a:rPr lang="ru-RU"/>
              <a:t>Добавить текст</a:t>
            </a:r>
          </a:p>
        </p:txBody>
      </p:sp>
      <p:sp>
        <p:nvSpPr>
          <p:cNvPr id="32" name="Текст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ru-RU"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lang="ru-RU" sz="1000"/>
            </a:lvl2pPr>
            <a:lvl3pPr>
              <a:defRPr lang="ru-RU" sz="1000"/>
            </a:lvl3pPr>
            <a:lvl4pPr>
              <a:defRPr lang="ru-RU" sz="1000"/>
            </a:lvl4pPr>
            <a:lvl5pPr>
              <a:defRPr lang="ru-RU" sz="1000"/>
            </a:lvl5pPr>
          </a:lstStyle>
          <a:p>
            <a:pPr lvl="0" rtl="0"/>
            <a:r>
              <a:rPr lang="ru-RU"/>
              <a:t>Добавить текст</a:t>
            </a:r>
          </a:p>
        </p:txBody>
      </p:sp>
      <p:sp>
        <p:nvSpPr>
          <p:cNvPr id="63" name="Дата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ru-RU" sz="2000">
                <a:solidFill>
                  <a:schemeClr val="tx2"/>
                </a:solidFill>
              </a:defRPr>
            </a:lvl1pPr>
            <a:lvl2pPr>
              <a:defRPr lang="ru-RU" sz="1600">
                <a:solidFill>
                  <a:schemeClr val="tx2"/>
                </a:solidFill>
              </a:defRPr>
            </a:lvl2pPr>
            <a:lvl3pPr>
              <a:defRPr lang="ru-RU" sz="1600">
                <a:solidFill>
                  <a:schemeClr val="tx2"/>
                </a:solidFill>
              </a:defRPr>
            </a:lvl3pPr>
            <a:lvl4pPr>
              <a:defRPr lang="ru-RU" sz="1600">
                <a:solidFill>
                  <a:schemeClr val="tx2"/>
                </a:solidFill>
              </a:defRPr>
            </a:lvl4pPr>
            <a:lvl5pPr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36" name="Текст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ru-RU" sz="2000">
                <a:solidFill>
                  <a:schemeClr val="tx2"/>
                </a:solidFill>
              </a:defRPr>
            </a:lvl1pPr>
            <a:lvl2pPr>
              <a:defRPr lang="ru-RU" sz="1600">
                <a:solidFill>
                  <a:schemeClr val="tx2"/>
                </a:solidFill>
              </a:defRPr>
            </a:lvl2pPr>
            <a:lvl3pPr>
              <a:defRPr lang="ru-RU" sz="1600">
                <a:solidFill>
                  <a:schemeClr val="tx2"/>
                </a:solidFill>
              </a:defRPr>
            </a:lvl3pPr>
            <a:lvl4pPr>
              <a:defRPr lang="ru-RU" sz="1600">
                <a:solidFill>
                  <a:schemeClr val="tx2"/>
                </a:solidFill>
              </a:defRPr>
            </a:lvl4pPr>
            <a:lvl5pPr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38" name="Текст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ru-RU" sz="2000">
                <a:solidFill>
                  <a:schemeClr val="tx2"/>
                </a:solidFill>
              </a:defRPr>
            </a:lvl1pPr>
            <a:lvl2pPr>
              <a:defRPr lang="ru-RU" sz="1600">
                <a:solidFill>
                  <a:schemeClr val="tx2"/>
                </a:solidFill>
              </a:defRPr>
            </a:lvl2pPr>
            <a:lvl3pPr>
              <a:defRPr lang="ru-RU" sz="1600">
                <a:solidFill>
                  <a:schemeClr val="tx2"/>
                </a:solidFill>
              </a:defRPr>
            </a:lvl3pPr>
            <a:lvl4pPr>
              <a:defRPr lang="ru-RU" sz="1600">
                <a:solidFill>
                  <a:schemeClr val="tx2"/>
                </a:solidFill>
              </a:defRPr>
            </a:lvl4pPr>
            <a:lvl5pPr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48" name="Графический объект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Графический объект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Овал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64" name="Нижний колонтитул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5" name="Номер слайда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6224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ru-RU" sz="1600"/>
            </a:lvl1pPr>
            <a:lvl2pPr>
              <a:lnSpc>
                <a:spcPts val="2000"/>
              </a:lnSpc>
              <a:defRPr lang="ru-RU" sz="1600"/>
            </a:lvl2pPr>
            <a:lvl3pPr>
              <a:lnSpc>
                <a:spcPts val="2000"/>
              </a:lnSpc>
              <a:defRPr lang="ru-RU" sz="1600"/>
            </a:lvl3pPr>
            <a:lvl4pPr>
              <a:lnSpc>
                <a:spcPts val="2000"/>
              </a:lnSpc>
              <a:defRPr lang="ru-RU" sz="1600"/>
            </a:lvl4pPr>
            <a:lvl5pPr>
              <a:lnSpc>
                <a:spcPts val="2000"/>
              </a:lnSpc>
              <a:defRPr lang="ru-RU" sz="16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ru-RU" sz="1600"/>
            </a:lvl1pPr>
            <a:lvl2pPr>
              <a:lnSpc>
                <a:spcPts val="2000"/>
              </a:lnSpc>
              <a:defRPr lang="ru-RU" sz="1600"/>
            </a:lvl2pPr>
            <a:lvl3pPr>
              <a:lnSpc>
                <a:spcPts val="2000"/>
              </a:lnSpc>
              <a:defRPr lang="ru-RU" sz="1600"/>
            </a:lvl3pPr>
            <a:lvl4pPr>
              <a:lnSpc>
                <a:spcPts val="2000"/>
              </a:lnSpc>
              <a:defRPr lang="ru-RU" sz="1600"/>
            </a:lvl4pPr>
            <a:lvl5pPr>
              <a:lnSpc>
                <a:spcPts val="2000"/>
              </a:lnSpc>
              <a:defRPr lang="ru-RU" sz="16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12" name="Рисунок 11" descr="Узор в черно-белую полоску&#10;&#10;Описание создано автоматически с низкой степенью достоверности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26" name="Графический объект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1" name="Графический объект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Дата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33" name="Нижний колонтитул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34" name="Номер слайда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857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 конкуренции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  <a:endParaRPr lang="ru-RU" dirty="0"/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ru-RU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НАЗВАНИЕ КВАДРАНТА</a:t>
            </a:r>
          </a:p>
        </p:txBody>
      </p:sp>
      <p:sp>
        <p:nvSpPr>
          <p:cNvPr id="12" name="Текст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ru-RU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НАЗВАНИЕ КВАДРАНТА</a:t>
            </a:r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ru-RU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НАЗВАНИЕ КВАДРАНТА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ru-RU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НАЗВАНИЕ КВАДРАНТА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Дата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18" name="Нижний колонтитул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9" name="Номер слайда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272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пулярность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Графический объект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Графический объект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Прямоугольник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pic>
            <p:nvPicPr>
              <p:cNvPr id="9" name="Графический объект 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Прямоугольник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pic>
            <p:nvPicPr>
              <p:cNvPr id="12" name="Графический объект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Группа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Полилиния: Фигура 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90" name="Полилиния: Фигура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9" name="Полилиния: Фигура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8" name="Полилиния: Фигура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7" name="Полилиния: Фигура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6" name="Полилиния: Фигура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5" name="Полилиния: Фигура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4" name="Полилиния: Фигура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3" name="Полилиния: Фигура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2" name="Полилиния: фигура 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1" name="Полилиния: Фигура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0" name="Полилиния: Фигура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79" name="Полилиния: Фигура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78" name="Полилиния: Фигура 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77" name="Полилиния: Фигура 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76" name="Полилиния: Фигура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73" name="Полилиния: фигура 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</p:grpSp>
          <p:sp>
            <p:nvSpPr>
              <p:cNvPr id="101" name="Полилиния: Фигура 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33" name="Полилиния: Фигура 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55" name="Полилиния: фигура 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54" name="Полилиния: Фигура 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53" name="Полилиния: Фигура 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52" name="Полилиния: Фигура 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51" name="Полилиния: Фигура 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50" name="Полилиния: Фигура 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9" name="Полилиния: Фигура 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8" name="Полилиния: Фигура 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7" name="Полилиния: Фигура 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6" name="Полилиния: Фигура 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5" name="Полилиния: Фигура 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4" name="Полилиния: Фигура 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3" name="Полилиния: Фигура 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2" name="Полилиния: Фигура 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1" name="Полилиния: Фигура 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0" name="Полилиния: Фигура 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9" name="Полилиния: Фигура 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8" name="Полилиния: Фигура 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7" name="Полилиния: фигура 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63" name="Полилиния: Фигура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4" name="Полилиния: фигура 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3" name="Полилиния: Фигура 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2" name="Полилиния: Фигура 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1" name="Полилиния: Фигура 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0" name="Полилиния: Фигура 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9" name="Полилиния: Фигура 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8" name="Полилиния: Фигура 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7" name="Полилиния: Фигура 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6" name="Полилиния: Фигура 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5" name="Полилиния: Фигура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4" name="Полилиния: Фигура 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3" name="Полилиния: Фигура 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2" name="Полилиния: Фигура 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1" name="Полилиния: Фигура 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0" name="Полилиния: Фигура 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69" name="Полилиния: Фигура 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68" name="Полилиния: Фигура 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67" name="Полилиния: фигура 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  <p:sp>
        <p:nvSpPr>
          <p:cNvPr id="94" name="Текст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ru-RU" sz="18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72" name="Текст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71" name="Текст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75" name="Текст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74" name="Текст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93" name="Текст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92" name="Текст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209" name="Дата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210" name="Нижний колонтитул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211" name="Номер слайда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0172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с подзаголовком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 rtlCol="0">
            <a:noAutofit/>
          </a:bodyPr>
          <a:lstStyle>
            <a:lvl1pPr marL="0" indent="0">
              <a:buNone/>
              <a:defRPr lang="ru-RU" sz="1800"/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endParaRPr lang="ru-RU" dirty="0"/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ru-RU" sz="1600"/>
            </a:lvl1pPr>
            <a:lvl2pPr>
              <a:lnSpc>
                <a:spcPts val="2000"/>
              </a:lnSpc>
              <a:defRPr lang="ru-RU" sz="1600"/>
            </a:lvl2pPr>
            <a:lvl3pPr>
              <a:lnSpc>
                <a:spcPts val="2000"/>
              </a:lnSpc>
              <a:defRPr lang="ru-RU" sz="1600"/>
            </a:lvl3pPr>
            <a:lvl4pPr>
              <a:lnSpc>
                <a:spcPts val="2000"/>
              </a:lnSpc>
              <a:defRPr lang="ru-RU" sz="1600"/>
            </a:lvl4pPr>
            <a:lvl5pPr>
              <a:lnSpc>
                <a:spcPts val="2000"/>
              </a:lnSpc>
              <a:defRPr lang="ru-RU" sz="16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ru-RU" sz="1600"/>
            </a:lvl1pPr>
            <a:lvl2pPr>
              <a:lnSpc>
                <a:spcPts val="2000"/>
              </a:lnSpc>
              <a:defRPr lang="ru-RU" sz="1600"/>
            </a:lvl2pPr>
            <a:lvl3pPr>
              <a:lnSpc>
                <a:spcPts val="2000"/>
              </a:lnSpc>
              <a:defRPr lang="ru-RU" sz="1600"/>
            </a:lvl3pPr>
            <a:lvl4pPr>
              <a:lnSpc>
                <a:spcPts val="2000"/>
              </a:lnSpc>
              <a:defRPr lang="ru-RU" sz="1600"/>
            </a:lvl4pPr>
            <a:lvl5pPr>
              <a:lnSpc>
                <a:spcPts val="2000"/>
              </a:lnSpc>
              <a:defRPr lang="ru-RU" sz="16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12" name="Рисунок 11" descr="Узор в черно-белую полоску&#10;&#10;Описание создано автоматически с низкой степенью достоверности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26" name="Графический объект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1" name="Графический объект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Дата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33" name="Нижний колонтитул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34" name="Номер слайда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73756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  <a:endParaRPr lang="ru-RU" dirty="0"/>
          </a:p>
        </p:txBody>
      </p:sp>
      <p:sp>
        <p:nvSpPr>
          <p:cNvPr id="35" name="Текст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ru-RU" sz="1000">
                <a:solidFill>
                  <a:schemeClr val="tx1">
                    <a:lumMod val="75000"/>
                    <a:lumOff val="25000"/>
                  </a:schemeClr>
                </a:solidFill>
                <a:latin typeface="+mj-cs"/>
                <a:cs typeface="+mj-cs"/>
              </a:defRPr>
            </a:lvl1pPr>
          </a:lstStyle>
          <a:p>
            <a:pPr lvl="0" rtl="0"/>
            <a:r>
              <a:rPr lang="ru-RU"/>
              <a:t>Название элемента</a:t>
            </a:r>
            <a:endParaRPr lang="ru-RU" dirty="0"/>
          </a:p>
        </p:txBody>
      </p:sp>
      <p:sp>
        <p:nvSpPr>
          <p:cNvPr id="36" name="Текст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ru-RU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месяц, год</a:t>
            </a:r>
            <a:endParaRPr lang="ru-RU" dirty="0"/>
          </a:p>
        </p:txBody>
      </p:sp>
      <p:sp>
        <p:nvSpPr>
          <p:cNvPr id="59" name="Текст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ru-RU" sz="1000">
                <a:solidFill>
                  <a:schemeClr val="tx1">
                    <a:lumMod val="75000"/>
                    <a:lumOff val="25000"/>
                  </a:schemeClr>
                </a:solidFill>
                <a:latin typeface="+mj-cs"/>
                <a:cs typeface="+mj-cs"/>
              </a:defRPr>
            </a:lvl1pPr>
          </a:lstStyle>
          <a:p>
            <a:pPr lvl="0" rtl="0"/>
            <a:r>
              <a:rPr lang="ru-RU"/>
              <a:t>Название элемента</a:t>
            </a:r>
            <a:endParaRPr lang="ru-RU" dirty="0"/>
          </a:p>
        </p:txBody>
      </p:sp>
      <p:sp>
        <p:nvSpPr>
          <p:cNvPr id="60" name="Текст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ru-RU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месяц, год</a:t>
            </a:r>
            <a:endParaRPr lang="ru-RU" dirty="0"/>
          </a:p>
        </p:txBody>
      </p:sp>
      <p:sp>
        <p:nvSpPr>
          <p:cNvPr id="61" name="Текст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ru-RU" sz="1000">
                <a:solidFill>
                  <a:schemeClr val="tx1">
                    <a:lumMod val="75000"/>
                    <a:lumOff val="25000"/>
                  </a:schemeClr>
                </a:solidFill>
                <a:latin typeface="+mj-cs"/>
                <a:cs typeface="+mj-cs"/>
              </a:defRPr>
            </a:lvl1pPr>
          </a:lstStyle>
          <a:p>
            <a:pPr lvl="0" rtl="0"/>
            <a:r>
              <a:rPr lang="ru-RU"/>
              <a:t>Название элемента</a:t>
            </a:r>
            <a:endParaRPr lang="ru-RU" dirty="0"/>
          </a:p>
        </p:txBody>
      </p:sp>
      <p:sp>
        <p:nvSpPr>
          <p:cNvPr id="62" name="Текст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ru-RU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месяц, год</a:t>
            </a:r>
            <a:endParaRPr lang="ru-RU" dirty="0"/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lang="ru-RU" sz="1400" b="1">
                <a:solidFill>
                  <a:schemeClr val="tx2"/>
                </a:solidFill>
                <a:latin typeface="+mj-cs"/>
                <a:cs typeface="+mj-cs"/>
              </a:defRPr>
            </a:lvl1pPr>
          </a:lstStyle>
          <a:p>
            <a:pPr lvl="0" rtl="0"/>
            <a:r>
              <a:rPr lang="ru-RU"/>
              <a:t>Год</a:t>
            </a:r>
            <a:endParaRPr lang="ru-RU" dirty="0"/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lang="ru-RU" sz="1400" b="1">
                <a:solidFill>
                  <a:schemeClr val="tx2"/>
                </a:solidFill>
                <a:latin typeface="+mj-cs"/>
                <a:cs typeface="+mj-cs"/>
              </a:defRPr>
            </a:lvl1pPr>
          </a:lstStyle>
          <a:p>
            <a:pPr lvl="0" rtl="0"/>
            <a:r>
              <a:rPr lang="ru-RU"/>
              <a:t>Год</a:t>
            </a:r>
            <a:endParaRPr lang="ru-RU" dirty="0"/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32" name="Текст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33" name="Текст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34" name="Текст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37" name="Стрелка: вправо 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Графический объект 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Текст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ru-RU" sz="1000">
                <a:solidFill>
                  <a:schemeClr val="tx1">
                    <a:lumMod val="75000"/>
                    <a:lumOff val="25000"/>
                  </a:schemeClr>
                </a:solidFill>
                <a:latin typeface="+mj-cs"/>
                <a:cs typeface="+mj-cs"/>
              </a:defRPr>
            </a:lvl1pPr>
          </a:lstStyle>
          <a:p>
            <a:pPr lvl="0" rtl="0"/>
            <a:r>
              <a:rPr lang="ru-RU"/>
              <a:t>Название элемента</a:t>
            </a:r>
            <a:endParaRPr lang="ru-RU" dirty="0"/>
          </a:p>
        </p:txBody>
      </p:sp>
      <p:sp>
        <p:nvSpPr>
          <p:cNvPr id="64" name="Текст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ru-RU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месяц, год</a:t>
            </a:r>
            <a:endParaRPr lang="ru-RU" dirty="0"/>
          </a:p>
        </p:txBody>
      </p:sp>
      <p:sp>
        <p:nvSpPr>
          <p:cNvPr id="65" name="Текст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ru-RU" sz="1000">
                <a:solidFill>
                  <a:schemeClr val="tx1">
                    <a:lumMod val="75000"/>
                    <a:lumOff val="25000"/>
                  </a:schemeClr>
                </a:solidFill>
                <a:latin typeface="+mj-cs"/>
                <a:cs typeface="+mj-cs"/>
              </a:defRPr>
            </a:lvl1pPr>
          </a:lstStyle>
          <a:p>
            <a:pPr lvl="0" rtl="0"/>
            <a:r>
              <a:rPr lang="ru-RU"/>
              <a:t>Название элемента</a:t>
            </a:r>
            <a:endParaRPr lang="ru-RU" dirty="0"/>
          </a:p>
        </p:txBody>
      </p:sp>
      <p:sp>
        <p:nvSpPr>
          <p:cNvPr id="66" name="Текст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ru-RU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месяц, год</a:t>
            </a:r>
            <a:endParaRPr lang="ru-RU" dirty="0"/>
          </a:p>
        </p:txBody>
      </p:sp>
      <p:sp>
        <p:nvSpPr>
          <p:cNvPr id="67" name="Текст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ru-RU" sz="1000">
                <a:solidFill>
                  <a:schemeClr val="tx1">
                    <a:lumMod val="75000"/>
                    <a:lumOff val="25000"/>
                  </a:schemeClr>
                </a:solidFill>
                <a:latin typeface="+mj-cs"/>
                <a:cs typeface="+mj-cs"/>
              </a:defRPr>
            </a:lvl1pPr>
          </a:lstStyle>
          <a:p>
            <a:pPr lvl="0" rtl="0"/>
            <a:r>
              <a:rPr lang="ru-RU"/>
              <a:t>Название элемента</a:t>
            </a:r>
            <a:endParaRPr lang="ru-RU" dirty="0"/>
          </a:p>
        </p:txBody>
      </p:sp>
      <p:sp>
        <p:nvSpPr>
          <p:cNvPr id="68" name="Текст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ru-RU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месяц, год</a:t>
            </a:r>
            <a:endParaRPr lang="ru-RU" dirty="0"/>
          </a:p>
        </p:txBody>
      </p:sp>
      <p:sp>
        <p:nvSpPr>
          <p:cNvPr id="40" name="Дата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41" name="Нижний колонтитул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42" name="Номер слайда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8114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 rtlCol="0">
            <a:normAutofit/>
          </a:bodyPr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600"/>
            </a:lvl2pPr>
            <a:lvl3pPr marL="914400" indent="0">
              <a:buNone/>
              <a:defRPr lang="ru-RU" sz="1600"/>
            </a:lvl3pPr>
            <a:lvl4pPr marL="1371600" indent="0">
              <a:buNone/>
              <a:defRPr lang="ru-RU" sz="1600"/>
            </a:lvl4pPr>
            <a:lvl5pPr marL="1828800" indent="0">
              <a:buNone/>
              <a:defRPr lang="ru-RU" sz="16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7" name="Прямоугольник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1" name="Дата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12" name="Нижний колонтитул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3093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— 4 вверх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ru-RU" sz="12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3" name="Рисунок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ru-RU" sz="12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9" name="Рисунок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ru-RU" sz="12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6" name="Рисунок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ru-RU" sz="12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Дата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33" name="Нижний колонтитул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46" name="Номер слайда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5597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— 8 вверх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3" name="Рисунок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9" name="Рисунок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6" name="Рисунок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34" name="Рисунок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5" name="Текст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6" name="Текст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37" name="Рисунок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8" name="Текст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9" name="Текст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43" name="Рисунок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4" name="Текст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45" name="Текст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40" name="Рисунок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1" name="Текст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42" name="Текст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pic>
        <p:nvPicPr>
          <p:cNvPr id="49" name="Графический объект 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Дата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51" name="Нижний колонтитул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52" name="Номер слайда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066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23271-7B9C-DAAB-8488-27AC6A016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EE3170-FD4D-6CE6-A948-C0F53FB29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BA559B-66AB-B4A6-3512-B72D760A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A90D-FC40-4C21-BDD4-AEE44E012EE7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001607-1D8E-CE71-912F-FD929005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D49CD7-8AF4-FAB8-341B-F31840D7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1B77-518C-4E4A-B670-E2585B9E4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0455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нсирова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14" name="Рисунок 13" descr="Узор в черно-белую полоску&#10;&#10;Описание создано автоматически с низкой степенью достоверности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20" name="Полилиния: фигура 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22" name="Графический объект 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61" name="Текст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65" name="Текст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 rtlCol="0">
            <a:noAutofit/>
          </a:bodyPr>
          <a:lstStyle>
            <a:lvl1pPr marL="0" indent="0" algn="r">
              <a:buNone/>
              <a:defRPr lang="ru-RU" sz="12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58" name="Текст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62" name="Текст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66" name="Текст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 rtlCol="0">
            <a:noAutofit/>
          </a:bodyPr>
          <a:lstStyle>
            <a:lvl1pPr marL="0" indent="0">
              <a:buNone/>
              <a:defRPr lang="ru-RU" sz="12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59" name="Текст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63" name="Текст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 rtlCol="0">
            <a:noAutofit/>
          </a:bodyPr>
          <a:lstStyle>
            <a:lvl1pPr marL="0" indent="0" algn="r">
              <a:buNone/>
              <a:defRPr lang="ru-RU" sz="16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67" name="Текст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 rtlCol="0">
            <a:noAutofit/>
          </a:bodyPr>
          <a:lstStyle>
            <a:lvl1pPr marL="0" indent="0" algn="r">
              <a:buNone/>
              <a:defRPr lang="ru-RU" sz="12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0" name="Текст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64" name="Текст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68" name="Текст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 rtlCol="0">
            <a:noAutofit/>
          </a:bodyPr>
          <a:lstStyle>
            <a:lvl1pPr marL="0" indent="0">
              <a:buNone/>
              <a:defRPr lang="ru-RU" sz="12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15" name="Дата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16" name="Нижний колонтитул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7" name="Номер слайда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23043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 rtlCol="0"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lang="ru-RU" sz="1800"/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pic>
        <p:nvPicPr>
          <p:cNvPr id="26" name="Графический объект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Прямоугольник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Прямоугольник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12" name="Графический объект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Графический объект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Полилиния: Фигура 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90" name="Полилиния: Фигура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9" name="Полилиния: Фигура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8" name="Полилиния: Фигура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7" name="Полилиния: Фигура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6" name="Полилиния: Фигура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5" name="Полилиния: Фигура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4" name="Полилиния: Фигура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3" name="Полилиния: Фигура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2" name="Полилиния: фигура 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1" name="Полилиния: Фигура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0" name="Полилиния: Фигура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79" name="Полилиния: Фигура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78" name="Полилиния: Фигура 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77" name="Полилиния: Фигура 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76" name="Полилиния: Фигура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73" name="Полилиния: фигура 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101" name="Полилиния: Фигура 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33" name="Полилиния: Фигура 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55" name="Полилиния: фигура 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4" name="Полилиния: фигура 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3" name="Полилиния: фигура 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2" name="Полилиния: Фигура 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1" name="Полилиния: Фигура 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0" name="Полилиния: Фигура 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9" name="Полилиния: Фигура 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8" name="Полилиния: Фигура 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7" name="Полилиния: Фигура 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6" name="Полилиния: Фигура 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5" name="Полилиния: фигура 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4" name="Полилиния: Фигура 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3" name="Полилиния: Фигура 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2" name="Полилиния: Фигура 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1" name="Полилиния: Фигура 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0" name="Полилиния: Фигура 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39" name="Полилиния: Фигура 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38" name="Полилиния: Фигура 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37" name="Полилиния: фигура 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63" name="Полилиния: Фигура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84" name="Полилиния: фигура 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83" name="Полилиния: Фигура 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82" name="Полилиния: Фигура 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81" name="Полилиния: Фигура 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80" name="Полилиния: Фигура 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9" name="Полилиния: Фигура 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8" name="Полилиния: Фигура 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7" name="Полилиния: Фигура 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6" name="Полилиния: фигура 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5" name="Полилиния: фигура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4" name="Полилиния: Фигура 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3" name="Полилиния: Фигура 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2" name="Полилиния: Фигура 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1" name="Полилиния: Фигура 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0" name="Полилиния: Фигура 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69" name="Полилиния: Фигура 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68" name="Полилиния: Фигура 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67" name="Полилиния: фигура 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09" name="Дата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20ГГ</a:t>
            </a:r>
          </a:p>
        </p:txBody>
      </p:sp>
      <p:sp>
        <p:nvSpPr>
          <p:cNvPr id="210" name="Нижний колонтитул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211" name="Номер слайда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0095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2063F-D240-456B-E891-2D76F33EF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5A0AB-19E1-5462-3A27-7318832F5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C7BEAD-F066-04BA-0D44-D8795BCC5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926C00-F773-2B49-8BB6-4A4D2F2A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A90D-FC40-4C21-BDD4-AEE44E012EE7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E4C104-994F-AA7F-FBFD-EF1E84F5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EBA9F5-85AF-6224-E46B-B2195CC1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1B77-518C-4E4A-B670-E2585B9E4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53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0F9119-EF73-9FA8-8387-D333BB03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7E3A63-6D0B-2B9A-08D5-015319047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2539C4-097D-D000-2CCE-B90F9C0D8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BD656C-DF28-3404-3E30-E75F24B78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69DE567-3490-2432-2F6C-583B8B6C1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E3F4EB9-F807-ED6E-96CD-BCDF5503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A90D-FC40-4C21-BDD4-AEE44E012EE7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AF2968-A051-E81A-E258-7C1E48E7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3CE9C47-0359-0F63-C1A4-4E94AEDE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1B77-518C-4E4A-B670-E2585B9E4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59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2B430A-589B-C912-853E-D5C56422C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2283FB8-815D-8223-8F68-8DBAB249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A90D-FC40-4C21-BDD4-AEE44E012EE7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9D422F-9122-413A-B24B-6F3DFFCD1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9086DBC-A888-CEA9-FF7A-817CC0B9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1B77-518C-4E4A-B670-E2585B9E4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4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7E4C730-BCCE-4478-129E-1709323C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A90D-FC40-4C21-BDD4-AEE44E012EE7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9100EB-8C05-E3C6-1BA8-AB78FE66F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68B719-61B5-EE50-AFAD-EBFCD714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1B77-518C-4E4A-B670-E2585B9E4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69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4F8B12-3D5E-A297-223C-DD5EEB7D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887B8D-B882-6331-8CF2-A7E95E034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183853-ECD5-1E42-0FCB-B0E2A2350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69A837-FD75-C1CA-3F79-EF78D63A5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A90D-FC40-4C21-BDD4-AEE44E012EE7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2BA4E2-65D6-A2EA-5A6E-4F8A9588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02CCD0-67EC-C886-CD07-54820E8A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1B77-518C-4E4A-B670-E2585B9E4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40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D955D-29FA-41D0-359B-432D2AE4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CD0CE12-2150-0CCD-665F-5517DDF51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6D5DC1-B462-E551-1C86-FEA027C2E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644AF0-F971-A0C9-A791-A3183A9C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A90D-FC40-4C21-BDD4-AEE44E012EE7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FD664F-E94D-4D5E-80DA-AF04B510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193D77-DB95-9F60-7807-CD54B00D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1B77-518C-4E4A-B670-E2585B9E4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23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0D64B-5749-F5CE-9D89-5003F15F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59199F-5AB2-A41D-836F-BBF9B23B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BA7EAD-FD54-64C7-6E64-26FBDBB07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4A90D-FC40-4C21-BDD4-AEE44E012EE7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38C595-0697-A308-A4F5-EF2B067BD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2D847D-CE51-D389-4830-71DFCE2DC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B1B77-518C-4E4A-B670-E2585B9E4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81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738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b="1" kern="1200">
          <a:solidFill>
            <a:schemeClr val="tx1"/>
          </a:solidFill>
          <a:latin typeface="+mj-c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+mn-c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+mn-c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+mn-c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>
          <p15:clr>
            <a:srgbClr val="5ACBF0"/>
          </p15:clr>
        </p15:guide>
        <p15:guide id="2" pos="1920">
          <p15:clr>
            <a:srgbClr val="F26B43"/>
          </p15:clr>
        </p15:guide>
        <p15:guide id="3" pos="5760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pos="1272">
          <p15:clr>
            <a:srgbClr val="9FCC3B"/>
          </p15:clr>
        </p15:guide>
        <p15:guide id="6" pos="2544">
          <p15:clr>
            <a:srgbClr val="9FCC3B"/>
          </p15:clr>
        </p15:guide>
        <p15:guide id="7" pos="5112">
          <p15:clr>
            <a:srgbClr val="9FCC3B"/>
          </p15:clr>
        </p15:guide>
        <p15:guide id="8" pos="6408">
          <p15:clr>
            <a:srgbClr val="9FCC3B"/>
          </p15:clr>
        </p15:guide>
        <p15:guide id="9" pos="3940">
          <p15:clr>
            <a:srgbClr val="F26B43"/>
          </p15:clr>
        </p15:guide>
        <p15:guide id="10" pos="710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Основы </a:t>
            </a:r>
            <a:r>
              <a:rPr lang="en-US" dirty="0"/>
              <a:t>Unity </a:t>
            </a:r>
            <a:r>
              <a:rPr lang="ru-RU" dirty="0"/>
              <a:t>и </a:t>
            </a:r>
            <a:r>
              <a:rPr lang="en-US" dirty="0"/>
              <a:t>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728" y="139700"/>
            <a:ext cx="8232648" cy="1325880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Работа с окнами </a:t>
            </a:r>
            <a:r>
              <a:rPr lang="ru-RU" b="1" i="0" dirty="0" err="1">
                <a:effectLst/>
                <a:latin typeface="Söhne"/>
              </a:rPr>
              <a:t>Hierarchy</a:t>
            </a:r>
            <a:r>
              <a:rPr lang="ru-RU" b="1" i="0" dirty="0">
                <a:effectLst/>
                <a:latin typeface="Söhne"/>
              </a:rPr>
              <a:t> в </a:t>
            </a:r>
            <a:r>
              <a:rPr lang="ru-RU" b="1" i="0" dirty="0" err="1">
                <a:effectLst/>
                <a:latin typeface="Söhne"/>
              </a:rPr>
              <a:t>Unity</a:t>
            </a:r>
            <a:endParaRPr lang="ru-RU" b="1" i="0" dirty="0">
              <a:effectLst/>
              <a:latin typeface="Söhne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329727" y="1465580"/>
            <a:ext cx="6446035" cy="457200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0" i="0" dirty="0">
                <a:effectLst/>
                <a:latin typeface="Söhne"/>
              </a:rPr>
              <a:t>Советы и лучшие практики: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32774" y="1931924"/>
            <a:ext cx="7055669" cy="4414902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Используйте понятные имена для объектов для легкой идентификации.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Организуйте свои объекты иерархически для удобства управления.</a:t>
            </a:r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F1D4EAB4-6E8F-44AD-A635-F321DC94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23ГГ</a:t>
            </a:r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1B3EC7D9-8DEA-4D02-9A04-30C73A63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Основы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Unity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и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Git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B6D5B665-A640-4C90-A812-51AFE038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01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8CBB6-3E1C-47C3-8FD3-76E467E3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1905"/>
            <a:ext cx="10363200" cy="1325880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Работа с окнами </a:t>
            </a:r>
            <a:r>
              <a:rPr lang="en-US" b="1" i="0" dirty="0">
                <a:effectLst/>
                <a:latin typeface="Söhne"/>
              </a:rPr>
              <a:t>Project</a:t>
            </a:r>
            <a:r>
              <a:rPr lang="ru-RU" b="1" i="0" dirty="0">
                <a:effectLst/>
                <a:latin typeface="Söhne"/>
              </a:rPr>
              <a:t> в </a:t>
            </a:r>
            <a:r>
              <a:rPr lang="ru-RU" b="1" i="0" dirty="0" err="1">
                <a:effectLst/>
                <a:latin typeface="Söhne"/>
              </a:rPr>
              <a:t>Unity</a:t>
            </a:r>
            <a:endParaRPr lang="en-US" b="0" i="0" dirty="0">
              <a:effectLst/>
              <a:latin typeface="Söhne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6EAA5E-3E3A-409F-A421-F537419184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7964" y="1331402"/>
            <a:ext cx="2882775" cy="274320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r>
              <a:rPr lang="ru-RU" sz="2400" noProof="1"/>
              <a:t>Окно </a:t>
            </a:r>
            <a:r>
              <a:rPr lang="en-US" sz="2400" noProof="1"/>
              <a:t>Project</a:t>
            </a:r>
            <a:endParaRPr lang="ru-RU" sz="2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900204-405E-4560-819C-434FF6C4501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2492" y="1817481"/>
            <a:ext cx="5233508" cy="3659865"/>
          </a:xfrm>
        </p:spPr>
        <p:txBody>
          <a:bodyPr rtlCol="0"/>
          <a:lstStyle>
            <a:defPPr>
              <a:defRPr lang="ru-RU"/>
            </a:defPPr>
          </a:lstStyle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sz="1600" noProof="1"/>
              <a:t>Назначение: Окно Project отображает все файлы и ассеты, которые доступны в вашем проекте Unity. Это включает в себя скрипты, модели, текстуры, аудиофайлы и многое другое.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sz="1600" noProof="1"/>
              <a:t>Основные функции: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sz="1600" noProof="1"/>
              <a:t>Организация ассетов: Можно создавать папки и управлять структурой ассетов для удобства работы.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sz="1600" noProof="1"/>
              <a:t>Импорт и экспорт ассетов: Можно добавлять новые ассеты в проект, а также экспортировать их.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sz="1600" noProof="1"/>
              <a:t>Предпросмотр ассетов: Можно просматривать и редактировать свойства ассетов прямо в Unity.</a:t>
            </a:r>
            <a:endParaRPr lang="ru-RU" sz="1600" dirty="0"/>
          </a:p>
        </p:txBody>
      </p:sp>
      <p:sp>
        <p:nvSpPr>
          <p:cNvPr id="25" name="Дата 24">
            <a:extLst>
              <a:ext uri="{FF2B5EF4-FFF2-40B4-BE49-F238E27FC236}">
                <a16:creationId xmlns:a16="http://schemas.microsoft.com/office/drawing/2014/main" id="{30EE1282-C186-4186-81BA-B5AF1F1B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23ГГ</a:t>
            </a:r>
          </a:p>
        </p:txBody>
      </p:sp>
      <p:sp>
        <p:nvSpPr>
          <p:cNvPr id="26" name="Нижний колонтитул 25">
            <a:extLst>
              <a:ext uri="{FF2B5EF4-FFF2-40B4-BE49-F238E27FC236}">
                <a16:creationId xmlns:a16="http://schemas.microsoft.com/office/drawing/2014/main" id="{475DB075-B851-4F39-BA9F-B7394956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Основы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Unity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и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Git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2966A2AB-239B-430D-8FC5-15939706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11</a:t>
            </a:fld>
            <a:endParaRPr lang="ru-RU" dirty="0"/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4693A7F2-81D7-83C5-F9F8-BE1EBE107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73" r="29063"/>
          <a:stretch/>
        </p:blipFill>
        <p:spPr bwMode="auto">
          <a:xfrm>
            <a:off x="6096000" y="2218642"/>
            <a:ext cx="6017537" cy="219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261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8CBB6-3E1C-47C3-8FD3-76E467E3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1905"/>
            <a:ext cx="10363200" cy="1325880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Работа с окнами </a:t>
            </a:r>
            <a:r>
              <a:rPr lang="en-US" b="1" i="0" dirty="0">
                <a:effectLst/>
                <a:latin typeface="Söhne"/>
              </a:rPr>
              <a:t>Project</a:t>
            </a:r>
            <a:r>
              <a:rPr lang="ru-RU" b="1" i="0" dirty="0">
                <a:effectLst/>
                <a:latin typeface="Söhne"/>
              </a:rPr>
              <a:t> в </a:t>
            </a:r>
            <a:r>
              <a:rPr lang="ru-RU" b="1" i="0" dirty="0" err="1">
                <a:effectLst/>
                <a:latin typeface="Söhne"/>
              </a:rPr>
              <a:t>Unity</a:t>
            </a:r>
            <a:endParaRPr lang="en-US" b="0" i="0" dirty="0">
              <a:effectLst/>
              <a:latin typeface="Söhne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6EAA5E-3E3A-409F-A421-F537419184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7964" y="1331401"/>
            <a:ext cx="5550531" cy="446383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r>
              <a:rPr lang="ru-RU" sz="2800" b="1" i="0" dirty="0">
                <a:effectLst/>
                <a:latin typeface="Söhne"/>
              </a:rPr>
              <a:t>Советы и лучшие практики:</a:t>
            </a:r>
            <a:endParaRPr lang="ru-RU" sz="2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900204-405E-4560-819C-434FF6C4501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2491" y="1817481"/>
            <a:ext cx="11142403" cy="3659865"/>
          </a:xfrm>
        </p:spPr>
        <p:txBody>
          <a:bodyPr rtlCol="0"/>
          <a:lstStyle>
            <a:defPPr>
              <a:defRPr lang="ru-RU"/>
            </a:defPPr>
          </a:lstStyle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sz="1600" noProof="1"/>
              <a:t>Поддерживайте чистоту и порядок, регулярно организуя свои ассеты.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sz="1600" noProof="1"/>
              <a:t>Используйте соглашения об именовании для папок и файлов для легкого поиска и доступа.</a:t>
            </a:r>
          </a:p>
        </p:txBody>
      </p:sp>
      <p:sp>
        <p:nvSpPr>
          <p:cNvPr id="25" name="Дата 24">
            <a:extLst>
              <a:ext uri="{FF2B5EF4-FFF2-40B4-BE49-F238E27FC236}">
                <a16:creationId xmlns:a16="http://schemas.microsoft.com/office/drawing/2014/main" id="{30EE1282-C186-4186-81BA-B5AF1F1B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23ГГ</a:t>
            </a:r>
          </a:p>
        </p:txBody>
      </p:sp>
      <p:sp>
        <p:nvSpPr>
          <p:cNvPr id="26" name="Нижний колонтитул 25">
            <a:extLst>
              <a:ext uri="{FF2B5EF4-FFF2-40B4-BE49-F238E27FC236}">
                <a16:creationId xmlns:a16="http://schemas.microsoft.com/office/drawing/2014/main" id="{475DB075-B851-4F39-BA9F-B7394956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Основы </a:t>
            </a:r>
            <a:r>
              <a:rPr lang="en-US" dirty="0"/>
              <a:t>Unity </a:t>
            </a:r>
            <a:r>
              <a:rPr lang="ru-RU" dirty="0"/>
              <a:t>и </a:t>
            </a:r>
            <a:r>
              <a:rPr lang="en-US" dirty="0"/>
              <a:t>Git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2966A2AB-239B-430D-8FC5-15939706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4828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211" y="254303"/>
            <a:ext cx="9717084" cy="1325880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Использование </a:t>
            </a:r>
            <a:r>
              <a:rPr lang="ru-RU" b="1" i="0" dirty="0" err="1">
                <a:effectLst/>
                <a:latin typeface="Söhne"/>
              </a:rPr>
              <a:t>Inspector</a:t>
            </a:r>
            <a:r>
              <a:rPr lang="ru-RU" b="1" i="0" dirty="0">
                <a:effectLst/>
                <a:latin typeface="Söhne"/>
              </a:rPr>
              <a:t> для изменения свойств объектов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3EF7E5E6-2411-4199-BA08-EF574433C58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55241" y="1580183"/>
            <a:ext cx="3704822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Введение в </a:t>
            </a:r>
            <a:r>
              <a:rPr lang="en-US" dirty="0"/>
              <a:t>Inspector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26614D-21E6-483C-8FE2-C9CF4346C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0" y="2076520"/>
            <a:ext cx="8068594" cy="4273480"/>
          </a:xfrm>
        </p:spPr>
        <p:txBody>
          <a:bodyPr rtlCol="0">
            <a:normAutofit fontScale="77500" lnSpcReduction="20000"/>
          </a:bodyPr>
          <a:lstStyle>
            <a:defPPr>
              <a:defRPr lang="ru-RU"/>
            </a:defPPr>
          </a:lstStyle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ru-RU" dirty="0"/>
              <a:t>Назначение </a:t>
            </a:r>
            <a:r>
              <a:rPr lang="ru-RU" dirty="0" err="1"/>
              <a:t>Inspector</a:t>
            </a:r>
            <a:r>
              <a:rPr lang="ru-RU" dirty="0"/>
              <a:t>: Окно </a:t>
            </a:r>
            <a:r>
              <a:rPr lang="ru-RU" dirty="0" err="1"/>
              <a:t>Inspector</a:t>
            </a:r>
            <a:r>
              <a:rPr lang="ru-RU" dirty="0"/>
              <a:t> в </a:t>
            </a:r>
            <a:r>
              <a:rPr lang="ru-RU" dirty="0" err="1"/>
              <a:t>Unity</a:t>
            </a:r>
            <a:r>
              <a:rPr lang="ru-RU" dirty="0"/>
              <a:t> позволяет просматривать и редактировать свойства и настройки выбранных объектов. Это один из самых важных инструментов в вашем рабочем процессе, позволяющий настраивать все, от физических свойств до поведения скриптов.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ru-RU" dirty="0"/>
              <a:t>Изучение основных компонентов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ru-RU" dirty="0" err="1"/>
              <a:t>Transform</a:t>
            </a:r>
            <a:r>
              <a:rPr lang="ru-RU" dirty="0"/>
              <a:t> </a:t>
            </a:r>
            <a:r>
              <a:rPr lang="ru-RU" dirty="0" err="1"/>
              <a:t>Component</a:t>
            </a:r>
            <a:r>
              <a:rPr lang="ru-RU" dirty="0"/>
              <a:t>: Можно изменять позицию, вращение и масштаб объектов через компонент </a:t>
            </a:r>
            <a:r>
              <a:rPr lang="ru-RU" dirty="0" err="1"/>
              <a:t>Transform</a:t>
            </a:r>
            <a:r>
              <a:rPr lang="ru-RU" dirty="0"/>
              <a:t>.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ru-RU" dirty="0" err="1"/>
              <a:t>Mesh</a:t>
            </a:r>
            <a:r>
              <a:rPr lang="ru-RU" dirty="0"/>
              <a:t>, </a:t>
            </a:r>
            <a:r>
              <a:rPr lang="ru-RU" dirty="0" err="1"/>
              <a:t>Renderer</a:t>
            </a:r>
            <a:r>
              <a:rPr lang="ru-RU" dirty="0"/>
              <a:t>, </a:t>
            </a:r>
            <a:r>
              <a:rPr lang="ru-RU" dirty="0" err="1"/>
              <a:t>Materials</a:t>
            </a:r>
            <a:r>
              <a:rPr lang="ru-RU" dirty="0"/>
              <a:t>: Можно настраивать внешний вид объекта, меняя его меш и материалы.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ru-RU" dirty="0" err="1"/>
              <a:t>Collider</a:t>
            </a:r>
            <a:r>
              <a:rPr lang="ru-RU" dirty="0"/>
              <a:t>, </a:t>
            </a:r>
            <a:r>
              <a:rPr lang="ru-RU" dirty="0" err="1"/>
              <a:t>RigidBody</a:t>
            </a:r>
            <a:r>
              <a:rPr lang="ru-RU" dirty="0"/>
              <a:t>: Часто используют компоненты, связанные с физикой, такие как коллайдеры для определения столкновений и </a:t>
            </a:r>
            <a:r>
              <a:rPr lang="ru-RU" dirty="0" err="1"/>
              <a:t>RigidBody</a:t>
            </a:r>
            <a:r>
              <a:rPr lang="ru-RU" dirty="0"/>
              <a:t> для добавления физического поведения.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ru-RU" dirty="0"/>
              <a:t>Редактирование и добавление компонентов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ru-RU" dirty="0"/>
              <a:t>Добавление новых компонентов: Можно добавить новый компонент к объекту для расширения его функциональности.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ru-RU" dirty="0"/>
              <a:t>Настройка компонентов: Покажите, как менять различные свойства и параметры компонентов, чтобы добиться желаемого поведения объекта.</a:t>
            </a:r>
          </a:p>
        </p:txBody>
      </p:sp>
      <p:sp>
        <p:nvSpPr>
          <p:cNvPr id="108" name="Дата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23ГГ</a:t>
            </a:r>
          </a:p>
        </p:txBody>
      </p:sp>
      <p:sp>
        <p:nvSpPr>
          <p:cNvPr id="109" name="Нижний колонтитул 108">
            <a:extLst>
              <a:ext uri="{FF2B5EF4-FFF2-40B4-BE49-F238E27FC236}">
                <a16:creationId xmlns:a16="http://schemas.microsoft.com/office/drawing/2014/main" id="{A8872052-5F06-44A0-8D79-B5532E78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Основы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Unity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и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Git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0" name="Номер слайда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13</a:t>
            </a:fld>
            <a:endParaRPr lang="ru-RU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EA97F7E4-CB28-BB08-4632-1FC9701967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10"/>
          <a:stretch/>
        </p:blipFill>
        <p:spPr bwMode="auto">
          <a:xfrm>
            <a:off x="9705315" y="1194504"/>
            <a:ext cx="2423311" cy="523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826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9529"/>
            <a:ext cx="9124951" cy="1362456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Введение в </a:t>
            </a:r>
            <a:r>
              <a:rPr lang="en-US" b="1" i="0" dirty="0" err="1">
                <a:effectLst/>
                <a:latin typeface="Söhne"/>
              </a:rPr>
              <a:t>GameObjects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95881" y="970757"/>
            <a:ext cx="4297679" cy="45529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Что такое </a:t>
            </a:r>
            <a:r>
              <a:rPr lang="en-US" dirty="0" err="1"/>
              <a:t>GameObject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5881" y="1426052"/>
            <a:ext cx="10127414" cy="4930298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noProof="1"/>
              <a:t>Основа всего в Unity: GameObject - это фундаментальный объект в Unity. Всё, что вы видите в сцене, является GameObject. Они могут представлять персонажей, ландшафты, камеры, свет и многое другое.</a:t>
            </a:r>
          </a:p>
          <a:p>
            <a:pPr rtl="0"/>
            <a:r>
              <a:rPr lang="ru-RU" noProof="1"/>
              <a:t>Контейнер для компонентов: GameObjects сами по себе не имеют поведения или визуального представления. Они становятся полезными, когда к ним добавляются компоненты.</a:t>
            </a:r>
          </a:p>
          <a:p>
            <a:pPr rtl="0"/>
            <a:r>
              <a:rPr lang="ru-RU" noProof="1"/>
              <a:t>Компоненты GameObject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noProof="1"/>
              <a:t>Душа объекта: Компоненты, такие как Transform, Mesh Renderer, Colliders и Scripts, определяют поведение и внешний вид GameObject.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noProof="1"/>
              <a:t>Гибкость и расширяемость: Вы можете добавлять множество компонентов к одному GameObject, создавая сложные и динамичные объекты.</a:t>
            </a:r>
            <a:endParaRPr lang="en-US" noProof="1"/>
          </a:p>
          <a:p>
            <a:r>
              <a:rPr lang="ru-RU" noProof="1"/>
              <a:t>Иерархия и родительские отношения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noProof="1"/>
              <a:t>Структурирование сцены: GameObjects могут быть организованы иерархически, где один объект может быть родителем другого, создавая структурированные и управляемые сцены.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noProof="1"/>
              <a:t>Влияние родительских объектов: Объясните, как трансформации родительского объекта (перемещение, вращение, масштабирование) влияют на дочерние объекты.</a:t>
            </a:r>
          </a:p>
        </p:txBody>
      </p:sp>
      <p:sp>
        <p:nvSpPr>
          <p:cNvPr id="23" name="Дата 22">
            <a:extLst>
              <a:ext uri="{FF2B5EF4-FFF2-40B4-BE49-F238E27FC236}">
                <a16:creationId xmlns:a16="http://schemas.microsoft.com/office/drawing/2014/main" id="{E3DFBE3A-6329-4424-BCE9-1661811C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23ГГ</a:t>
            </a:r>
          </a:p>
        </p:txBody>
      </p:sp>
      <p:sp>
        <p:nvSpPr>
          <p:cNvPr id="24" name="Нижний колонтитул 23">
            <a:extLst>
              <a:ext uri="{FF2B5EF4-FFF2-40B4-BE49-F238E27FC236}">
                <a16:creationId xmlns:a16="http://schemas.microsoft.com/office/drawing/2014/main" id="{E8C12A0D-F4F0-42DA-9829-6FC87064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Основы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Unity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и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Git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192F5D44-F3E7-4917-B2F7-31AFADC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5764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9529"/>
            <a:ext cx="9124951" cy="1362456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Введение в </a:t>
            </a:r>
            <a:r>
              <a:rPr lang="en-US" b="1" i="0" dirty="0" err="1">
                <a:effectLst/>
                <a:latin typeface="Söhne"/>
              </a:rPr>
              <a:t>GameObjects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95881" y="970757"/>
            <a:ext cx="4297679" cy="45529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Что такое </a:t>
            </a:r>
            <a:r>
              <a:rPr lang="en-US" dirty="0" err="1"/>
              <a:t>GameObject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5881" y="1426052"/>
            <a:ext cx="10127414" cy="4930298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noProof="1"/>
              <a:t>Основа всего в Unity: GameObject - это фундаментальный объект в Unity. Всё, что вы видите в сцене, является GameObject. Они могут представлять персонажей, ландшафты, камеры, свет и многое другое.</a:t>
            </a:r>
          </a:p>
          <a:p>
            <a:pPr rtl="0"/>
            <a:r>
              <a:rPr lang="ru-RU" noProof="1"/>
              <a:t>Контейнер для компонентов: GameObjects сами по себе не имеют поведения или визуального представления. Они становятся полезными, когда к ним добавляются компоненты.</a:t>
            </a:r>
          </a:p>
          <a:p>
            <a:pPr rtl="0"/>
            <a:r>
              <a:rPr lang="ru-RU" noProof="1"/>
              <a:t>Компоненты GameObject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noProof="1"/>
              <a:t>Душа объекта: Компоненты, такие как Transform, Mesh Renderer, Colliders и Scripts, определяют поведение и внешний вид GameObject.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noProof="1"/>
              <a:t>Гибкость и расширяемость: Вы можете добавлять множество компонентов к одному GameObject, создавая сложные и динамичные объекты.</a:t>
            </a:r>
            <a:endParaRPr lang="en-US" noProof="1"/>
          </a:p>
          <a:p>
            <a:r>
              <a:rPr lang="ru-RU" noProof="1"/>
              <a:t>Иерархия и родительские отношения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noProof="1"/>
              <a:t>Структурирование сцены: GameObjects могут быть организованы иерархически, где один объект может быть родителем другого, создавая структурированные и управляемые сцены.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noProof="1"/>
              <a:t>Влияние родительских объектов: Объясните, как трансформации родительского объекта (перемещение, вращение, масштабирование) влияют на дочерние объекты.</a:t>
            </a:r>
          </a:p>
        </p:txBody>
      </p:sp>
      <p:sp>
        <p:nvSpPr>
          <p:cNvPr id="23" name="Дата 22">
            <a:extLst>
              <a:ext uri="{FF2B5EF4-FFF2-40B4-BE49-F238E27FC236}">
                <a16:creationId xmlns:a16="http://schemas.microsoft.com/office/drawing/2014/main" id="{E3DFBE3A-6329-4424-BCE9-1661811C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23ГГ</a:t>
            </a:r>
          </a:p>
        </p:txBody>
      </p:sp>
      <p:sp>
        <p:nvSpPr>
          <p:cNvPr id="24" name="Нижний колонтитул 23">
            <a:extLst>
              <a:ext uri="{FF2B5EF4-FFF2-40B4-BE49-F238E27FC236}">
                <a16:creationId xmlns:a16="http://schemas.microsoft.com/office/drawing/2014/main" id="{E8C12A0D-F4F0-42DA-9829-6FC87064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Основы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Unity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и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Git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192F5D44-F3E7-4917-B2F7-31AFADC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4580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811" y="278892"/>
            <a:ext cx="7224665" cy="1325880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Импорт и использование </a:t>
            </a:r>
            <a:r>
              <a:rPr lang="ru-RU" b="1" i="0" dirty="0" err="1">
                <a:effectLst/>
                <a:latin typeface="Söhne"/>
              </a:rPr>
              <a:t>ассетов</a:t>
            </a:r>
            <a:endParaRPr lang="ru-RU" b="1" i="0" dirty="0">
              <a:effectLst/>
              <a:latin typeface="Söhne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41BDD77E-A892-4E87-9B6D-EF78B0038A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650492"/>
            <a:ext cx="3200400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Введение в </a:t>
            </a:r>
            <a:r>
              <a:rPr lang="ru-RU" dirty="0" err="1"/>
              <a:t>ассеты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061971"/>
            <a:ext cx="3200400" cy="205509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Определение </a:t>
            </a:r>
            <a:r>
              <a:rPr lang="ru-RU" dirty="0" err="1"/>
              <a:t>ассетов</a:t>
            </a:r>
            <a:r>
              <a:rPr lang="ru-RU" dirty="0"/>
              <a:t>: </a:t>
            </a:r>
            <a:r>
              <a:rPr lang="ru-RU" dirty="0" err="1"/>
              <a:t>Ассеты</a:t>
            </a:r>
            <a:r>
              <a:rPr lang="ru-RU" dirty="0"/>
              <a:t> — это ресурсы, используемые для создания игры. Это могут быть модели, текстуры, аудиофайлы, скрипты и многое другое.</a:t>
            </a:r>
          </a:p>
          <a:p>
            <a:pPr rtl="0"/>
            <a:r>
              <a:rPr lang="ru-RU" dirty="0"/>
              <a:t>Значение </a:t>
            </a:r>
            <a:r>
              <a:rPr lang="ru-RU" dirty="0" err="1"/>
              <a:t>ассетов</a:t>
            </a:r>
            <a:r>
              <a:rPr lang="ru-RU" dirty="0"/>
              <a:t>: </a:t>
            </a:r>
            <a:r>
              <a:rPr lang="ru-RU" dirty="0" err="1"/>
              <a:t>Ассеты</a:t>
            </a:r>
            <a:r>
              <a:rPr lang="ru-RU" dirty="0"/>
              <a:t> являются строительными блоками ваших проектов </a:t>
            </a:r>
            <a:r>
              <a:rPr lang="ru-RU" dirty="0" err="1"/>
              <a:t>Unity</a:t>
            </a:r>
            <a:r>
              <a:rPr lang="ru-RU" dirty="0"/>
              <a:t>. Они добавляют визуальные детали, звуки, движение и интерактивность в игру или приложение.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4F05CFBF-1A7F-4C99-9321-EF2EF7BEF7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38277" y="1650492"/>
            <a:ext cx="3200400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Импорт </a:t>
            </a:r>
            <a:r>
              <a:rPr lang="ru-RU" dirty="0" err="1"/>
              <a:t>ассетов</a:t>
            </a:r>
            <a:endParaRPr lang="ru-RU" dirty="0"/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id="{90EE4EC2-315F-4BCE-91FD-64A3D3AF94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061971"/>
            <a:ext cx="3200400" cy="2003035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Стандартный импорт: Можно импортировать </a:t>
            </a:r>
            <a:r>
              <a:rPr lang="ru-RU" dirty="0" err="1"/>
              <a:t>ассеты</a:t>
            </a:r>
            <a:r>
              <a:rPr lang="ru-RU" dirty="0"/>
              <a:t>, перетаскивая файлы в окно Project или используя меню "</a:t>
            </a:r>
            <a:r>
              <a:rPr lang="ru-RU" dirty="0" err="1"/>
              <a:t>Assets</a:t>
            </a:r>
            <a:r>
              <a:rPr lang="ru-RU" dirty="0"/>
              <a:t>" → "</a:t>
            </a:r>
            <a:r>
              <a:rPr lang="ru-RU" dirty="0" err="1"/>
              <a:t>Import</a:t>
            </a:r>
            <a:r>
              <a:rPr lang="ru-RU" dirty="0"/>
              <a:t> New Asset".</a:t>
            </a:r>
          </a:p>
          <a:p>
            <a:pPr rtl="0"/>
            <a:r>
              <a:rPr lang="ru-RU" dirty="0"/>
              <a:t>Поддерживаемые форматы: </a:t>
            </a:r>
            <a:r>
              <a:rPr lang="ru-RU" dirty="0" err="1"/>
              <a:t>Unity</a:t>
            </a:r>
            <a:r>
              <a:rPr lang="ru-RU" dirty="0"/>
              <a:t> может импортировать, включая 3D модели (.</a:t>
            </a:r>
            <a:r>
              <a:rPr lang="ru-RU" dirty="0" err="1"/>
              <a:t>fbx</a:t>
            </a:r>
            <a:r>
              <a:rPr lang="ru-RU" dirty="0"/>
              <a:t>, .</a:t>
            </a:r>
            <a:r>
              <a:rPr lang="ru-RU" dirty="0" err="1"/>
              <a:t>obj</a:t>
            </a:r>
            <a:r>
              <a:rPr lang="ru-RU" dirty="0"/>
              <a:t>), изображения (.</a:t>
            </a:r>
            <a:r>
              <a:rPr lang="ru-RU" dirty="0" err="1"/>
              <a:t>png</a:t>
            </a:r>
            <a:r>
              <a:rPr lang="ru-RU" dirty="0"/>
              <a:t>, .</a:t>
            </a:r>
            <a:r>
              <a:rPr lang="ru-RU" dirty="0" err="1"/>
              <a:t>jpg</a:t>
            </a:r>
            <a:r>
              <a:rPr lang="ru-RU" dirty="0"/>
              <a:t>), аудио (.mp3, .</a:t>
            </a:r>
            <a:r>
              <a:rPr lang="ru-RU" dirty="0" err="1"/>
              <a:t>wav</a:t>
            </a:r>
            <a:r>
              <a:rPr lang="ru-RU" dirty="0"/>
              <a:t>) и другие.</a:t>
            </a: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8385ECC2-8A21-4825-96AB-97E7C4FB9A1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3979902"/>
            <a:ext cx="3200400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Работа с </a:t>
            </a:r>
            <a:r>
              <a:rPr lang="ru-RU" dirty="0" err="1"/>
              <a:t>ассетами</a:t>
            </a:r>
            <a:endParaRPr lang="ru-RU" dirty="0"/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A8113FBA-9114-48D1-A189-9A1B7ABCF3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391381"/>
            <a:ext cx="3200400" cy="2072793"/>
          </a:xfrm>
        </p:spPr>
        <p:txBody>
          <a:bodyPr rtlCol="0">
            <a:normAutofit fontScale="85000" lnSpcReduction="10000"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Использование </a:t>
            </a:r>
            <a:r>
              <a:rPr lang="ru-RU" dirty="0" err="1"/>
              <a:t>ассетов</a:t>
            </a:r>
            <a:r>
              <a:rPr lang="ru-RU" dirty="0"/>
              <a:t> в сцене: Покажите, как перетаскивать </a:t>
            </a:r>
            <a:r>
              <a:rPr lang="ru-RU" dirty="0" err="1"/>
              <a:t>ассеты</a:t>
            </a:r>
            <a:r>
              <a:rPr lang="ru-RU" dirty="0"/>
              <a:t> из окна Project в окно </a:t>
            </a:r>
            <a:r>
              <a:rPr lang="ru-RU" dirty="0" err="1"/>
              <a:t>Scene</a:t>
            </a:r>
            <a:r>
              <a:rPr lang="ru-RU" dirty="0"/>
              <a:t> для создания и настройки вашей игры.</a:t>
            </a:r>
          </a:p>
          <a:p>
            <a:pPr rtl="0"/>
            <a:r>
              <a:rPr lang="ru-RU" dirty="0"/>
              <a:t>Организация </a:t>
            </a:r>
            <a:r>
              <a:rPr lang="ru-RU" dirty="0" err="1"/>
              <a:t>ассетов</a:t>
            </a:r>
            <a:r>
              <a:rPr lang="ru-RU" dirty="0"/>
              <a:t>: Объясните, как важно поддерживать порядок, создавая папки и следуя соглашениям об именовании для удобного доступа и управления.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9BB8B2E0-57A3-43A4-859A-28669F14F8F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85486" y="3979902"/>
            <a:ext cx="3264318" cy="40494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Asset Store</a:t>
            </a:r>
            <a:endParaRPr lang="ru-RU" dirty="0"/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E6AB6387-E6AE-46CB-8500-4F11FA6B44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85486" y="4391381"/>
            <a:ext cx="3453990" cy="2072793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Введение в Asset Store: </a:t>
            </a:r>
            <a:r>
              <a:rPr lang="ru-RU" dirty="0" err="1"/>
              <a:t>Unity</a:t>
            </a:r>
            <a:r>
              <a:rPr lang="ru-RU" dirty="0"/>
              <a:t> Asset Store предлагает тысячи готовых </a:t>
            </a:r>
            <a:r>
              <a:rPr lang="ru-RU" dirty="0" err="1"/>
              <a:t>ассетов</a:t>
            </a:r>
            <a:r>
              <a:rPr lang="ru-RU" dirty="0"/>
              <a:t>, которые можно купить или скачать бесплатно.</a:t>
            </a:r>
          </a:p>
          <a:p>
            <a:pPr rtl="0"/>
            <a:r>
              <a:rPr lang="ru-RU" dirty="0"/>
              <a:t>Примеры </a:t>
            </a:r>
            <a:r>
              <a:rPr lang="ru-RU" dirty="0" err="1"/>
              <a:t>ассетов</a:t>
            </a:r>
            <a:r>
              <a:rPr lang="ru-RU" dirty="0"/>
              <a:t>: Существуют различные типы </a:t>
            </a:r>
            <a:r>
              <a:rPr lang="ru-RU" dirty="0" err="1"/>
              <a:t>ассетов</a:t>
            </a:r>
            <a:r>
              <a:rPr lang="ru-RU" dirty="0"/>
              <a:t>, доступные в магазине, включая пакеты окружения, персонажей, звуков и инструментов.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23ГГ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Основы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Unity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и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Git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247" y="137795"/>
            <a:ext cx="7704498" cy="1325880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Основы освещения и его влияние на сцену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0246" y="1364404"/>
            <a:ext cx="7704497" cy="5072609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>
            <a:defPPr>
              <a:defRPr lang="ru-RU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Значение освещения: Освещение в </a:t>
            </a:r>
            <a:r>
              <a:rPr lang="ru-RU" dirty="0" err="1"/>
              <a:t>Unity</a:t>
            </a:r>
            <a:r>
              <a:rPr lang="ru-RU" dirty="0"/>
              <a:t> является ключевым элементом, который добавляет реалистичность и настроение сценам. Оно влияет на визуальное восприятие, выделяет детали и направляет внимание игрока.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Типы источников света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dirty="0" err="1"/>
              <a:t>Directional</a:t>
            </a:r>
            <a:r>
              <a:rPr lang="ru-RU" dirty="0"/>
              <a:t> Light: Представляет собой источник света, который освещает все объекты сцены равномерно, подобно солнцу.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dirty="0"/>
              <a:t>Point Light: Излучает свет во всех направлениях от определенной точки, создавая эффект, подобный лампочке или свече.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dirty="0" err="1"/>
              <a:t>Spotlight</a:t>
            </a:r>
            <a:r>
              <a:rPr lang="ru-RU" dirty="0"/>
              <a:t>: Проектор, который освещает определенную область и создает конусообразный луч света.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dirty="0"/>
              <a:t>Area Light: Используется для освещения больших поверхностей, создавая мягкий и равномерный свет.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Важные параметры освещения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dirty="0"/>
              <a:t>Интенсивность: Определяет, насколько ярким будет свет.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dirty="0"/>
              <a:t>Цвет: Меняет оттенок света, влияя на атмосферу и настроение сцены.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dirty="0"/>
              <a:t>Дальность и угол: Для точечных и прожекторных светов, контролирует, насколько далеко и широко свет распространяется.</a:t>
            </a:r>
            <a:endParaRPr lang="ru-RU" noProof="1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0AD2EB-86EE-409B-A978-A2CA82E3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23ГГ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531A96-6BD3-4FD2-9B51-3CBB43DA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Основы </a:t>
            </a:r>
            <a:r>
              <a:rPr lang="en-US" dirty="0"/>
              <a:t>Unity </a:t>
            </a:r>
            <a:r>
              <a:rPr lang="ru-RU" dirty="0"/>
              <a:t>и </a:t>
            </a:r>
            <a:r>
              <a:rPr lang="en-US" dirty="0"/>
              <a:t>Git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952" y="142875"/>
            <a:ext cx="8869408" cy="1325880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Структура проекта и лучшие практики организации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44952" y="1570776"/>
            <a:ext cx="2468880" cy="85238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Важность структурированного проекта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332613"/>
            <a:ext cx="2465832" cy="391769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Облегчение совместной работы: Понятная и последовательная структура проекта упрощает совместную работу и передачу проектов между членами команды.</a:t>
            </a:r>
          </a:p>
          <a:p>
            <a:pPr rtl="0"/>
            <a:r>
              <a:rPr lang="ru-RU" dirty="0"/>
              <a:t>Улучшение эффективности: Хорошо организованный проект позволяет быстрее находить необходимые ресурсы и уменьшает вероятность ошибок.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926836" y="1519217"/>
            <a:ext cx="2468880" cy="85238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ru-RU"/>
            </a:defPPr>
          </a:lstStyle>
          <a:p>
            <a:pPr rtl="0"/>
            <a:r>
              <a:rPr lang="ru-RU" noProof="1"/>
              <a:t>Создание стандартной структуры папок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7B42F1-D776-4124-8B16-57F2D738E61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02238" y="2268728"/>
            <a:ext cx="2907608" cy="398475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050" noProof="1"/>
              <a:t>Assets: Обычно разделяют ассеты на подпапки, такие как 'Scripts', 'Materials', 'Textures', 'Models', 'Audio', и другие, для удобства навигации.</a:t>
            </a:r>
          </a:p>
          <a:p>
            <a:pPr rtl="0"/>
            <a:r>
              <a:rPr lang="ru-RU" sz="1050" noProof="1"/>
              <a:t>Scenes: Предложите хранить все сцены в отдельной папке, чтобы легко находить и управлять различными уровнями и состояниями игры.</a:t>
            </a:r>
          </a:p>
          <a:p>
            <a:pPr rtl="0"/>
            <a:r>
              <a:rPr lang="ru-RU" sz="1050" noProof="1"/>
              <a:t>Prefabs: Преимущества использования префабов для повторно используемых объектов и как организовать их для легкого доступа.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808720" y="1474117"/>
            <a:ext cx="2468880" cy="61163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Именование файлов и </a:t>
            </a:r>
            <a:r>
              <a:rPr lang="ru-RU" dirty="0" err="1"/>
              <a:t>ассетов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C9E6EB39-B15D-4FE6-A30D-18F0F416CC9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19" y="2085749"/>
            <a:ext cx="2771775" cy="416456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100" noProof="1"/>
              <a:t>Соглашение об именовании: Важно последовательно и описательно именовать файлы и ассеты для облегчения поиска и понимания их назначения.</a:t>
            </a:r>
          </a:p>
          <a:p>
            <a:pPr rtl="0"/>
            <a:r>
              <a:rPr lang="ru-RU" sz="1100" noProof="1"/>
              <a:t>Примеры: Например бэкграунд (</a:t>
            </a:r>
            <a:r>
              <a:rPr lang="en-US" sz="1100" noProof="1"/>
              <a:t>BG_), </a:t>
            </a:r>
            <a:r>
              <a:rPr lang="ru-RU" sz="1100" noProof="1"/>
              <a:t>деревья (</a:t>
            </a:r>
            <a:r>
              <a:rPr lang="en-US" sz="1100" noProof="1"/>
              <a:t>Tree_), </a:t>
            </a:r>
            <a:r>
              <a:rPr lang="ru-RU" sz="1100" noProof="1"/>
              <a:t>враги (</a:t>
            </a:r>
            <a:r>
              <a:rPr lang="en-US" sz="1100" noProof="1"/>
              <a:t>Enemy_), </a:t>
            </a:r>
            <a:r>
              <a:rPr lang="ru-RU" sz="1100" noProof="1"/>
              <a:t>звуки (</a:t>
            </a:r>
            <a:r>
              <a:rPr lang="en-US" sz="1100" noProof="1"/>
              <a:t>Snd_), </a:t>
            </a:r>
            <a:r>
              <a:rPr lang="ru-RU" sz="1100" noProof="1"/>
              <a:t>эффекты (</a:t>
            </a:r>
            <a:r>
              <a:rPr lang="en-US" sz="1100" noProof="1"/>
              <a:t>FX_), </a:t>
            </a:r>
            <a:r>
              <a:rPr lang="ru-RU" sz="1100" noProof="1"/>
              <a:t>оружие (</a:t>
            </a:r>
            <a:r>
              <a:rPr lang="en-US" sz="1100" noProof="1"/>
              <a:t>Weapon_) </a:t>
            </a:r>
            <a:r>
              <a:rPr lang="ru-RU" sz="1100" noProof="1"/>
              <a:t>и т.д. </a:t>
            </a:r>
            <a:r>
              <a:rPr lang="en-US" sz="1100" noProof="1"/>
              <a:t>Tree_Pine_, Tree_Oak_, Tree_Birch_,</a:t>
            </a:r>
            <a:r>
              <a:rPr lang="ru-RU" sz="1100" noProof="1"/>
              <a:t> </a:t>
            </a:r>
            <a:r>
              <a:rPr lang="en-US" sz="1100" noProof="1"/>
              <a:t>Tree_Pine_Small_, Tree_Pine_Big_,..</a:t>
            </a:r>
            <a:endParaRPr lang="ru-RU" sz="1100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F1D4EAB4-6E8F-44AD-A635-F321DC94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23ГГ</a:t>
            </a:r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1B3EC7D9-8DEA-4D02-9A04-30C73A63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Основы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Unity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и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Git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B6D5B665-A640-4C90-A812-51AFE038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7430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952" y="142875"/>
            <a:ext cx="8869408" cy="1325880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Структура проекта и лучшие практики организации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44952" y="1570776"/>
            <a:ext cx="3873630" cy="85238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 err="1"/>
              <a:t>Версионирование</a:t>
            </a:r>
            <a:r>
              <a:rPr lang="ru-RU" dirty="0"/>
              <a:t> и резервное копирование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332613"/>
            <a:ext cx="3868848" cy="3917697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Системы контроля версий: </a:t>
            </a:r>
            <a:r>
              <a:rPr lang="en-US" dirty="0"/>
              <a:t>Git </a:t>
            </a:r>
            <a:r>
              <a:rPr lang="ru-RU" dirty="0"/>
              <a:t>помогает отслеживать версии, изменения, сделанные в этих версиях и позволяет совместно работать над одним проектом.</a:t>
            </a:r>
          </a:p>
          <a:p>
            <a:pPr rtl="0"/>
            <a:r>
              <a:rPr lang="ru-RU" dirty="0"/>
              <a:t>Резервное копирование: Важно регулярно создавать резервные копии проекта, чтобы предотвратить потерю данных.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373978" y="1510841"/>
            <a:ext cx="3762505" cy="852383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noProof="1"/>
              <a:t>Очистка и обслуживание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7B42F1-D776-4124-8B16-57F2D738E61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49381" y="2260352"/>
            <a:ext cx="4431114" cy="398475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1"/>
              <a:t>Регулярная очистка: Важно регулярно удалять неиспользуемые ассеты и файлы для поддержания чистоты и порядка в проекте.</a:t>
            </a:r>
          </a:p>
          <a:p>
            <a:pPr rtl="0"/>
            <a:r>
              <a:rPr lang="ru-RU" noProof="1"/>
              <a:t>Обновление ассетов и зависимостей: Подчеркните необходимость периодического обновления ассетов и библиотек для обеспечения совместимости и безопасности.</a:t>
            </a:r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F1D4EAB4-6E8F-44AD-A635-F321DC94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23ГГ</a:t>
            </a:r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1B3EC7D9-8DEA-4D02-9A04-30C73A63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Основы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Unity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и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Git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B6D5B665-A640-4C90-A812-51AFE038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130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59" y="898524"/>
            <a:ext cx="6985297" cy="132588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Краткое введение в </a:t>
            </a:r>
            <a:r>
              <a:rPr lang="en-US" dirty="0"/>
              <a:t>Unity</a:t>
            </a:r>
            <a:endParaRPr lang="ru-RU" dirty="0"/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D3928F89-1741-4079-8DFF-2009EF9B9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59" y="1654640"/>
            <a:ext cx="3200400" cy="2154011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 err="1"/>
              <a:t>Unity</a:t>
            </a:r>
            <a:r>
              <a:rPr lang="ru-RU" dirty="0"/>
              <a:t> — это мощная и гибкая платформа для разработки игр и интерактивных 3D-проектов. Она предлагает разработчикам интегрированную среду, где они могут создавать игры и приложения для множества платформ, включая PC, консоли, мобильные устройства и VR/AR-системы.</a:t>
            </a: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4E9F7C96-64EE-4251-8329-BA0DE2E3A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937759" y="3808651"/>
            <a:ext cx="3200400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1" i="0" dirty="0">
                <a:effectLst/>
                <a:latin typeface="Söhne"/>
              </a:rPr>
              <a:t>Основание</a:t>
            </a:r>
            <a:endParaRPr lang="ru-RU" dirty="0"/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8364155F-C202-4D9C-8682-0AAAE759559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7759" y="4215048"/>
            <a:ext cx="3200400" cy="7315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Unity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была основана в Дании в 2004 году</a:t>
            </a:r>
            <a:endParaRPr lang="ru-RU" dirty="0"/>
          </a:p>
        </p:txBody>
      </p:sp>
      <p:sp>
        <p:nvSpPr>
          <p:cNvPr id="31" name="Текст 30">
            <a:extLst>
              <a:ext uri="{FF2B5EF4-FFF2-40B4-BE49-F238E27FC236}">
                <a16:creationId xmlns:a16="http://schemas.microsoft.com/office/drawing/2014/main" id="{8E3EA43D-68CC-4A91-9A23-A95AB9E8E3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86214" y="1658792"/>
            <a:ext cx="3436842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1" i="0" dirty="0">
                <a:effectLst/>
                <a:latin typeface="Söhne"/>
              </a:rPr>
              <a:t>Рост и развитие</a:t>
            </a:r>
            <a:endParaRPr lang="ru-RU" dirty="0"/>
          </a:p>
        </p:txBody>
      </p:sp>
      <p:sp>
        <p:nvSpPr>
          <p:cNvPr id="30" name="Текст 29">
            <a:extLst>
              <a:ext uri="{FF2B5EF4-FFF2-40B4-BE49-F238E27FC236}">
                <a16:creationId xmlns:a16="http://schemas.microsoft.com/office/drawing/2014/main" id="{0FC4960F-BEF7-4EA7-8F63-B36D60AE5B6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3" y="2074333"/>
            <a:ext cx="3436841" cy="114289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С тех пор </a:t>
            </a:r>
            <a:r>
              <a:rPr lang="ru-RU" dirty="0" err="1"/>
              <a:t>Unity</a:t>
            </a:r>
            <a:r>
              <a:rPr lang="ru-RU" dirty="0"/>
              <a:t> выросла в одну из самых популярных платформ для разработки игр благодаря своей доступности, гибкости и мощным функциям.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ГГ</a:t>
            </a:r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Основы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Unity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и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Git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8" name="Текст 30">
            <a:extLst>
              <a:ext uri="{FF2B5EF4-FFF2-40B4-BE49-F238E27FC236}">
                <a16:creationId xmlns:a16="http://schemas.microsoft.com/office/drawing/2014/main" id="{388E3FD2-89E3-7299-698D-144B9773808B}"/>
              </a:ext>
            </a:extLst>
          </p:cNvPr>
          <p:cNvSpPr txBox="1">
            <a:spLocks/>
          </p:cNvSpPr>
          <p:nvPr/>
        </p:nvSpPr>
        <p:spPr>
          <a:xfrm>
            <a:off x="8486212" y="3255209"/>
            <a:ext cx="3436842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2000" b="1" kern="1200" cap="all" baseline="0">
                <a:solidFill>
                  <a:schemeClr val="accent3"/>
                </a:solidFill>
                <a:latin typeface="+mn-cs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r>
              <a:rPr lang="ru-RU" b="1" i="0" dirty="0">
                <a:effectLst/>
                <a:latin typeface="Söhne"/>
              </a:rPr>
              <a:t>Назначение</a:t>
            </a:r>
            <a:endParaRPr lang="ru-RU" dirty="0"/>
          </a:p>
        </p:txBody>
      </p:sp>
      <p:sp>
        <p:nvSpPr>
          <p:cNvPr id="19" name="Текст 29">
            <a:extLst>
              <a:ext uri="{FF2B5EF4-FFF2-40B4-BE49-F238E27FC236}">
                <a16:creationId xmlns:a16="http://schemas.microsoft.com/office/drawing/2014/main" id="{1B0A6C36-CFFA-BB8F-421D-56F5F8724544}"/>
              </a:ext>
            </a:extLst>
          </p:cNvPr>
          <p:cNvSpPr txBox="1">
            <a:spLocks/>
          </p:cNvSpPr>
          <p:nvPr/>
        </p:nvSpPr>
        <p:spPr>
          <a:xfrm>
            <a:off x="8486211" y="3670750"/>
            <a:ext cx="3436841" cy="1960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14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Unity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изначально была создана для упрощения процесса разработки игр, но теперь она также широко используется для создания архитектурных визуализаций, интерактивного контента, тренировочных симуляторов и многого другого.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9124951" cy="136245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НАШИ КОНКУРЕНТЫ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4401" y="1635566"/>
            <a:ext cx="4297679" cy="45529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Сохранение сцен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2149780"/>
            <a:ext cx="4814048" cy="3946219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i="0" dirty="0">
                <a:effectLst/>
                <a:latin typeface="Söhne"/>
              </a:rPr>
              <a:t>Значение регулярного сохранения:</a:t>
            </a:r>
            <a:r>
              <a:rPr lang="ru-RU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Подчеркните важность частого и регулярного сохранения работы, чтобы предотвратить потерю данных из-за сбоев, ошибок или других неожиданных проблем.</a:t>
            </a:r>
          </a:p>
          <a:p>
            <a:pPr rtl="0"/>
            <a:r>
              <a:rPr lang="ru-RU" noProof="1"/>
              <a:t>Как сохранить сцену: Объясните процесс сохранения текущей сцены через меню 'File' → 'Save Scene' или используя сочетание клавиш (например, Ctrl+S на Windows).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63344" y="1633661"/>
            <a:ext cx="4297680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Подсказки и лучшие практики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813F3455-E568-40C9-9F4D-8C89F4CD9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3" y="2149779"/>
            <a:ext cx="5259952" cy="3166292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noProof="1"/>
              <a:t>Регулярные сохранения: Необходимо сохранять свою работу часто и создавать резервные копии важных версий.</a:t>
            </a:r>
          </a:p>
          <a:p>
            <a:pPr rtl="0"/>
            <a:r>
              <a:rPr lang="ru-RU" noProof="1"/>
              <a:t>Структурированные резервные копии: Помимо обычных сохранений стоит организовать резервные копии проектов вне Unity, например, на внешнем диске или облачном хранилище.</a:t>
            </a:r>
          </a:p>
          <a:p>
            <a:pPr rtl="0"/>
            <a:r>
              <a:rPr lang="ru-RU" noProof="1"/>
              <a:t>Проверка перед сохранением: Важна проверка текущего состояния проекта перед сохранением, чтобы избежать сохранения ошибок или нежелательных изменений.</a:t>
            </a:r>
            <a:endParaRPr lang="ru-RU" dirty="0"/>
          </a:p>
        </p:txBody>
      </p:sp>
      <p:sp>
        <p:nvSpPr>
          <p:cNvPr id="23" name="Дата 22">
            <a:extLst>
              <a:ext uri="{FF2B5EF4-FFF2-40B4-BE49-F238E27FC236}">
                <a16:creationId xmlns:a16="http://schemas.microsoft.com/office/drawing/2014/main" id="{E3DFBE3A-6329-4424-BCE9-1661811C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23ГГ</a:t>
            </a:r>
          </a:p>
        </p:txBody>
      </p:sp>
      <p:sp>
        <p:nvSpPr>
          <p:cNvPr id="24" name="Нижний колонтитул 23">
            <a:extLst>
              <a:ext uri="{FF2B5EF4-FFF2-40B4-BE49-F238E27FC236}">
                <a16:creationId xmlns:a16="http://schemas.microsoft.com/office/drawing/2014/main" id="{E8C12A0D-F4F0-42DA-9829-6FC87064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Основы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Unity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и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Git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192F5D44-F3E7-4917-B2F7-31AFADC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7279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0909" y="0"/>
            <a:ext cx="5099392" cy="146198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41BEFCB-C2E8-4F6F-B4E4-FDD52E20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23ГГ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2078759-3A2F-49C4-A46E-BF94133C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Основы </a:t>
            </a:r>
            <a:r>
              <a:rPr lang="en-US" dirty="0"/>
              <a:t>Unity </a:t>
            </a:r>
            <a:r>
              <a:rPr lang="ru-RU" dirty="0"/>
              <a:t>и </a:t>
            </a:r>
            <a:r>
              <a:rPr lang="en-US" dirty="0"/>
              <a:t>Git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5AC6C41-3BBF-4721-A0AE-9007E99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21</a:t>
            </a:fld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FDFAA1-D0A8-A851-520B-7F23E115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940" y="1461981"/>
            <a:ext cx="49625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Что такое контроль версий?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6"/>
            <a:ext cx="6400800" cy="4039183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Определение: Контроль версий — это система, которая отслеживает изменения в файлах и позволяет вернуться к предыдущим версиям документов, кода или целых проектов. Это критически важно для управления изменениями и совместной работы в проектах разработки.</a:t>
            </a:r>
          </a:p>
          <a:p>
            <a:pPr rtl="0"/>
            <a:r>
              <a:rPr lang="ru-RU" dirty="0"/>
              <a:t>История изменений: Позволяет видеть, кто, когда и что изменил, а также возвращаться к более ранним версиям файлов при необходимости.</a:t>
            </a:r>
          </a:p>
          <a:p>
            <a:pPr rtl="0"/>
            <a:r>
              <a:rPr lang="ru-RU" dirty="0"/>
              <a:t>Важность: Это основной инструмент для любого разработчика, позволяющий управлять изменениями, избегать конфликтов и восстанавливать утерянную работу.</a:t>
            </a:r>
          </a:p>
        </p:txBody>
      </p:sp>
      <p:sp>
        <p:nvSpPr>
          <p:cNvPr id="36" name="Дата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23ГГ</a:t>
            </a:r>
          </a:p>
        </p:txBody>
      </p:sp>
      <p:sp>
        <p:nvSpPr>
          <p:cNvPr id="37" name="Нижний колонтитул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Основы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Unity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и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Git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8" name="Номер слайда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6811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747" y="294296"/>
            <a:ext cx="6339840" cy="132588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Зачем использовать </a:t>
            </a:r>
            <a:r>
              <a:rPr lang="en-US" dirty="0"/>
              <a:t>Git?</a:t>
            </a:r>
            <a:endParaRPr lang="ru-RU" dirty="0"/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D3928F89-1741-4079-8DFF-2009EF9B9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54717" y="1620176"/>
            <a:ext cx="7656214" cy="4436593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dirty="0"/>
              <a:t>Популярность и сообщество: </a:t>
            </a:r>
            <a:r>
              <a:rPr lang="ru-RU" dirty="0" err="1"/>
              <a:t>Git</a:t>
            </a:r>
            <a:r>
              <a:rPr lang="ru-RU" dirty="0"/>
              <a:t> — это наиболее популярная система контроля версий с огромным сообществом и множеством доступных ресурсов для обучения и поддержки.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dirty="0"/>
              <a:t>Гибкость и масштабируемость: </a:t>
            </a:r>
            <a:r>
              <a:rPr lang="ru-RU" dirty="0" err="1"/>
              <a:t>Git</a:t>
            </a:r>
            <a:r>
              <a:rPr lang="ru-RU" dirty="0"/>
              <a:t> подходит как для маленьких проектов одного человека, так и для больших командных проектов, предлагая мощные инструменты для управления разработкой.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dirty="0"/>
              <a:t>Распределенная природа: В отличие от централизованных систем, каждый участник проекта имеет полную копию репозитория, что увеличивает безопасность и позволяет работать офлайн.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dirty="0"/>
              <a:t>Улучшенная совместная работа: </a:t>
            </a:r>
            <a:r>
              <a:rPr lang="ru-RU" dirty="0" err="1"/>
              <a:t>Git</a:t>
            </a:r>
            <a:r>
              <a:rPr lang="ru-RU" dirty="0"/>
              <a:t> упрощает совместную работу через ветвление и слияние, позволяя разработчикам работать параллельно без риска перезаписи чужой работы.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dirty="0"/>
              <a:t>Отслеживание и исправление ошибок: </a:t>
            </a:r>
            <a:r>
              <a:rPr lang="ru-RU" dirty="0" err="1"/>
              <a:t>Git</a:t>
            </a:r>
            <a:r>
              <a:rPr lang="ru-RU" dirty="0"/>
              <a:t> позволяет легко отслеживать, когда и какие изменения привели к ошибкам, что упрощает их исправление и предотвращение в будущем.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23ГГ</a:t>
            </a:r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Основы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Unity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и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Git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177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188505"/>
            <a:ext cx="6800850" cy="1325880"/>
          </a:xfrm>
        </p:spPr>
        <p:txBody>
          <a:bodyPr rtlCol="0">
            <a:normAutofit fontScale="90000"/>
          </a:bodyPr>
          <a:lstStyle>
            <a:defPPr>
              <a:defRPr lang="ru-RU"/>
            </a:defPPr>
          </a:lstStyle>
          <a:p>
            <a:pPr algn="l"/>
            <a:r>
              <a:rPr lang="ru-RU" b="0" i="0" dirty="0">
                <a:effectLst/>
                <a:latin typeface="Söhne"/>
              </a:rPr>
              <a:t>Преимущества </a:t>
            </a:r>
            <a:r>
              <a:rPr lang="ru-RU" b="0" i="0" dirty="0" err="1">
                <a:effectLst/>
                <a:latin typeface="Söhne"/>
              </a:rPr>
              <a:t>Git</a:t>
            </a:r>
            <a:r>
              <a:rPr lang="ru-RU" b="0" i="0" dirty="0">
                <a:effectLst/>
                <a:latin typeface="Söhne"/>
              </a:rPr>
              <a:t> для разработчиков и команд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1430449"/>
            <a:ext cx="6800850" cy="4825496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dirty="0"/>
              <a:t>Изоляция работы: Ветки в </a:t>
            </a:r>
            <a:r>
              <a:rPr lang="ru-RU" dirty="0" err="1"/>
              <a:t>Git</a:t>
            </a:r>
            <a:r>
              <a:rPr lang="ru-RU" dirty="0"/>
              <a:t> позволяют разработчикам изолировать новые функции или исправления до тех пор, пока они не будут готовы к слиянию с основной кодовой базой.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dirty="0"/>
              <a:t>Легкое слияние и разрешение конфликтов: </a:t>
            </a:r>
            <a:r>
              <a:rPr lang="ru-RU" dirty="0" err="1"/>
              <a:t>Git</a:t>
            </a:r>
            <a:r>
              <a:rPr lang="ru-RU" dirty="0"/>
              <a:t> предлагает мощные инструменты для слияния изменений и разрешения конфликтов, что делает обновление кода более безопасным и эффективным.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dirty="0"/>
              <a:t>Поддержка обратной совместимости: Возможность быстро переключаться между версиями и ветками делает тестирование обратной совместимости и поддержание старых версий проще.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dirty="0"/>
              <a:t>Документация и обратная связь: Коммиты в </a:t>
            </a:r>
            <a:r>
              <a:rPr lang="ru-RU" dirty="0" err="1"/>
              <a:t>Git</a:t>
            </a:r>
            <a:r>
              <a:rPr lang="ru-RU" dirty="0"/>
              <a:t> служат документацией изменений, а комментарии и обсуждения в системах, таких как </a:t>
            </a:r>
            <a:r>
              <a:rPr lang="ru-RU" dirty="0" err="1"/>
              <a:t>GitHub</a:t>
            </a:r>
            <a:r>
              <a:rPr lang="ru-RU" dirty="0"/>
              <a:t>, способствуют лучшему пониманию и обратной связи.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CDF2CB-D253-426E-B44A-B095AC4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23ГГ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24A206-FA1A-4C14-B6FB-CD12350E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Основы </a:t>
            </a:r>
            <a:r>
              <a:rPr lang="en-US" dirty="0"/>
              <a:t>Unity </a:t>
            </a:r>
            <a:r>
              <a:rPr lang="ru-RU" dirty="0"/>
              <a:t>и </a:t>
            </a:r>
            <a:r>
              <a:rPr lang="en-US" dirty="0"/>
              <a:t>Git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10312"/>
            <a:ext cx="6800850" cy="1325880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Работа с </a:t>
            </a:r>
            <a:r>
              <a:rPr lang="ru-RU" b="1" i="0" dirty="0" err="1">
                <a:effectLst/>
                <a:latin typeface="Söhne"/>
              </a:rPr>
              <a:t>Git</a:t>
            </a:r>
            <a:r>
              <a:rPr lang="ru-RU" b="1" i="0" dirty="0">
                <a:effectLst/>
                <a:latin typeface="Söhne"/>
              </a:rPr>
              <a:t> в </a:t>
            </a:r>
            <a:r>
              <a:rPr lang="ru-RU" b="1" i="0" dirty="0" err="1">
                <a:effectLst/>
                <a:latin typeface="Söhne"/>
              </a:rPr>
              <a:t>Unity</a:t>
            </a:r>
            <a:endParaRPr lang="ru-RU" b="1" i="0" dirty="0">
              <a:effectLst/>
              <a:latin typeface="Söhne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41BDD77E-A892-4E87-9B6D-EF78B0038A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010412"/>
            <a:ext cx="3200400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Настройка </a:t>
            </a:r>
            <a:r>
              <a:rPr lang="en-US" dirty="0"/>
              <a:t>Git </a:t>
            </a:r>
            <a:r>
              <a:rPr lang="ru-RU" dirty="0"/>
              <a:t>для </a:t>
            </a:r>
            <a:r>
              <a:rPr lang="en-US" dirty="0"/>
              <a:t>Unity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437" y="1451542"/>
            <a:ext cx="3879411" cy="2912432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Инициализация репозитория: Перед началом работы необходимо инициализировать новый </a:t>
            </a:r>
            <a:r>
              <a:rPr lang="ru-RU" dirty="0" err="1"/>
              <a:t>Git</a:t>
            </a:r>
            <a:r>
              <a:rPr lang="ru-RU" dirty="0"/>
              <a:t> репозиторий в корне проекта </a:t>
            </a:r>
            <a:r>
              <a:rPr lang="ru-RU" dirty="0" err="1"/>
              <a:t>Unity</a:t>
            </a:r>
            <a:r>
              <a:rPr lang="ru-RU" dirty="0"/>
              <a:t> для отслеживания изменений.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Установка LFS (</a:t>
            </a:r>
            <a:r>
              <a:rPr lang="ru-RU" dirty="0" err="1"/>
              <a:t>Large</a:t>
            </a:r>
            <a:r>
              <a:rPr lang="ru-RU" dirty="0"/>
              <a:t> File </a:t>
            </a:r>
            <a:r>
              <a:rPr lang="ru-RU" dirty="0" err="1"/>
              <a:t>StorageПри</a:t>
            </a:r>
            <a:r>
              <a:rPr lang="ru-RU" dirty="0"/>
              <a:t> необходимости можно  использовать </a:t>
            </a:r>
            <a:r>
              <a:rPr lang="ru-RU" dirty="0" err="1"/>
              <a:t>Git</a:t>
            </a:r>
            <a:r>
              <a:rPr lang="ru-RU" dirty="0"/>
              <a:t> LFS для эффективного управления большими </a:t>
            </a:r>
            <a:r>
              <a:rPr lang="ru-RU" dirty="0" err="1"/>
              <a:t>ассетами</a:t>
            </a:r>
            <a:r>
              <a:rPr lang="ru-RU" dirty="0"/>
              <a:t>, такими как модели, текстуры и аудиофайлы.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4F05CFBF-1A7F-4C99-9321-EF2EF7BEF7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14850" y="1010412"/>
            <a:ext cx="3200400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Игнорирование файлов</a:t>
            </a:r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id="{90EE4EC2-315F-4BCE-91FD-64A3D3AF94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5486" y="1499616"/>
            <a:ext cx="3408724" cy="2864358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Понимание .</a:t>
            </a:r>
            <a:r>
              <a:rPr lang="ru-RU" dirty="0" err="1"/>
              <a:t>gitignore</a:t>
            </a:r>
            <a:r>
              <a:rPr lang="ru-RU" dirty="0"/>
              <a:t>: Необходимо использовать файл .</a:t>
            </a:r>
            <a:r>
              <a:rPr lang="ru-RU" dirty="0" err="1"/>
              <a:t>gitignore</a:t>
            </a:r>
            <a:r>
              <a:rPr lang="ru-RU" dirty="0"/>
              <a:t> для исключения временных файлов, локальных настроек и других ненужных элементов из репозитория.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Шаблоны для </a:t>
            </a:r>
            <a:r>
              <a:rPr lang="ru-RU" dirty="0" err="1"/>
              <a:t>Unity</a:t>
            </a:r>
            <a:r>
              <a:rPr lang="ru-RU" dirty="0"/>
              <a:t>: Обсудите, какие типы файлов и папок обычно исключаются в проектах </a:t>
            </a:r>
            <a:r>
              <a:rPr lang="ru-RU" dirty="0" err="1"/>
              <a:t>Unity</a:t>
            </a:r>
            <a:r>
              <a:rPr lang="ru-RU" dirty="0"/>
              <a:t> (например, Library, </a:t>
            </a:r>
            <a:r>
              <a:rPr lang="ru-RU" dirty="0" err="1"/>
              <a:t>Temp</a:t>
            </a:r>
            <a:r>
              <a:rPr lang="ru-RU" dirty="0"/>
              <a:t>, </a:t>
            </a:r>
            <a:r>
              <a:rPr lang="ru-RU" dirty="0" err="1"/>
              <a:t>obj</a:t>
            </a:r>
            <a:r>
              <a:rPr lang="ru-RU" dirty="0"/>
              <a:t>, </a:t>
            </a:r>
            <a:r>
              <a:rPr lang="ru-RU" dirty="0" err="1"/>
              <a:t>Build</a:t>
            </a:r>
            <a:r>
              <a:rPr lang="ru-RU" dirty="0"/>
              <a:t>) и предложите использовать стандартные шаблоны .</a:t>
            </a:r>
            <a:r>
              <a:rPr lang="ru-RU" dirty="0" err="1"/>
              <a:t>gitignore</a:t>
            </a:r>
            <a:r>
              <a:rPr lang="ru-RU" dirty="0"/>
              <a:t> для </a:t>
            </a:r>
            <a:r>
              <a:rPr lang="ru-RU" dirty="0" err="1"/>
              <a:t>Unity</a:t>
            </a:r>
            <a:r>
              <a:rPr lang="ru-RU" dirty="0"/>
              <a:t>.</a:t>
            </a: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8385ECC2-8A21-4825-96AB-97E7C4FB9A1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399" y="4409694"/>
            <a:ext cx="6800849" cy="365760"/>
          </a:xfrm>
        </p:spPr>
        <p:txBody>
          <a:bodyPr rtlCol="0"/>
          <a:lstStyle>
            <a:defPPr>
              <a:defRPr lang="ru-RU"/>
            </a:defPPr>
          </a:lstStyle>
          <a:p>
            <a:pPr algn="ctr" rtl="0"/>
            <a:r>
              <a:rPr lang="ru-RU" dirty="0"/>
              <a:t>Советы по ведению репозитория</a:t>
            </a: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A8113FBA-9114-48D1-A189-9A1B7ABCF3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5437" y="4821174"/>
            <a:ext cx="7250131" cy="1533906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Частые коммиты: Желательно делать маленькие, но частые коммиты с четкими и описательными сообщениями, что облегчает понимание истории изменений и откат к определенным точкам.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Организация веток: Можно использовать ветки для разработки новых функций, исправления ошибок и экспериментов, сохраняя при этом стабильность основной кодовой базы.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23ГГ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Основы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Unity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и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Git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842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59" y="898524"/>
            <a:ext cx="7094295" cy="960501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Версии и лицензии </a:t>
            </a:r>
            <a:r>
              <a:rPr lang="en-US" b="1" i="0" dirty="0">
                <a:effectLst/>
                <a:latin typeface="Söhne"/>
              </a:rPr>
              <a:t>Unity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BB466A-6DA0-4EE9-9405-F74957757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0" y="2080153"/>
            <a:ext cx="3200400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1" i="0" dirty="0">
                <a:effectLst/>
                <a:latin typeface="Söhne"/>
              </a:rPr>
              <a:t>Персональная версия</a:t>
            </a:r>
            <a:endParaRPr lang="ru-RU" dirty="0"/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D3928F89-1741-4079-8DFF-2009EF9B9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1153016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Бесплатная версия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Unity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для студентов, хобби-разработчиков и небольших компаний. Имеет некоторые ограничения по доходам и возможностям.</a:t>
            </a:r>
            <a:endParaRPr lang="ru-RU" dirty="0"/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430EFC93-5195-49E7-91E1-75A347D5E4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37759" y="3770893"/>
            <a:ext cx="3304818" cy="6552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1" i="0" dirty="0">
                <a:effectLst/>
                <a:latin typeface="Söhne"/>
              </a:rPr>
              <a:t>Профессиональная версия</a:t>
            </a:r>
            <a:endParaRPr lang="ru-RU" dirty="0"/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BB8742E0-C216-468F-8B77-C0F53FD258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7759" y="4429246"/>
            <a:ext cx="3385500" cy="1145724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Платная версия, предлагающая дополнительные функции и поддержку для серьёзных разработчиков и крупных студий.</a:t>
            </a:r>
            <a:endParaRPr lang="ru-RU" dirty="0"/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4E9F7C96-64EE-4251-8329-BA0DE2E3A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86217" y="2080153"/>
            <a:ext cx="3200400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b="1" i="0" dirty="0">
                <a:effectLst/>
                <a:latin typeface="Söhne"/>
              </a:rPr>
              <a:t>Unity Plus </a:t>
            </a:r>
            <a:r>
              <a:rPr lang="ru-RU" b="1" i="0" dirty="0">
                <a:effectLst/>
                <a:latin typeface="Söhne"/>
              </a:rPr>
              <a:t>и </a:t>
            </a:r>
            <a:r>
              <a:rPr lang="en-US" b="1" i="0" dirty="0">
                <a:effectLst/>
                <a:latin typeface="Söhne"/>
              </a:rPr>
              <a:t>Enterprise</a:t>
            </a:r>
            <a:endParaRPr lang="ru-RU" dirty="0"/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8364155F-C202-4D9C-8682-0AAAE759559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1234562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Пакеты для организаций с дополнительными потребностями в сопровождении и производительности.</a:t>
            </a:r>
            <a:endParaRPr lang="ru-RU" dirty="0"/>
          </a:p>
        </p:txBody>
      </p:sp>
      <p:sp>
        <p:nvSpPr>
          <p:cNvPr id="31" name="Текст 30">
            <a:extLst>
              <a:ext uri="{FF2B5EF4-FFF2-40B4-BE49-F238E27FC236}">
                <a16:creationId xmlns:a16="http://schemas.microsoft.com/office/drawing/2014/main" id="{8E3EA43D-68CC-4A91-9A23-A95AB9E8E3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86217" y="3770893"/>
            <a:ext cx="3436842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1" i="0" dirty="0">
                <a:effectLst/>
                <a:latin typeface="Söhne"/>
              </a:rPr>
              <a:t>Лицензионная политика</a:t>
            </a:r>
            <a:endParaRPr lang="ru-RU" dirty="0"/>
          </a:p>
        </p:txBody>
      </p:sp>
      <p:sp>
        <p:nvSpPr>
          <p:cNvPr id="30" name="Текст 29">
            <a:extLst>
              <a:ext uri="{FF2B5EF4-FFF2-40B4-BE49-F238E27FC236}">
                <a16:creationId xmlns:a16="http://schemas.microsoft.com/office/drawing/2014/main" id="{0FC4960F-BEF7-4EA7-8F63-B36D60AE5B6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6" y="4186434"/>
            <a:ext cx="3436841" cy="140028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Важно понимать условия лицензирования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Unity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и выбрать подходящий план в соответствии с размером вашей команды и бюджетом.</a:t>
            </a:r>
            <a:endParaRPr lang="ru-RU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23ГГ</a:t>
            </a:r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Основы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Unity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и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Git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926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вывод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Unity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предлагает интуитивно понятные инструменты и широкий спектр возможностей, делая её популярным выбором для разработчиков по всему миру. Независимо от того, работаете ли вы над небольшим проектом или крупной игрой,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Unity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предоставляет мощные ресурсы для реализации вашего творческого видения.</a:t>
            </a:r>
            <a:endParaRPr lang="ru-RU" dirty="0"/>
          </a:p>
        </p:txBody>
      </p:sp>
      <p:sp>
        <p:nvSpPr>
          <p:cNvPr id="36" name="Дата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23ГГ</a:t>
            </a:r>
          </a:p>
        </p:txBody>
      </p:sp>
      <p:sp>
        <p:nvSpPr>
          <p:cNvPr id="37" name="Нижний колонтитул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Основы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Unity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и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Git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8" name="Номер слайда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617" y="254303"/>
            <a:ext cx="9725026" cy="1325880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Обзор основных окон и панелей </a:t>
            </a:r>
            <a:r>
              <a:rPr lang="ru-RU" b="1" i="0" dirty="0" err="1">
                <a:effectLst/>
                <a:latin typeface="Söhne"/>
              </a:rPr>
              <a:t>Unity</a:t>
            </a:r>
            <a:endParaRPr lang="ru-RU" b="1" i="0" dirty="0">
              <a:effectLst/>
              <a:latin typeface="Söhne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3EF7E5E6-2411-4199-BA08-EF574433C58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80160" y="1624870"/>
            <a:ext cx="2743200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b="1" i="0" dirty="0">
                <a:effectLst/>
                <a:latin typeface="Söhne"/>
              </a:rPr>
              <a:t>Scene View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26614D-21E6-483C-8FE2-C9CF4346C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159548"/>
            <a:ext cx="2743200" cy="132588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Где происходит основная работа по созданию и управлению вашими 3D сценами.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CEC37629-42BA-462B-B066-292B3B37327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280160" y="3256828"/>
            <a:ext cx="2743200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b="1" i="0" dirty="0">
                <a:effectLst/>
                <a:latin typeface="Söhne"/>
              </a:rPr>
              <a:t>Game View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6614090-4A8B-46A2-BCB9-23379FE06BF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176329" y="3791506"/>
            <a:ext cx="2950862" cy="132588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Позволяет вам просматривать вашу игру так, как она будет видна игрокам во время выполнения.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1AD60F-B816-490D-81D4-73DD13910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80159" y="4888786"/>
            <a:ext cx="2743200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b="1" i="0" dirty="0">
                <a:effectLst/>
                <a:latin typeface="Söhne"/>
              </a:rPr>
              <a:t>Hierarchy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5B6D57-2EB5-41BE-ACA0-29F300D5F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59" y="5425369"/>
            <a:ext cx="2743200" cy="132588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Показывает структуру всех объектов, присутствующих в текущей сцене.</a:t>
            </a:r>
            <a:endParaRPr lang="ru-RU" noProof="1"/>
          </a:p>
        </p:txBody>
      </p:sp>
      <p:sp>
        <p:nvSpPr>
          <p:cNvPr id="108" name="Дата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23ГГ</a:t>
            </a:r>
          </a:p>
        </p:txBody>
      </p:sp>
      <p:sp>
        <p:nvSpPr>
          <p:cNvPr id="109" name="Нижний колонтитул 108">
            <a:extLst>
              <a:ext uri="{FF2B5EF4-FFF2-40B4-BE49-F238E27FC236}">
                <a16:creationId xmlns:a16="http://schemas.microsoft.com/office/drawing/2014/main" id="{A8872052-5F06-44A0-8D79-B5532E78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Основы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Unity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и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Git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0" name="Номер слайда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3157C1-4158-3F95-81A9-2FED430B8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679" y="1204111"/>
            <a:ext cx="7953971" cy="503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617" y="254303"/>
            <a:ext cx="9725026" cy="1325880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Обзор основных окон и панелей </a:t>
            </a:r>
            <a:r>
              <a:rPr lang="ru-RU" b="1" i="0" dirty="0" err="1">
                <a:effectLst/>
                <a:latin typeface="Söhne"/>
              </a:rPr>
              <a:t>Unity</a:t>
            </a:r>
            <a:endParaRPr lang="ru-RU" b="1" i="0" dirty="0">
              <a:effectLst/>
              <a:latin typeface="Söhne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3EF7E5E6-2411-4199-BA08-EF574433C58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80159" y="1487382"/>
            <a:ext cx="2743200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b="1" i="0" dirty="0">
                <a:effectLst/>
                <a:latin typeface="Söhne"/>
              </a:rPr>
              <a:t>Project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26614D-21E6-483C-8FE2-C9CF4346C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59" y="1856188"/>
            <a:ext cx="2743200" cy="93673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Отображает все файлы,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ассеты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и скрипты, доступные в вашем проекте.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CEC37629-42BA-462B-B066-292B3B37327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333647" y="2604017"/>
            <a:ext cx="2743200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b="1" i="0" dirty="0">
                <a:effectLst/>
                <a:latin typeface="Söhne"/>
              </a:rPr>
              <a:t>Inspector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6614090-4A8B-46A2-BCB9-23379FE06BF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229817" y="2917413"/>
            <a:ext cx="2950862" cy="132588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Предоставляет детальную информацию и настройки для выбранного объекта.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1AD60F-B816-490D-81D4-73DD13910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80159" y="3720652"/>
            <a:ext cx="2743200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b="1" i="0" dirty="0">
                <a:effectLst/>
                <a:latin typeface="Söhne"/>
              </a:rPr>
              <a:t>Toolbar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5B6D57-2EB5-41BE-ACA0-29F300D5F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59" y="4044737"/>
            <a:ext cx="2676205" cy="1197839"/>
          </a:xfrm>
        </p:spPr>
        <p:txBody>
          <a:bodyPr rtlCol="0">
            <a:normAutofit fontScale="77500" lnSpcReduction="20000"/>
          </a:bodyPr>
          <a:lstStyle>
            <a:defPPr>
              <a:defRPr lang="ru-RU"/>
            </a:defPPr>
          </a:lstStyle>
          <a:p>
            <a:pPr rtl="0"/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Содержит инструменты для манипулирования объектами в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Scene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View и быстрого доступа к наиболее часто используемым функциям.</a:t>
            </a:r>
            <a:endParaRPr lang="ru-RU" noProof="1"/>
          </a:p>
        </p:txBody>
      </p:sp>
      <p:sp>
        <p:nvSpPr>
          <p:cNvPr id="108" name="Дата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23ГГ</a:t>
            </a:r>
          </a:p>
        </p:txBody>
      </p:sp>
      <p:sp>
        <p:nvSpPr>
          <p:cNvPr id="109" name="Нижний колонтитул 108">
            <a:extLst>
              <a:ext uri="{FF2B5EF4-FFF2-40B4-BE49-F238E27FC236}">
                <a16:creationId xmlns:a16="http://schemas.microsoft.com/office/drawing/2014/main" id="{A8872052-5F06-44A0-8D79-B5532E78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Основы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Unity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и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Git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0" name="Номер слайда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3157C1-4158-3F95-81A9-2FED430B8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679" y="1204111"/>
            <a:ext cx="7953971" cy="503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Текст 4">
            <a:extLst>
              <a:ext uri="{FF2B5EF4-FFF2-40B4-BE49-F238E27FC236}">
                <a16:creationId xmlns:a16="http://schemas.microsoft.com/office/drawing/2014/main" id="{91728E4E-0653-90FB-0575-D73F569B0C9B}"/>
              </a:ext>
            </a:extLst>
          </p:cNvPr>
          <p:cNvSpPr txBox="1">
            <a:spLocks/>
          </p:cNvSpPr>
          <p:nvPr/>
        </p:nvSpPr>
        <p:spPr>
          <a:xfrm>
            <a:off x="1280159" y="5053967"/>
            <a:ext cx="27432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defPPr>
              <a:defRPr lang="ru-RU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000" b="1" kern="1200" cap="all" baseline="0">
                <a:solidFill>
                  <a:schemeClr val="accent3"/>
                </a:solidFill>
                <a:latin typeface="+mn-cs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000" b="1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b="1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r>
              <a:rPr lang="en-US" b="1" i="0" dirty="0">
                <a:effectLst/>
                <a:latin typeface="Söhne"/>
              </a:rPr>
              <a:t>Console</a:t>
            </a:r>
            <a:endParaRPr lang="en-US" dirty="0"/>
          </a:p>
        </p:txBody>
      </p:sp>
      <p:sp>
        <p:nvSpPr>
          <p:cNvPr id="10" name="Объект 3">
            <a:extLst>
              <a:ext uri="{FF2B5EF4-FFF2-40B4-BE49-F238E27FC236}">
                <a16:creationId xmlns:a16="http://schemas.microsoft.com/office/drawing/2014/main" id="{4862DFFB-D309-294F-7191-B4BBC772FB0C}"/>
              </a:ext>
            </a:extLst>
          </p:cNvPr>
          <p:cNvSpPr txBox="1">
            <a:spLocks/>
          </p:cNvSpPr>
          <p:nvPr/>
        </p:nvSpPr>
        <p:spPr>
          <a:xfrm>
            <a:off x="1280159" y="5378052"/>
            <a:ext cx="2743200" cy="9715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defPPr>
              <a:defRPr lang="ru-RU"/>
            </a:defPPr>
            <a:lvl1pPr marL="0" indent="0" algn="ctr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Отображает сообщения, предупреждения и ошибки от скриптов и процесса компиляции.</a:t>
            </a:r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7585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9124951" cy="1362456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Демонстрация навигации по </a:t>
            </a:r>
            <a:r>
              <a:rPr lang="ru-RU" b="1" i="0" dirty="0" err="1">
                <a:effectLst/>
                <a:latin typeface="Söhne"/>
              </a:rPr>
              <a:t>Scene</a:t>
            </a:r>
            <a:r>
              <a:rPr lang="ru-RU" b="1" i="0" dirty="0">
                <a:effectLst/>
                <a:latin typeface="Söhne"/>
              </a:rPr>
              <a:t> View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4400" y="2354580"/>
            <a:ext cx="4297679" cy="455295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0" i="0" dirty="0">
                <a:effectLst/>
                <a:latin typeface="Söhne"/>
              </a:rPr>
              <a:t>Введение в </a:t>
            </a:r>
            <a:r>
              <a:rPr lang="en-US" b="0" i="0" dirty="0">
                <a:effectLst/>
                <a:latin typeface="Söhne"/>
              </a:rPr>
              <a:t>Scene View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7445" y="2809874"/>
            <a:ext cx="4964468" cy="3540126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>
            <a:defPPr>
              <a:defRPr lang="ru-RU"/>
            </a:defPPr>
          </a:lstStyle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Назначение </a:t>
            </a:r>
            <a:r>
              <a:rPr lang="ru-RU" b="1" i="0" dirty="0" err="1">
                <a:solidFill>
                  <a:srgbClr val="374151"/>
                </a:solidFill>
                <a:effectLst/>
                <a:latin typeface="Söhne"/>
              </a:rPr>
              <a:t>Scene</a:t>
            </a: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 View: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Основное окно в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Unity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, где разработчики могут визуально конструировать и манипулировать своими сценами. Оно представляет собой интерактивное 3D-представление вашей рабочей области.</a:t>
            </a:r>
          </a:p>
          <a:p>
            <a:pPr algn="l"/>
            <a:r>
              <a:rPr lang="ru-RU" b="0" i="0" dirty="0">
                <a:effectLst/>
                <a:latin typeface="Söhne"/>
              </a:rPr>
              <a:t>Основы навигации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Панорамирование (</a:t>
            </a:r>
            <a:r>
              <a:rPr lang="ru-RU" b="1" i="0" dirty="0" err="1">
                <a:solidFill>
                  <a:srgbClr val="374151"/>
                </a:solidFill>
                <a:effectLst/>
                <a:latin typeface="Söhne"/>
              </a:rPr>
              <a:t>Hand</a:t>
            </a: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 Tool):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Перемещение влево, вправо, вверх и вниз по сцене. Обычно активируется с помощью средней кнопки мыши или пробела.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Вращение (</a:t>
            </a:r>
            <a:r>
              <a:rPr lang="ru-RU" b="1" i="0" dirty="0" err="1">
                <a:solidFill>
                  <a:srgbClr val="374151"/>
                </a:solidFill>
                <a:effectLst/>
                <a:latin typeface="Söhne"/>
              </a:rPr>
              <a:t>Orbit</a:t>
            </a: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 Tool):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Вращение вокруг точки фокуса для просмотра сцены под разными углами. Обычно активируется с помощью правой кнопки мыши.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Масштабирование (Zoom):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Приближение и отдаление для лучшего просмотра объектов или деталей сцены. Можно использовать колесико мыши или сочетание клавиш.</a:t>
            </a:r>
          </a:p>
        </p:txBody>
      </p:sp>
      <p:sp>
        <p:nvSpPr>
          <p:cNvPr id="23" name="Дата 22">
            <a:extLst>
              <a:ext uri="{FF2B5EF4-FFF2-40B4-BE49-F238E27FC236}">
                <a16:creationId xmlns:a16="http://schemas.microsoft.com/office/drawing/2014/main" id="{E3DFBE3A-6329-4424-BCE9-1661811C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23ГГ</a:t>
            </a:r>
          </a:p>
        </p:txBody>
      </p:sp>
      <p:sp>
        <p:nvSpPr>
          <p:cNvPr id="24" name="Нижний колонтитул 23">
            <a:extLst>
              <a:ext uri="{FF2B5EF4-FFF2-40B4-BE49-F238E27FC236}">
                <a16:creationId xmlns:a16="http://schemas.microsoft.com/office/drawing/2014/main" id="{E8C12A0D-F4F0-42DA-9829-6FC87064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Основы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Unity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и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Git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192F5D44-F3E7-4917-B2F7-31AFADC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7</a:t>
            </a:fld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3FB7F0-1F1F-C529-0BF3-7E496B834D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4" t="4234" r="29407" b="41053"/>
          <a:stretch/>
        </p:blipFill>
        <p:spPr bwMode="auto">
          <a:xfrm>
            <a:off x="6048185" y="2258568"/>
            <a:ext cx="5049847" cy="326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9124951" cy="1362456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Демонстрация навигации по </a:t>
            </a:r>
            <a:r>
              <a:rPr lang="ru-RU" b="1" i="0" dirty="0" err="1">
                <a:effectLst/>
                <a:latin typeface="Söhne"/>
              </a:rPr>
              <a:t>Scene</a:t>
            </a:r>
            <a:r>
              <a:rPr lang="ru-RU" b="1" i="0" dirty="0">
                <a:effectLst/>
                <a:latin typeface="Söhne"/>
              </a:rPr>
              <a:t> View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4400" y="2354580"/>
            <a:ext cx="4297679" cy="455295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0" i="0" dirty="0">
                <a:effectLst/>
                <a:latin typeface="Söhne"/>
              </a:rPr>
              <a:t>Введение в </a:t>
            </a:r>
            <a:r>
              <a:rPr lang="en-US" b="0" i="0" dirty="0">
                <a:effectLst/>
                <a:latin typeface="Söhne"/>
              </a:rPr>
              <a:t>Scene View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7445" y="2809874"/>
            <a:ext cx="4964468" cy="3540126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algn="l">
              <a:buFont typeface="+mj-lt"/>
              <a:buAutoNum type="arabicPeriod"/>
            </a:pPr>
            <a:r>
              <a:rPr lang="ru-RU" b="1" i="0" dirty="0" err="1">
                <a:solidFill>
                  <a:srgbClr val="374151"/>
                </a:solidFill>
                <a:effectLst/>
                <a:latin typeface="Söhne"/>
              </a:rPr>
              <a:t>Move</a:t>
            </a: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 Tool: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Перемещение объектов в пространстве. 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 err="1">
                <a:solidFill>
                  <a:srgbClr val="374151"/>
                </a:solidFill>
                <a:effectLst/>
                <a:latin typeface="Söhne"/>
              </a:rPr>
              <a:t>Rotate</a:t>
            </a: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 Tool: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Вращение объектов вокруг их осей. 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 err="1">
                <a:solidFill>
                  <a:srgbClr val="374151"/>
                </a:solidFill>
                <a:effectLst/>
                <a:latin typeface="Söhne"/>
              </a:rPr>
              <a:t>Scale</a:t>
            </a: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 Tool: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Изменение размеров объектов. </a:t>
            </a:r>
          </a:p>
          <a:p>
            <a:pPr algn="l"/>
            <a:r>
              <a:rPr lang="ru-RU" b="0" i="0" dirty="0">
                <a:effectLst/>
                <a:latin typeface="Söhne"/>
              </a:rPr>
              <a:t>Работа с камерой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Переключение между перспективным и ортографическим видом</a:t>
            </a:r>
            <a:endParaRPr lang="ru-RU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Focus </a:t>
            </a:r>
            <a:r>
              <a:rPr lang="ru-RU" b="1" i="0" dirty="0" err="1">
                <a:solidFill>
                  <a:srgbClr val="374151"/>
                </a:solidFill>
                <a:effectLst/>
                <a:latin typeface="Söhne"/>
              </a:rPr>
              <a:t>on</a:t>
            </a: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 Object (F):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Быстрый способ сфокусироваться на выбранном объекте, приближая его для детального просмотра.</a:t>
            </a:r>
          </a:p>
        </p:txBody>
      </p:sp>
      <p:sp>
        <p:nvSpPr>
          <p:cNvPr id="23" name="Дата 22">
            <a:extLst>
              <a:ext uri="{FF2B5EF4-FFF2-40B4-BE49-F238E27FC236}">
                <a16:creationId xmlns:a16="http://schemas.microsoft.com/office/drawing/2014/main" id="{E3DFBE3A-6329-4424-BCE9-1661811C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23ГГ</a:t>
            </a:r>
          </a:p>
        </p:txBody>
      </p:sp>
      <p:sp>
        <p:nvSpPr>
          <p:cNvPr id="24" name="Нижний колонтитул 23">
            <a:extLst>
              <a:ext uri="{FF2B5EF4-FFF2-40B4-BE49-F238E27FC236}">
                <a16:creationId xmlns:a16="http://schemas.microsoft.com/office/drawing/2014/main" id="{E8C12A0D-F4F0-42DA-9829-6FC87064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Основы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Unity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и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Git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192F5D44-F3E7-4917-B2F7-31AFADC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8</a:t>
            </a:fld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3FB7F0-1F1F-C529-0BF3-7E496B834D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4" t="4234" r="29407" b="41053"/>
          <a:stretch/>
        </p:blipFill>
        <p:spPr bwMode="auto">
          <a:xfrm>
            <a:off x="6048185" y="2258568"/>
            <a:ext cx="5049847" cy="326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03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728" y="139700"/>
            <a:ext cx="8232648" cy="1325880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effectLst/>
                <a:latin typeface="Söhne"/>
              </a:rPr>
              <a:t>Работа с окнами </a:t>
            </a:r>
            <a:r>
              <a:rPr lang="ru-RU" b="1" i="0" dirty="0" err="1">
                <a:effectLst/>
                <a:latin typeface="Söhne"/>
              </a:rPr>
              <a:t>Hierarchy</a:t>
            </a:r>
            <a:r>
              <a:rPr lang="ru-RU" b="1" i="0" dirty="0">
                <a:effectLst/>
                <a:latin typeface="Söhne"/>
              </a:rPr>
              <a:t> в </a:t>
            </a:r>
            <a:r>
              <a:rPr lang="ru-RU" b="1" i="0" dirty="0" err="1">
                <a:effectLst/>
                <a:latin typeface="Söhne"/>
              </a:rPr>
              <a:t>Unity</a:t>
            </a:r>
            <a:endParaRPr lang="ru-RU" b="1" i="0" dirty="0">
              <a:effectLst/>
              <a:latin typeface="Söhne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329728" y="1465580"/>
            <a:ext cx="2468880" cy="457200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0" i="0" dirty="0">
                <a:effectLst/>
                <a:latin typeface="Söhne"/>
              </a:rPr>
              <a:t>Окно </a:t>
            </a:r>
            <a:r>
              <a:rPr lang="en-US" b="0" i="0" dirty="0">
                <a:effectLst/>
                <a:latin typeface="Söhne"/>
              </a:rPr>
              <a:t>Hierarchy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32774" y="1931924"/>
            <a:ext cx="7055669" cy="4414902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Назначение: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Окно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Hierarchy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отображает структуру всех объектов в текущей сцене. Это включает в себя не только визуальные элементы, но и камеры, источники света, скрипты и другие объекты.</a:t>
            </a:r>
          </a:p>
          <a:p>
            <a:pPr algn="l"/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Основные функции:</a:t>
            </a:r>
            <a:endParaRPr lang="ru-RU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Просмотр структуры сцены: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Объекты могут быть упорядочены иерархически, что позволяет легко управлять группами объектов, такими как части персонажа или сложные механизмы.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Выбор и поиск объектов: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Вы можете быстро выбирать и искать объекты, используя поиск или просто нажимая на их имена.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Родительские и дочерние объекты: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dirty="0">
                <a:solidFill>
                  <a:srgbClr val="374151"/>
                </a:solidFill>
                <a:latin typeface="Söhne"/>
              </a:rPr>
              <a:t>М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ожно создавать и управлять иерархическими отношениями, перетаскивая объекты один на другой.</a:t>
            </a:r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F1D4EAB4-6E8F-44AD-A635-F321DC94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23ГГ</a:t>
            </a:r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1B3EC7D9-8DEA-4D02-9A04-30C73A63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Основы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Unity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и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Git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B6D5B665-A640-4C90-A812-51AFE038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DE744DA5-7BE2-7D4D-2A15-830F32BFA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7" r="83129" b="41726"/>
          <a:stretch/>
        </p:blipFill>
        <p:spPr bwMode="auto">
          <a:xfrm>
            <a:off x="9667351" y="1575303"/>
            <a:ext cx="2053868" cy="421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0705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2691</Words>
  <Application>Microsoft Office PowerPoint</Application>
  <PresentationFormat>Широкоэкранный</PresentationFormat>
  <Paragraphs>276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Söhne</vt:lpstr>
      <vt:lpstr>Тема Office</vt:lpstr>
      <vt:lpstr>1_Тема Office</vt:lpstr>
      <vt:lpstr>Основы Unity и Git</vt:lpstr>
      <vt:lpstr>Краткое введение в Unity</vt:lpstr>
      <vt:lpstr>Версии и лицензии Unity</vt:lpstr>
      <vt:lpstr>вывод</vt:lpstr>
      <vt:lpstr>Обзор основных окон и панелей Unity</vt:lpstr>
      <vt:lpstr>Обзор основных окон и панелей Unity</vt:lpstr>
      <vt:lpstr>Демонстрация навигации по Scene View</vt:lpstr>
      <vt:lpstr>Демонстрация навигации по Scene View</vt:lpstr>
      <vt:lpstr>Работа с окнами Hierarchy в Unity</vt:lpstr>
      <vt:lpstr>Работа с окнами Hierarchy в Unity</vt:lpstr>
      <vt:lpstr>Работа с окнами Project в Unity</vt:lpstr>
      <vt:lpstr>Работа с окнами Project в Unity</vt:lpstr>
      <vt:lpstr>Использование Inspector для изменения свойств объектов</vt:lpstr>
      <vt:lpstr>Введение в GameObjects</vt:lpstr>
      <vt:lpstr>Введение в GameObjects</vt:lpstr>
      <vt:lpstr>Импорт и использование ассетов</vt:lpstr>
      <vt:lpstr>Основы освещения и его влияние на сцену</vt:lpstr>
      <vt:lpstr>Структура проекта и лучшие практики организации</vt:lpstr>
      <vt:lpstr>Структура проекта и лучшие практики организации</vt:lpstr>
      <vt:lpstr>НАШИ КОНКУРЕНТЫ</vt:lpstr>
      <vt:lpstr>GIT</vt:lpstr>
      <vt:lpstr>Что такое контроль версий?</vt:lpstr>
      <vt:lpstr>Зачем использовать Git?</vt:lpstr>
      <vt:lpstr>Преимущества Git для разработчиков и команд</vt:lpstr>
      <vt:lpstr>Работа с Git в Unity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Unity и Git</dc:title>
  <dc:creator>Никита Шарабанов</dc:creator>
  <cp:lastModifiedBy>Никита Шарабанов</cp:lastModifiedBy>
  <cp:revision>8</cp:revision>
  <dcterms:created xsi:type="dcterms:W3CDTF">2023-12-22T18:12:31Z</dcterms:created>
  <dcterms:modified xsi:type="dcterms:W3CDTF">2023-12-22T21:09:02Z</dcterms:modified>
</cp:coreProperties>
</file>