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78" d="100"/>
          <a:sy n="78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Основы программирования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MonoBehaviour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Что такое </a:t>
            </a:r>
            <a:r>
              <a:rPr lang="ru-RU" sz="1800" dirty="0" err="1"/>
              <a:t>MonoBehaviour</a:t>
            </a:r>
            <a:r>
              <a:rPr lang="ru-RU" sz="1800" dirty="0"/>
              <a:t>: Это базовый класс в </a:t>
            </a:r>
            <a:r>
              <a:rPr lang="ru-RU" sz="1800" dirty="0" err="1"/>
              <a:t>Unity</a:t>
            </a:r>
            <a:r>
              <a:rPr lang="ru-RU" sz="1800" dirty="0"/>
              <a:t>, от которого наследуются все скрипты. Он предоставляет доступ к важным событиям и функциям, которые автоматически вызываются во время выполнения игры.</a:t>
            </a:r>
          </a:p>
          <a:p>
            <a:r>
              <a:rPr lang="ru-RU" sz="1800" dirty="0"/>
              <a:t>Жизненный цикл </a:t>
            </a:r>
            <a:r>
              <a:rPr lang="ru-RU" sz="1800" dirty="0" err="1"/>
              <a:t>MonoBehaviour</a:t>
            </a:r>
            <a:r>
              <a:rPr lang="ru-RU" sz="1800" dirty="0"/>
              <a:t>:</a:t>
            </a:r>
          </a:p>
          <a:p>
            <a:r>
              <a:rPr lang="ru-RU" sz="1800" dirty="0"/>
              <a:t>Start: Вызывается один раз перед первым кадром обновления, идеален для инициализации.</a:t>
            </a:r>
          </a:p>
          <a:p>
            <a:r>
              <a:rPr lang="ru-RU" sz="1800" dirty="0"/>
              <a:t>Update: Вызывается каждый кадр, используется для реализации непрерывного поведения объектов.</a:t>
            </a:r>
          </a:p>
          <a:p>
            <a:r>
              <a:rPr lang="ru-RU" sz="1800" dirty="0" err="1"/>
              <a:t>FixedUpdate</a:t>
            </a:r>
            <a:r>
              <a:rPr lang="ru-RU" sz="1800" dirty="0"/>
              <a:t>: Используется для обновления физических действий. Вызывается с фиксированной частотой, делая его подходящим для работы с физикой.</a:t>
            </a:r>
          </a:p>
          <a:p>
            <a:r>
              <a:rPr lang="ru-RU" sz="1800" dirty="0" err="1"/>
              <a:t>LateUpdate</a:t>
            </a:r>
            <a:r>
              <a:rPr lang="ru-RU" sz="1800" dirty="0"/>
              <a:t>: Вызывается после всех Update функций, полезен для действий, которые должны произойти после основных обновлений.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77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пользовательским вводом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Обработка ввода: </a:t>
            </a:r>
            <a:r>
              <a:rPr lang="ru-RU" sz="1800" dirty="0" err="1"/>
              <a:t>Unity</a:t>
            </a:r>
            <a:r>
              <a:rPr lang="ru-RU" sz="1800" dirty="0"/>
              <a:t> предоставляет класс </a:t>
            </a:r>
            <a:r>
              <a:rPr lang="ru-RU" sz="1800" dirty="0" err="1"/>
              <a:t>Input</a:t>
            </a:r>
            <a:r>
              <a:rPr lang="ru-RU" sz="1800" dirty="0"/>
              <a:t> для управления пользовательским вводом.</a:t>
            </a:r>
          </a:p>
          <a:p>
            <a:r>
              <a:rPr lang="ru-RU" sz="1800" dirty="0"/>
              <a:t>Клавиатура: Используйте </a:t>
            </a:r>
            <a:r>
              <a:rPr lang="ru-RU" sz="1800" dirty="0" err="1"/>
              <a:t>Input.GetKey</a:t>
            </a:r>
            <a:r>
              <a:rPr lang="ru-RU" sz="1800" dirty="0"/>
              <a:t> для проверки нажатия клавиш.</a:t>
            </a:r>
          </a:p>
          <a:p>
            <a:r>
              <a:rPr lang="ru-RU" sz="1800" dirty="0"/>
              <a:t>Мышь: </a:t>
            </a:r>
            <a:r>
              <a:rPr lang="ru-RU" sz="1800" dirty="0" err="1"/>
              <a:t>Input.GetMouseButton</a:t>
            </a:r>
            <a:r>
              <a:rPr lang="ru-RU" sz="1800" dirty="0"/>
              <a:t> и </a:t>
            </a:r>
            <a:r>
              <a:rPr lang="ru-RU" sz="1800" dirty="0" err="1"/>
              <a:t>Input.mousePosition</a:t>
            </a:r>
            <a:r>
              <a:rPr lang="ru-RU" sz="1800" dirty="0"/>
              <a:t> для обработки кликов мыши и отслеживания положения курсора.</a:t>
            </a:r>
          </a:p>
          <a:p>
            <a:r>
              <a:rPr lang="ru-RU" sz="1800" dirty="0"/>
              <a:t>Другие устройства: </a:t>
            </a:r>
            <a:r>
              <a:rPr lang="ru-RU" sz="1800" dirty="0" err="1"/>
              <a:t>Unity</a:t>
            </a:r>
            <a:r>
              <a:rPr lang="ru-RU" sz="1800" dirty="0"/>
              <a:t> также поддерживает геймпады и другие устройства ввода.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4739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Физика и коллизии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Физический движок </a:t>
            </a:r>
            <a:r>
              <a:rPr lang="ru-RU" sz="1800" dirty="0" err="1"/>
              <a:t>Unity</a:t>
            </a:r>
            <a:r>
              <a:rPr lang="ru-RU" sz="1800" dirty="0"/>
              <a:t>: </a:t>
            </a:r>
            <a:r>
              <a:rPr lang="ru-RU" sz="1800" dirty="0" err="1"/>
              <a:t>Unity</a:t>
            </a:r>
            <a:r>
              <a:rPr lang="ru-RU" sz="1800" dirty="0"/>
              <a:t> имеет встроенный физический движок, который позволяет реализовывать реалистичное поведение объектов.</a:t>
            </a:r>
          </a:p>
          <a:p>
            <a:r>
              <a:rPr lang="ru-RU" sz="1800" dirty="0" err="1"/>
              <a:t>Rigidbody</a:t>
            </a:r>
            <a:r>
              <a:rPr lang="ru-RU" sz="1800" dirty="0"/>
              <a:t>: Компонент, который добавляет физические свойства объекту, такие как масса, сила тяжести и сопротивление.</a:t>
            </a:r>
          </a:p>
          <a:p>
            <a:r>
              <a:rPr lang="ru-RU" sz="1800" dirty="0" err="1"/>
              <a:t>Collider</a:t>
            </a:r>
            <a:r>
              <a:rPr lang="ru-RU" sz="1800" dirty="0"/>
              <a:t>: Компонент, определяющий форму физической границы объекта для обработки столкновений.</a:t>
            </a:r>
          </a:p>
          <a:p>
            <a:r>
              <a:rPr lang="ru-RU" sz="1800" dirty="0"/>
              <a:t>Обработка столкновений: Используйте функции, такие как </a:t>
            </a:r>
            <a:r>
              <a:rPr lang="ru-RU" sz="1800" dirty="0" err="1"/>
              <a:t>OnCollisionEnter</a:t>
            </a:r>
            <a:r>
              <a:rPr lang="ru-RU" sz="1800" dirty="0"/>
              <a:t>, для обнаружения и реагирования на столкновения между объектами.</a:t>
            </a:r>
          </a:p>
          <a:p>
            <a:r>
              <a:rPr lang="ru-RU" sz="1800" dirty="0"/>
              <a:t>Гравитация и силы: Применение сил, управление гравитацией для создания реалистичного движения.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3269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Переменные</a:t>
            </a:r>
          </a:p>
          <a:p>
            <a:r>
              <a:rPr lang="ru-RU" sz="2000" dirty="0"/>
              <a:t>Что такое переменные: переменные - это основной способ хранения и доступа к данным в программе. Они как контейнеры для хранения значений, которые можно изменять во время выполнения программы.</a:t>
            </a:r>
          </a:p>
          <a:p>
            <a:r>
              <a:rPr lang="ru-RU" sz="2000" dirty="0"/>
              <a:t>Типы данных:</a:t>
            </a:r>
          </a:p>
          <a:p>
            <a:r>
              <a:rPr lang="ru-RU" sz="2000" dirty="0" err="1"/>
              <a:t>int</a:t>
            </a:r>
            <a:r>
              <a:rPr lang="ru-RU" sz="2000" dirty="0"/>
              <a:t> для целых чисел (например, 1, 42, -5).</a:t>
            </a:r>
          </a:p>
          <a:p>
            <a:r>
              <a:rPr lang="ru-RU" sz="2000" dirty="0" err="1"/>
              <a:t>float</a:t>
            </a:r>
            <a:r>
              <a:rPr lang="ru-RU" sz="2000" dirty="0"/>
              <a:t> для чисел с плавающей точкой (например, 3.14, -0.001).</a:t>
            </a:r>
          </a:p>
          <a:p>
            <a:r>
              <a:rPr lang="ru-RU" sz="2000" dirty="0" err="1"/>
              <a:t>string</a:t>
            </a:r>
            <a:r>
              <a:rPr lang="ru-RU" sz="2000" dirty="0"/>
              <a:t> для текстовых данных (например, "Привет, мир!").</a:t>
            </a:r>
          </a:p>
          <a:p>
            <a:r>
              <a:rPr lang="ru-RU" sz="2000" dirty="0" err="1"/>
              <a:t>bool</a:t>
            </a:r>
            <a:r>
              <a:rPr lang="ru-RU" sz="2000" dirty="0"/>
              <a:t> для логических значений (</a:t>
            </a:r>
            <a:r>
              <a:rPr lang="ru-RU" sz="2000" dirty="0" err="1"/>
              <a:t>true</a:t>
            </a:r>
            <a:r>
              <a:rPr lang="ru-RU" sz="2000" dirty="0"/>
              <a:t> или </a:t>
            </a:r>
            <a:r>
              <a:rPr lang="ru-RU" sz="2000" dirty="0" err="1"/>
              <a:t>false</a:t>
            </a:r>
            <a:r>
              <a:rPr lang="ru-RU" sz="2000" dirty="0"/>
              <a:t>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72409-E9C3-13AD-CAB8-CF73700C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45" y="1884105"/>
            <a:ext cx="2362405" cy="2667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3D2FF-E968-E0B1-8978-A8D59F7A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97" y="3262145"/>
            <a:ext cx="3726503" cy="1729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Условные конструкции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условные конструкции: они позволяют программе принимать решения на основе заданных условий.</a:t>
            </a:r>
          </a:p>
          <a:p>
            <a:r>
              <a:rPr lang="ru-RU" dirty="0"/>
              <a:t>Использование </a:t>
            </a:r>
            <a:r>
              <a:rPr lang="ru-RU" dirty="0" err="1"/>
              <a:t>if</a:t>
            </a:r>
            <a:r>
              <a:rPr lang="ru-RU" dirty="0"/>
              <a:t> и </a:t>
            </a:r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 err="1"/>
              <a:t>if</a:t>
            </a:r>
            <a:r>
              <a:rPr lang="ru-RU" dirty="0"/>
              <a:t> для определения блока кода, который выполняется, когда условие истинно.</a:t>
            </a:r>
          </a:p>
          <a:p>
            <a:r>
              <a:rPr lang="ru-RU" dirty="0" err="1"/>
              <a:t>else</a:t>
            </a:r>
            <a:r>
              <a:rPr lang="ru-RU" dirty="0"/>
              <a:t> для определения альтернативного блока кода, который выполняется, когда условие ложно.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Циклы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Назначение циклов: Циклы используются для повторения блока кода несколько раз.</a:t>
            </a:r>
          </a:p>
          <a:p>
            <a:r>
              <a:rPr lang="ru-RU" dirty="0"/>
              <a:t>Типы циклов:</a:t>
            </a:r>
          </a:p>
          <a:p>
            <a:r>
              <a:rPr lang="ru-RU" dirty="0" err="1"/>
              <a:t>for</a:t>
            </a:r>
            <a:r>
              <a:rPr lang="ru-RU" dirty="0"/>
              <a:t> цикл для повторения кода определенное количество раз.</a:t>
            </a:r>
          </a:p>
          <a:p>
            <a:r>
              <a:rPr lang="ru-RU" dirty="0" err="1"/>
              <a:t>while</a:t>
            </a:r>
            <a:r>
              <a:rPr lang="ru-RU" dirty="0"/>
              <a:t> цикл для повторения кода, пока условие истинно.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4C77E6-DE65-A9D9-3A00-35F0EB92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9" y="4988007"/>
            <a:ext cx="2065199" cy="7925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3BC570-2F85-F365-9C01-6436994E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56" y="4988007"/>
            <a:ext cx="2057578" cy="13640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9403B3-9A93-4FE7-E40F-4D13EBE0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87" y="4995381"/>
            <a:ext cx="1889924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функции: Функции - это блоки кода, которые выполняют определенную задачу и могут быть вызваны из разных частей программы.</a:t>
            </a:r>
          </a:p>
          <a:p>
            <a:r>
              <a:rPr lang="ru-RU" dirty="0"/>
              <a:t>Определение функций: </a:t>
            </a:r>
            <a:endParaRPr lang="en-US" dirty="0"/>
          </a:p>
          <a:p>
            <a:r>
              <a:rPr lang="ru-RU" dirty="0"/>
              <a:t>Возврат значений: функция может возвращать значение с помощью ключевого слова </a:t>
            </a:r>
            <a:r>
              <a:rPr lang="ru-RU" dirty="0" err="1"/>
              <a:t>return</a:t>
            </a:r>
            <a:r>
              <a:rPr lang="ru-RU" dirty="0"/>
              <a:t>. 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C94D43-3AB9-D268-974B-CAE39E7C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10" y="3249789"/>
            <a:ext cx="3280377" cy="54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C#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/>
              <a:t>Объявление переменных: В C# переменные объявляются с указанием типа данных, за которым следует имя переменной. Например, </a:t>
            </a:r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 = 5;.</a:t>
            </a:r>
          </a:p>
          <a:p>
            <a:r>
              <a:rPr lang="ru-RU" sz="1600" dirty="0"/>
              <a:t>Условные операторы: Конструкция </a:t>
            </a:r>
            <a:r>
              <a:rPr lang="ru-RU" sz="1600" dirty="0" err="1"/>
              <a:t>if</a:t>
            </a:r>
            <a:r>
              <a:rPr lang="ru-RU" sz="1600" dirty="0"/>
              <a:t>...</a:t>
            </a:r>
            <a:r>
              <a:rPr lang="ru-RU" sz="1600" dirty="0" err="1"/>
              <a:t>else</a:t>
            </a:r>
            <a:r>
              <a:rPr lang="ru-RU" sz="1600" dirty="0"/>
              <a:t> используется для выполнения кода в зависимости от условия. Например: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Циклы: В C# есть несколько типов циклов, включая </a:t>
            </a:r>
            <a:r>
              <a:rPr lang="ru-RU" sz="1600" dirty="0" err="1"/>
              <a:t>for</a:t>
            </a:r>
            <a:r>
              <a:rPr lang="ru-RU" sz="1600" dirty="0"/>
              <a:t> и </a:t>
            </a:r>
            <a:r>
              <a:rPr lang="ru-RU" sz="1600" dirty="0" err="1"/>
              <a:t>while</a:t>
            </a:r>
            <a:r>
              <a:rPr lang="ru-RU" sz="1600" dirty="0"/>
              <a:t>. Например, </a:t>
            </a:r>
            <a:r>
              <a:rPr lang="ru-RU" sz="1600" dirty="0" err="1"/>
              <a:t>for</a:t>
            </a:r>
            <a:r>
              <a:rPr lang="ru-RU" sz="1600" dirty="0"/>
              <a:t> (</a:t>
            </a:r>
            <a:r>
              <a:rPr lang="ru-RU" sz="1600" dirty="0" err="1"/>
              <a:t>int</a:t>
            </a:r>
            <a:r>
              <a:rPr lang="ru-RU" sz="1600" dirty="0"/>
              <a:t> i = 0; i &lt; 10; i++) { ... } для повторения блока кода 10 раз.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5B78E3-35B5-5FA6-6737-1C03EF93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3155855"/>
            <a:ext cx="363505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7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Классы: Классы в C# являются шаблонами для создания объектов и определяют свойства (переменные) и методы (функции). Например: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Объекты: Объект - это экземпляр класса. Создание объекта класса Car: Car </a:t>
            </a:r>
            <a:r>
              <a:rPr lang="ru-RU" sz="1800" dirty="0" err="1"/>
              <a:t>myCar</a:t>
            </a:r>
            <a:r>
              <a:rPr lang="ru-RU" sz="1800" dirty="0"/>
              <a:t> = </a:t>
            </a:r>
            <a:r>
              <a:rPr lang="ru-RU" sz="1800" dirty="0" err="1"/>
              <a:t>new</a:t>
            </a:r>
            <a:r>
              <a:rPr lang="ru-RU" sz="1800" dirty="0"/>
              <a:t> Car();.</a:t>
            </a:r>
          </a:p>
          <a:p>
            <a:r>
              <a:rPr lang="ru-RU" sz="1800" dirty="0"/>
              <a:t>Наследование: Классы могут наследовать свойства и методы от других классов. Например, </a:t>
            </a:r>
            <a:r>
              <a:rPr lang="ru-RU" sz="1800" dirty="0" err="1"/>
              <a:t>public</a:t>
            </a:r>
            <a:r>
              <a:rPr lang="ru-RU" sz="1800" dirty="0"/>
              <a:t> </a:t>
            </a:r>
            <a:r>
              <a:rPr lang="ru-RU" sz="1800" dirty="0" err="1"/>
              <a:t>class</a:t>
            </a:r>
            <a:r>
              <a:rPr lang="ru-RU" sz="1800" dirty="0"/>
              <a:t> </a:t>
            </a:r>
            <a:r>
              <a:rPr lang="ru-RU" sz="1800" dirty="0" err="1"/>
              <a:t>ElectricCar</a:t>
            </a:r>
            <a:r>
              <a:rPr lang="ru-RU" sz="1800" dirty="0"/>
              <a:t> : Car { ... }.</a:t>
            </a:r>
          </a:p>
          <a:p>
            <a:r>
              <a:rPr lang="ru-RU" sz="1800" dirty="0"/>
              <a:t>Полиморфизм: Позволяет классам использовать методы базового класса, которые были переопределены в производных классах.</a:t>
            </a:r>
            <a:endParaRPr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66E58C-4F1B-99F7-7F3B-A2AC6661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44" y="2347132"/>
            <a:ext cx="300254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err="1"/>
              <a:t>Try-Catch</a:t>
            </a:r>
            <a:r>
              <a:rPr lang="ru-RU" sz="2000" dirty="0"/>
              <a:t> блок: Используется для обработки исключений (ошибок) в коде. Код, который может вызвать исключение, помещается в блок </a:t>
            </a:r>
            <a:r>
              <a:rPr lang="ru-RU" sz="2000" dirty="0" err="1"/>
              <a:t>try</a:t>
            </a:r>
            <a:r>
              <a:rPr lang="ru-RU" sz="2000" dirty="0"/>
              <a:t>, а код для обработки исключения - в блок </a:t>
            </a:r>
            <a:r>
              <a:rPr lang="ru-RU" sz="2000" dirty="0" err="1"/>
              <a:t>catch</a:t>
            </a:r>
            <a:r>
              <a:rPr lang="ru-RU" sz="2000" dirty="0"/>
              <a:t>. Например:</a:t>
            </a:r>
          </a:p>
          <a:p>
            <a:endParaRPr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F6E94A-FFB8-4C91-5D5C-D3395240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905626"/>
            <a:ext cx="5086885" cy="17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Скрипты в </a:t>
            </a:r>
            <a:r>
              <a:rPr lang="en-US" dirty="0"/>
              <a:t>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Создание скриптов: Скрипты в </a:t>
            </a:r>
            <a:r>
              <a:rPr lang="ru-RU" sz="2000" dirty="0" err="1"/>
              <a:t>Unity</a:t>
            </a:r>
            <a:r>
              <a:rPr lang="ru-RU" sz="2000" dirty="0"/>
              <a:t> обычно пишутся на C#. Вы можете создать новый скрипт через меню "</a:t>
            </a:r>
            <a:r>
              <a:rPr lang="ru-RU" sz="2000" dirty="0" err="1"/>
              <a:t>Assets</a:t>
            </a:r>
            <a:r>
              <a:rPr lang="ru-RU" sz="2000" dirty="0"/>
              <a:t>" и присоединить его к </a:t>
            </a:r>
            <a:r>
              <a:rPr lang="ru-RU" sz="2000" dirty="0" err="1"/>
              <a:t>GameObject</a:t>
            </a:r>
            <a:r>
              <a:rPr lang="ru-RU" sz="2000" dirty="0"/>
              <a:t>, перетащив скрипт на объект в редакторе.</a:t>
            </a:r>
          </a:p>
          <a:p>
            <a:r>
              <a:rPr lang="ru-RU" sz="2000" dirty="0"/>
              <a:t>Взаимодействие с компонентами: Скрипты используются для программирования поведения объектов, взаимодействия с пользователем, управления физикой и многого другого. Например, скрипт может изменять позицию объекта, отслеживать столкновения или управлять анимациями.</a:t>
            </a:r>
          </a:p>
          <a:p>
            <a:r>
              <a:rPr lang="ru-RU" sz="2000" dirty="0"/>
              <a:t>Базовый код: В скриптах вы можете обращаться к компонентам объекта, изменять их свойства и вызывать их методы. Например, изменение позиции объекта через его </a:t>
            </a:r>
            <a:r>
              <a:rPr lang="ru-RU" sz="2000" dirty="0" err="1"/>
              <a:t>Transform</a:t>
            </a:r>
            <a:r>
              <a:rPr lang="ru-RU" sz="2000" dirty="0"/>
              <a:t> компонент.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7740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771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Основы программирования</vt:lpstr>
      <vt:lpstr>Переменные</vt:lpstr>
      <vt:lpstr>Условные конструкции</vt:lpstr>
      <vt:lpstr>Циклы</vt:lpstr>
      <vt:lpstr>Функции</vt:lpstr>
      <vt:lpstr>Синтаксис C#</vt:lpstr>
      <vt:lpstr>Классы и объекты</vt:lpstr>
      <vt:lpstr>Обработка ошибок</vt:lpstr>
      <vt:lpstr>Скрипты в Unity</vt:lpstr>
      <vt:lpstr>MonoBehaviour</vt:lpstr>
      <vt:lpstr>Работа с пользовательским вводом</vt:lpstr>
      <vt:lpstr>Физика и коллизии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2024-01-19T19:10:28Z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