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86" r:id="rId4"/>
    <p:sldId id="287" r:id="rId5"/>
    <p:sldId id="277" r:id="rId6"/>
    <p:sldId id="278" r:id="rId7"/>
    <p:sldId id="288" r:id="rId8"/>
    <p:sldId id="268" r:id="rId9"/>
    <p:sldId id="289" r:id="rId10"/>
    <p:sldId id="290" r:id="rId11"/>
    <p:sldId id="291" r:id="rId12"/>
    <p:sldId id="272" r:id="rId13"/>
    <p:sldId id="292" r:id="rId14"/>
    <p:sldId id="293" r:id="rId15"/>
    <p:sldId id="294" r:id="rId16"/>
    <p:sldId id="295" r:id="rId17"/>
    <p:sldId id="263" r:id="rId18"/>
    <p:sldId id="264" r:id="rId19"/>
    <p:sldId id="296" r:id="rId20"/>
    <p:sldId id="297" r:id="rId21"/>
    <p:sldId id="299" r:id="rId22"/>
    <p:sldId id="258" r:id="rId23"/>
    <p:sldId id="300" r:id="rId24"/>
    <p:sldId id="301" r:id="rId25"/>
    <p:sldId id="262" r:id="rId26"/>
    <p:sldId id="30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69531-5765-46A1-A19F-D5363C7359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2B86-EE12-4DC2-93D0-8E07190F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2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18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3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33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39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96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169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0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30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9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5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49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4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16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9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6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1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10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30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8B2B3-3AFF-E629-24D3-667E2E1F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040CEE-299C-591D-9BF4-E1088A68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7061D-A887-B67E-0021-78541111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2A809-38E1-65D8-5B67-E8AA9F31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E36A0-415C-AC18-071E-5574B64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1F6B1-2A05-0926-D93A-EA415A7B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D954D2-5837-EC68-CFB1-BBDE963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1FF12-62EF-6A05-E803-2A424B6D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93248-19E7-4989-1FD5-3DCC5F03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ED72F-FE0E-5D5C-440D-30D73783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A0EDDF-FB06-D368-2F60-F7B4D880A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41D71D-5884-1E05-A3D1-3D1C6AAF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36C66-7107-13AE-0791-DE032536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38A2F-1B7E-002F-4ADF-E71BE14C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412E-1995-60AB-4225-1B5E736A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3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ru-RU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" name="Прямоугольник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Группа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Группа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Группа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Группа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Группа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Овал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Овал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Овал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Овал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Овал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92" name="Овал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95" name="Овал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97" name="Графический объект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Графический объект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</p:spTree>
    <p:extLst>
      <p:ext uri="{BB962C8B-B14F-4D97-AF65-F5344CB8AC3E}">
        <p14:creationId xmlns:p14="http://schemas.microsoft.com/office/powerpoint/2010/main" val="1752971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справ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 baseline="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Рисунок 19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4" name="Полилиния: фигура 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2" name="Дата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13" name="Нижний колонтитул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4" name="Номер слайда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0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Прямоугольник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9" name="Графический объект 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Прямоугольник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Полилиния: Фигура 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8" name="Полилиния: Фигура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7" name="Полилиния: Фигура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5" name="Полилиния: Фигура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4" name="Полилиния: Фигура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3" name="Полилиния: Фигура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2" name="Полилиния: фигура 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1" name="Полилиния: Фигура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0" name="Полилиния: Фигура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9" name="Полилиния: Фигура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8" name="Полилиния: Фигура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7" name="Полилиния: Фигура 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3" name="Полилиния: фигура 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sp>
          <p:nvSpPr>
            <p:cNvPr id="101" name="Полилиния: Фигура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3" name="Полилиния: Фигура 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55" name="Полилиния: фигура 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4" name="Полилиния: Фигура 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3" name="Полилиния: Фигура 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2" name="Полилиния: Фигура 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1" name="Полилиния: Фигура 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9" name="Полилиния: Фигура 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8" name="Полилиния: Фигура 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7" name="Полилиния: Фигура 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6" name="Полилиния: Фигура 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5" name="Полилиния: Фигура 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4" name="Полилиния: Фигура 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3" name="Полилиния: Фигура 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2" name="Полилиния: Фигура 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1" name="Полилиния: Фигура 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0" name="Полилиния: Фигура 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9" name="Полилиния: Фигура 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8" name="Полилиния: Фигура 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7" name="Полилиния: фигура 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3" name="Полилиния: Фигура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4" name="Полилиния: фигура 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3" name="Полилиния: Фигура 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2" name="Полилиния: Фигура 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1" name="Полилиния: Фигура 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0" name="Полилиния: Фигура 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9" name="Полилиния: Фигура 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8" name="Полилиния: Фигура 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7" name="Полилиния: Фигура 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6" name="Полилиния: Фигура 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5" name="Полилиния: Фигура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4" name="Полилиния: Фигура 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3" name="Полилиния: Фигура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2" name="Полилиния: Фигура 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1" name="Полилиния: Фигура 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0" name="Полилиния: Фигура 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9" name="Полилиния: Фигура 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8" name="Полилиния: Фигура 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7" name="Полилиния: фигура 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96" name="Текст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8" name="Текст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7" name="Текст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0" name="Текст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9" name="Текст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3" name="Текст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2" name="Текст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5" name="Текст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4" name="Текст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3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3" name="Прямоугольник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5" name="Рисунок 34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5" name="Текст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6" name="Текст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4" name="Текст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73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Прямоугольник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8" name="графический объект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5" name="Рисунок 34" descr="Узор в черно-белую полоску&#10;&#10;Описание создано автоматически с низкой степенью достоверности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Графический объект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8" name="Графический объект 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Группа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Группа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Группа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Группа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Группа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Группа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Овал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Овал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Овал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Овал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Овал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Овал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Овал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44" name="Овал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5" name="Овал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6" name="Овал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7" name="Овал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62" name="Полилиния: фигура 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69" name="Текст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3" name="Текст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5" name="Дата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6" name="Нижний колонтитул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7" name="Номер слайда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17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(слева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3" name="Прямоугольник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Графический объект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8" name="Графический объект 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2" name="Полилиния: фигура 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7" name="Дата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8" name="Нижний колонтитул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9" name="Номер слайда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964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Графический объект 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Группа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Группа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Группа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Группа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Группа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Овал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Овал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Овал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Овал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Овал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50" name="Овал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3" name="Овал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6" name="Овал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Графический объект 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Прямоугольник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73" name="Графический объект 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Группа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Группа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Группа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Группа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Группа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Группа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Овал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Овал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Овал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Овал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Овал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77" name="Овал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74" name="Овал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2" name="Овал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2" name="Дата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93" name="Нижний колонтитул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4" name="Номер слайда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28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 трех столбцов со значкам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0" name="Место для изображения из Интернета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61" name="Место для изображения из Интернета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62" name="Место для изображения из Интернета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53" name="Графический объект 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Дата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54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8F8F-8DF7-69BF-F0E0-10BFC55A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323F3-A3A6-8363-53EC-5933CDF1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16150-E003-BE43-410F-3A348EE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7C607-CA4A-0E50-2A5C-A85F18A6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A05D9-5530-0367-6110-FC6CC3E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0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7" name="Текст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8" name="Текст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9" name="Текст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8" name="Текст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6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63" name="Дата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48" name="Графический объект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Графический объект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22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5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конкуренци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272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пулярность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Прямоугольник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9" name="Графический объект 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Прямоугольник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12" name="Графический объект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Полилиния: Фигура 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90" name="Полилиния: Фигура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олилиния: Фигура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8" name="Полилиния: Фигура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7" name="Полилиния: Фигура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6" name="Полилиния: Фигура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олилиния: Фигура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4" name="Полилиния: Фигура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3" name="Полилиния: Фигура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2" name="Полилиния: фигура 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1" name="Полилиния: Фигура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олилиния: Фигура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9" name="Полилиния: Фигура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8" name="Полилиния: Фигура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7" name="Полилиния: Фигура 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6" name="Полилиния: Фигура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3" name="Полилиния: фигура 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101" name="Полилиния: Фигура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33" name="Полилиния: Фигура 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55" name="Полилиния: фигура 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4" name="Полилиния: Фигура 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3" name="Полилиния: Фигура 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2" name="Полилиния: Фигура 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1" name="Полилиния: Фигура 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0" name="Полилиния: Фигура 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9" name="Полилиния: Фигура 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8" name="Полилиния: Фигура 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7" name="Полилиния: Фигура 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6" name="Полилиния: Фигура 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5" name="Полилиния: Фигура 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4" name="Полилиния: Фигура 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3" name="Полилиния: Фигура 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2" name="Полилиния: Фигура 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1" name="Полилиния: Фигура 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0" name="Полилиния: Фигура 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9" name="Полилиния: Фигура 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8" name="Полилиния: Фигура 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7" name="Полилиния: фигура 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4" name="Полилиния: фигура 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3" name="Полилиния: Фигура 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2" name="Полилиния: Фигура 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1" name="Полилиния: Фигура 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0" name="Полилиния: Фигура 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9" name="Полилиния: Фигура 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8" name="Полилиния: Фигура 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7" name="Полилиния: Фигура 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6" name="Полилиния: Фигура 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5" name="Полилиния: Фигура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4" name="Полилиния: Фигура 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3" name="Полилиния: Фигура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2" name="Полилиния: Фигура 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1" name="Полилиния: Фигура 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0" name="Полилиния: Фигура 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9" name="Полилиния: Фигура 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8" name="Полилиния: Фигура 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7" name="Полилиния: фигура 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4" name="Текст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5" name="Текст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172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375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  <a:endParaRPr lang="ru-RU" dirty="0"/>
          </a:p>
        </p:txBody>
      </p:sp>
      <p:sp>
        <p:nvSpPr>
          <p:cNvPr id="35" name="Текст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36" name="Текст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0" name="Текст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1" name="Текст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2" name="Текст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7" name="Стрелка: вправо 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4" name="Текст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5" name="Текст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6" name="Текст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7" name="Текст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8" name="Текст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11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93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Дата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559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4" name="Рисунок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7" name="Рисунок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Дата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1" name="Нижний колонтитул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2" name="Номер слайда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6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23271-7B9C-DAAB-8488-27AC6A01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E3170-FD4D-6CE6-A948-C0F53FB2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A559B-66AB-B4A6-3512-B72D760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01607-1D8E-CE71-912F-FD929005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49CD7-8AF4-FAB8-341B-F31840D7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45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4" name="Рисунок 13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Графический объект 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1" name="Текст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5" name="Текст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8" name="Текст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2" name="Текст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6" name="Текст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9" name="Текст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3" name="Текст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0" name="Текст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4" name="Текст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8" name="Текст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304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Прямоугольник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Прямоугольник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Полилиния: Фигура 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9" name="Полилиния: Фигура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8" name="Полилиния: Фигура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4" name="Полилиния: Фигура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3" name="Полилиния: Фигура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2" name="Полилиния: фигура 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0" name="Полилиния: Фигура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9" name="Полилиния: Фигура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8" name="Полилиния: Фигура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7" name="Полилиния: Фигура 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6" name="Полилиния: Фигура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3" name="Полилиния: фигура 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101" name="Полилиния: Фигура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3" name="Полилиния: Фигура 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5" name="Полилиния: фигура 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4" name="Полилиния: фигура 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3" name="Полилиния: фигура 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2" name="Полилиния: Фигура 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1" name="Полилиния: Фигура 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0" name="Полилиния: Фигура 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9" name="Полилиния: Фигура 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8" name="Полилиния: Фигура 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7" name="Полилиния: Фигура 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6" name="Полилиния: Фигура 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5" name="Полилиния: фигура 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4" name="Полилиния: Фигура 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3" name="Полилиния: Фигура 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2" name="Полилиния: Фигура 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1" name="Полилиния: Фигура 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0" name="Полилиния: Фигура 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9" name="Полилиния: Фигура 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8" name="Полилиния: Фигура 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7" name="Полилиния: фигура 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3" name="Полилиния: Фигура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4" name="Полилиния: фигура 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3" name="Полилиния: Фигура 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2" name="Полилиния: Фигура 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1" name="Полилиния: Фигура 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0" name="Полилиния: Фигура 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9" name="Полилиния: Фигура 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8" name="Полилиния: Фигура 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7" name="Полилиния: Фигура 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6" name="Полилиния: фигура 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Полилиния: фигура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4" name="Полилиния: Фигура 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3" name="Полилиния: Фигура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2" name="Полилиния: Фигура 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1" name="Полилиния: Фигура 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0" name="Полилиния: Фигура 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9" name="Полилиния: Фигура 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олилиния: Фигура 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7" name="Полилиния: фигура 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95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2063F-D240-456B-E891-2D76F33E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5A0AB-19E1-5462-3A27-7318832F5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7BEAD-F066-04BA-0D44-D8795BCC5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926C00-F773-2B49-8BB6-4A4D2F2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4C104-994F-AA7F-FBFD-EF1E84F5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EBA9F5-85AF-6224-E46B-B2195CC1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F9119-EF73-9FA8-8387-D333BB03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E3A63-6D0B-2B9A-08D5-01531904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2539C4-097D-D000-2CCE-B90F9C0D8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D656C-DF28-3404-3E30-E75F24B7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9DE567-3490-2432-2F6C-583B8B6C1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3F4EB9-F807-ED6E-96CD-BCDF550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F2968-A051-E81A-E258-7C1E48E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E9C47-0359-0F63-C1A4-4E94AEDE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B430A-589B-C912-853E-D5C5642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283FB8-815D-8223-8F68-8DBAB249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D422F-9122-413A-B24B-6F3DFFCD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086DBC-A888-CEA9-FF7A-817CC0B9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E4C730-BCCE-4478-129E-1709323C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9100EB-8C05-E3C6-1BA8-AB78FE66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8B719-61B5-EE50-AFAD-EBFCD71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8B12-3D5E-A297-223C-DD5EEB7D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87B8D-B882-6331-8CF2-A7E95E03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83853-ECD5-1E42-0FCB-B0E2A235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9A837-FD75-C1CA-3F79-EF78D63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2BA4E2-65D6-A2EA-5A6E-4F8A9588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2CCD0-67EC-C886-CD07-54820E8A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D955D-29FA-41D0-359B-432D2AE4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D0CE12-2150-0CCD-665F-5517DDF51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D5DC1-B462-E551-1C86-FEA027C2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644AF0-F971-A0C9-A791-A3183A9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D664F-E94D-4D5E-80DA-AF04B510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193D77-DB95-9F60-7807-CD54B00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D64B-5749-F5CE-9D89-5003F15F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59199F-5AB2-A41D-836F-BBF9B23B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BA7EAD-FD54-64C7-6E64-26FBDBB07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A90D-FC40-4C21-BDD4-AEE44E012EE7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38C595-0697-A308-A4F5-EF2B067BD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D847D-CE51-D389-4830-71DFCE2D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28" y="139700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ru-RU" b="1" i="0" dirty="0" err="1">
                <a:effectLst/>
                <a:latin typeface="Söhne"/>
              </a:rPr>
              <a:t>Hierarchy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9727" y="1465580"/>
            <a:ext cx="6446035" cy="45720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Советы и лучшие практики: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774" y="1931924"/>
            <a:ext cx="7055669" cy="441490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Используйте понятные имена для объектов для легкой идентификации.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Организуйте свои объекты иерархически для удобства управления.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1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1905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en-US" b="1" i="0" dirty="0">
                <a:effectLst/>
                <a:latin typeface="Söhne"/>
              </a:rPr>
              <a:t>Project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7964" y="1331402"/>
            <a:ext cx="2882775" cy="2743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2400" noProof="1"/>
              <a:t>Окно </a:t>
            </a:r>
            <a:r>
              <a:rPr lang="en-US" sz="2400" noProof="1"/>
              <a:t>Project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492" y="1817481"/>
            <a:ext cx="5233508" cy="365986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Назначение: Окно Project отображает все файлы и ассеты, которые доступны в вашем проекте Unity. Это включает в себя скрипты, модели, текстуры, аудиофайлы и многое другое.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Основные функции: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Организация ассетов: Можно создавать папки и управлять структурой ассетов для удобства работы.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Импорт и экспорт ассетов: Можно добавлять новые ассеты в проект, а также экспортировать их.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Предпросмотр ассетов: Можно просматривать и редактировать свойства ассетов прямо в Unity.</a:t>
            </a:r>
            <a:endParaRPr lang="ru-RU" sz="1600" dirty="0"/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4693A7F2-81D7-83C5-F9F8-BE1EBE107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r="29063"/>
          <a:stretch/>
        </p:blipFill>
        <p:spPr bwMode="auto">
          <a:xfrm>
            <a:off x="6096000" y="2218642"/>
            <a:ext cx="6017537" cy="21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6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1905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en-US" b="1" i="0" dirty="0">
                <a:effectLst/>
                <a:latin typeface="Söhne"/>
              </a:rPr>
              <a:t>Project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7964" y="1331401"/>
            <a:ext cx="5550531" cy="44638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2800" b="1" i="0" dirty="0">
                <a:effectLst/>
                <a:latin typeface="Söhne"/>
              </a:rPr>
              <a:t>Советы и лучшие практики: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491" y="1817481"/>
            <a:ext cx="11142403" cy="365986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Поддерживайте чистоту и порядок, регулярно организуя свои ассеты.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Используйте соглашения об именовании для папок и файлов для легкого поиска и доступа.</a:t>
            </a:r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82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11" y="254303"/>
            <a:ext cx="9717084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Использование </a:t>
            </a:r>
            <a:r>
              <a:rPr lang="ru-RU" b="1" i="0" dirty="0" err="1">
                <a:effectLst/>
                <a:latin typeface="Söhne"/>
              </a:rPr>
              <a:t>Inspector</a:t>
            </a:r>
            <a:r>
              <a:rPr lang="ru-RU" b="1" i="0" dirty="0">
                <a:effectLst/>
                <a:latin typeface="Söhne"/>
              </a:rPr>
              <a:t> для изменения свойств объектов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1580183"/>
            <a:ext cx="3704822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</a:t>
            </a:r>
            <a:r>
              <a:rPr lang="en-US" dirty="0"/>
              <a:t>Inspector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2076520"/>
            <a:ext cx="8068594" cy="4273480"/>
          </a:xfrm>
        </p:spPr>
        <p:txBody>
          <a:bodyPr rtlCol="0">
            <a:normAutofit fontScale="77500" lnSpcReduction="20000"/>
          </a:bodyPr>
          <a:lstStyle>
            <a:defPPr>
              <a:defRPr lang="ru-RU"/>
            </a:def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Назначение </a:t>
            </a:r>
            <a:r>
              <a:rPr lang="ru-RU" dirty="0" err="1"/>
              <a:t>Inspector</a:t>
            </a:r>
            <a:r>
              <a:rPr lang="ru-RU" dirty="0"/>
              <a:t>: Окно </a:t>
            </a:r>
            <a:r>
              <a:rPr lang="ru-RU" dirty="0" err="1"/>
              <a:t>Inspector</a:t>
            </a:r>
            <a:r>
              <a:rPr lang="ru-RU" dirty="0"/>
              <a:t> в </a:t>
            </a:r>
            <a:r>
              <a:rPr lang="ru-RU" dirty="0" err="1"/>
              <a:t>Unity</a:t>
            </a:r>
            <a:r>
              <a:rPr lang="ru-RU" dirty="0"/>
              <a:t> позволяет просматривать и редактировать свойства и настройки выбранных объектов. Это один из самых важных инструментов в вашем рабочем процессе, позволяющий настраивать все, от физических свойств до поведения скриптов.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Изучение основных компонентов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Transform</a:t>
            </a:r>
            <a:r>
              <a:rPr lang="ru-RU" dirty="0"/>
              <a:t> </a:t>
            </a:r>
            <a:r>
              <a:rPr lang="ru-RU" dirty="0" err="1"/>
              <a:t>Component</a:t>
            </a:r>
            <a:r>
              <a:rPr lang="ru-RU" dirty="0"/>
              <a:t>: Можно изменять позицию, вращение и масштаб объектов через компонент </a:t>
            </a:r>
            <a:r>
              <a:rPr lang="ru-RU" dirty="0" err="1"/>
              <a:t>Transform</a:t>
            </a:r>
            <a:r>
              <a:rPr lang="ru-RU" dirty="0"/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Mesh</a:t>
            </a:r>
            <a:r>
              <a:rPr lang="ru-RU" dirty="0"/>
              <a:t>, </a:t>
            </a:r>
            <a:r>
              <a:rPr lang="ru-RU" dirty="0" err="1"/>
              <a:t>Renderer</a:t>
            </a:r>
            <a:r>
              <a:rPr lang="ru-RU" dirty="0"/>
              <a:t>, </a:t>
            </a:r>
            <a:r>
              <a:rPr lang="ru-RU" dirty="0" err="1"/>
              <a:t>Materials</a:t>
            </a:r>
            <a:r>
              <a:rPr lang="ru-RU" dirty="0"/>
              <a:t>: Можно настраивать внешний вид объекта, меняя его меш и материалы.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Collider</a:t>
            </a:r>
            <a:r>
              <a:rPr lang="ru-RU" dirty="0"/>
              <a:t>, </a:t>
            </a:r>
            <a:r>
              <a:rPr lang="ru-RU" dirty="0" err="1"/>
              <a:t>RigidBody</a:t>
            </a:r>
            <a:r>
              <a:rPr lang="ru-RU" dirty="0"/>
              <a:t>: Часто используют компоненты, связанные с физикой, такие как коллайдеры для определения столкновений и </a:t>
            </a:r>
            <a:r>
              <a:rPr lang="ru-RU" dirty="0" err="1"/>
              <a:t>RigidBody</a:t>
            </a:r>
            <a:r>
              <a:rPr lang="ru-RU" dirty="0"/>
              <a:t> для добавления физического поведения.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Редактирование и добавление компонентов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/>
              <a:t>Добавление новых компонентов: Можно добавить новый компонент к объекту для расширения его функциональности.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/>
              <a:t>Настройка компонентов: Покажите, как менять различные свойства и параметры компонентов, чтобы добиться желаемого поведения объекта.</a:t>
            </a:r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A97F7E4-CB28-BB08-4632-1FC970196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0"/>
          <a:stretch/>
        </p:blipFill>
        <p:spPr bwMode="auto">
          <a:xfrm>
            <a:off x="9705315" y="1194504"/>
            <a:ext cx="2423311" cy="52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2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29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Введение в </a:t>
            </a:r>
            <a:r>
              <a:rPr lang="en-US" b="1" i="0" dirty="0" err="1">
                <a:effectLst/>
                <a:latin typeface="Söhne"/>
              </a:rPr>
              <a:t>GameObjects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5881" y="970757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</a:t>
            </a:r>
            <a:r>
              <a:rPr lang="en-US" dirty="0" err="1"/>
              <a:t>GameObject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881" y="1426052"/>
            <a:ext cx="10127414" cy="493029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Основа всего в Unity: GameObject - это фундаментальный объект в Unity. Всё, что вы видите в сцене, является GameObject. Они могут представлять персонажей, ландшафты, камеры, свет и многое другое.</a:t>
            </a:r>
          </a:p>
          <a:p>
            <a:pPr rtl="0"/>
            <a:r>
              <a:rPr lang="ru-RU" noProof="1"/>
              <a:t>Контейнер для компонентов: GameObjects сами по себе не имеют поведения или визуального представления. Они становятся полезными, когда к ним добавляются компоненты.</a:t>
            </a:r>
          </a:p>
          <a:p>
            <a:pPr rtl="0"/>
            <a:r>
              <a:rPr lang="ru-RU" noProof="1"/>
              <a:t>Компоненты GameObject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Душа объекта: Компоненты, такие как Transform, Mesh Renderer, Colliders и Scripts, определяют поведение и внешний вид GameObject.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Гибкость и расширяемость: Вы можете добавлять множество компонентов к одному GameObject, создавая сложные и динамичные объекты.</a:t>
            </a:r>
            <a:endParaRPr lang="en-US" noProof="1"/>
          </a:p>
          <a:p>
            <a:r>
              <a:rPr lang="ru-RU" noProof="1"/>
              <a:t>Иерархия и родительские отношения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Структурирование сцены: GameObjects могут быть организованы иерархически, где один объект может быть родителем другого, создавая структурированные и управляемые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Влияние родительских объектов: Объясните, как трансформации родительского объекта (перемещение, вращение, масштабирование) влияют на дочерние объекты.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6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29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Введение в </a:t>
            </a:r>
            <a:r>
              <a:rPr lang="en-US" b="1" i="0" dirty="0" err="1">
                <a:effectLst/>
                <a:latin typeface="Söhne"/>
              </a:rPr>
              <a:t>GameObjects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5881" y="970757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</a:t>
            </a:r>
            <a:r>
              <a:rPr lang="en-US" dirty="0" err="1"/>
              <a:t>GameObject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881" y="1426052"/>
            <a:ext cx="10127414" cy="493029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Основа всего в Unity: GameObject - это фундаментальный объект в Unity. Всё, что вы видите в сцене, является GameObject. Они могут представлять персонажей, ландшафты, камеры, свет и многое другое.</a:t>
            </a:r>
          </a:p>
          <a:p>
            <a:pPr rtl="0"/>
            <a:r>
              <a:rPr lang="ru-RU" noProof="1"/>
              <a:t>Контейнер для компонентов: GameObjects сами по себе не имеют поведения или визуального представления. Они становятся полезными, когда к ним добавляются компоненты.</a:t>
            </a:r>
          </a:p>
          <a:p>
            <a:pPr rtl="0"/>
            <a:r>
              <a:rPr lang="ru-RU" noProof="1"/>
              <a:t>Компоненты GameObject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Душа объекта: Компоненты, такие как Transform, Mesh Renderer, Colliders и Scripts, определяют поведение и внешний вид GameObject.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Гибкость и расширяемость: Вы можете добавлять множество компонентов к одному GameObject, создавая сложные и динамичные объекты.</a:t>
            </a:r>
            <a:endParaRPr lang="en-US" noProof="1"/>
          </a:p>
          <a:p>
            <a:r>
              <a:rPr lang="ru-RU" noProof="1"/>
              <a:t>Иерархия и родительские отношения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Структурирование сцены: GameObjects могут быть организованы иерархически, где один объект может быть родителем другого, создавая структурированные и управляемые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Влияние родительских объектов: Объясните, как трансформации родительского объекта (перемещение, вращение, масштабирование) влияют на дочерние объекты.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8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11" y="278892"/>
            <a:ext cx="7224665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Импорт и использование </a:t>
            </a:r>
            <a:r>
              <a:rPr lang="ru-RU" b="1" i="0" dirty="0" err="1">
                <a:effectLst/>
                <a:latin typeface="Söhne"/>
              </a:rPr>
              <a:t>ассетов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65049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</a:t>
            </a:r>
            <a:r>
              <a:rPr lang="ru-RU" dirty="0" err="1"/>
              <a:t>ассеты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61971"/>
            <a:ext cx="3200400" cy="205509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 </a:t>
            </a:r>
            <a:r>
              <a:rPr lang="ru-RU" dirty="0" err="1"/>
              <a:t>ассетов</a:t>
            </a:r>
            <a:r>
              <a:rPr lang="ru-RU" dirty="0"/>
              <a:t>: </a:t>
            </a:r>
            <a:r>
              <a:rPr lang="ru-RU" dirty="0" err="1"/>
              <a:t>Ассеты</a:t>
            </a:r>
            <a:r>
              <a:rPr lang="ru-RU" dirty="0"/>
              <a:t> — это ресурсы, используемые для создания игры. Это могут быть модели, текстуры, аудиофайлы, скрипты и многое другое.</a:t>
            </a:r>
          </a:p>
          <a:p>
            <a:pPr rtl="0"/>
            <a:r>
              <a:rPr lang="ru-RU" dirty="0"/>
              <a:t>Значение </a:t>
            </a:r>
            <a:r>
              <a:rPr lang="ru-RU" dirty="0" err="1"/>
              <a:t>ассетов</a:t>
            </a:r>
            <a:r>
              <a:rPr lang="ru-RU" dirty="0"/>
              <a:t>: </a:t>
            </a:r>
            <a:r>
              <a:rPr lang="ru-RU" dirty="0" err="1"/>
              <a:t>Ассеты</a:t>
            </a:r>
            <a:r>
              <a:rPr lang="ru-RU" dirty="0"/>
              <a:t> являются строительными блоками ваших проектов </a:t>
            </a:r>
            <a:r>
              <a:rPr lang="ru-RU" dirty="0" err="1"/>
              <a:t>Unity</a:t>
            </a:r>
            <a:r>
              <a:rPr lang="ru-RU" dirty="0"/>
              <a:t>. Они добавляют визуальные детали, звуки, движение и интерактивность в игру или приложение.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165049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Импорт </a:t>
            </a:r>
            <a:r>
              <a:rPr lang="ru-RU" dirty="0" err="1"/>
              <a:t>ассетов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061971"/>
            <a:ext cx="3200400" cy="200303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Стандартный импорт: Можно импортировать </a:t>
            </a:r>
            <a:r>
              <a:rPr lang="ru-RU" dirty="0" err="1"/>
              <a:t>ассеты</a:t>
            </a:r>
            <a:r>
              <a:rPr lang="ru-RU" dirty="0"/>
              <a:t>, перетаскивая файлы в окно Project или используя меню "</a:t>
            </a:r>
            <a:r>
              <a:rPr lang="ru-RU" dirty="0" err="1"/>
              <a:t>Assets</a:t>
            </a:r>
            <a:r>
              <a:rPr lang="ru-RU" dirty="0"/>
              <a:t>" → "</a:t>
            </a:r>
            <a:r>
              <a:rPr lang="ru-RU" dirty="0" err="1"/>
              <a:t>Import</a:t>
            </a:r>
            <a:r>
              <a:rPr lang="ru-RU" dirty="0"/>
              <a:t> New Asset".</a:t>
            </a:r>
          </a:p>
          <a:p>
            <a:pPr rtl="0"/>
            <a:r>
              <a:rPr lang="ru-RU" dirty="0"/>
              <a:t>Поддерживаемые форматы: </a:t>
            </a:r>
            <a:r>
              <a:rPr lang="ru-RU" dirty="0" err="1"/>
              <a:t>Unity</a:t>
            </a:r>
            <a:r>
              <a:rPr lang="ru-RU" dirty="0"/>
              <a:t> может импортировать, включая 3D модели (.</a:t>
            </a:r>
            <a:r>
              <a:rPr lang="ru-RU" dirty="0" err="1"/>
              <a:t>fbx</a:t>
            </a:r>
            <a:r>
              <a:rPr lang="ru-RU" dirty="0"/>
              <a:t>, .</a:t>
            </a:r>
            <a:r>
              <a:rPr lang="ru-RU" dirty="0" err="1"/>
              <a:t>obj</a:t>
            </a:r>
            <a:r>
              <a:rPr lang="ru-RU" dirty="0"/>
              <a:t>), изображения (.</a:t>
            </a:r>
            <a:r>
              <a:rPr lang="ru-RU" dirty="0" err="1"/>
              <a:t>png</a:t>
            </a:r>
            <a:r>
              <a:rPr lang="ru-RU" dirty="0"/>
              <a:t>, .</a:t>
            </a:r>
            <a:r>
              <a:rPr lang="ru-RU" dirty="0" err="1"/>
              <a:t>jpg</a:t>
            </a:r>
            <a:r>
              <a:rPr lang="ru-RU" dirty="0"/>
              <a:t>), аудио (.mp3, .</a:t>
            </a:r>
            <a:r>
              <a:rPr lang="ru-RU" dirty="0" err="1"/>
              <a:t>wav</a:t>
            </a:r>
            <a:r>
              <a:rPr lang="ru-RU" dirty="0"/>
              <a:t>) и другие.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97990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Работа с </a:t>
            </a:r>
            <a:r>
              <a:rPr lang="ru-RU" dirty="0" err="1"/>
              <a:t>ассетами</a:t>
            </a:r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391381"/>
            <a:ext cx="3200400" cy="2072793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Использование </a:t>
            </a:r>
            <a:r>
              <a:rPr lang="ru-RU" dirty="0" err="1"/>
              <a:t>ассетов</a:t>
            </a:r>
            <a:r>
              <a:rPr lang="ru-RU" dirty="0"/>
              <a:t> в сцене: Покажите, как перетаскивать </a:t>
            </a:r>
            <a:r>
              <a:rPr lang="ru-RU" dirty="0" err="1"/>
              <a:t>ассеты</a:t>
            </a:r>
            <a:r>
              <a:rPr lang="ru-RU" dirty="0"/>
              <a:t> из окна Project в окно </a:t>
            </a:r>
            <a:r>
              <a:rPr lang="ru-RU" dirty="0" err="1"/>
              <a:t>Scene</a:t>
            </a:r>
            <a:r>
              <a:rPr lang="ru-RU" dirty="0"/>
              <a:t> для создания и настройки вашей игры.</a:t>
            </a:r>
          </a:p>
          <a:p>
            <a:pPr rtl="0"/>
            <a:r>
              <a:rPr lang="ru-RU" dirty="0"/>
              <a:t>Организация </a:t>
            </a:r>
            <a:r>
              <a:rPr lang="ru-RU" dirty="0" err="1"/>
              <a:t>ассетов</a:t>
            </a:r>
            <a:r>
              <a:rPr lang="ru-RU" dirty="0"/>
              <a:t>: Объясните, как важно поддерживать порядок, создавая папки и следуя соглашениям об именовании для удобного доступа и управления.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5486" y="3979902"/>
            <a:ext cx="3264318" cy="4049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Asset Store</a:t>
            </a:r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85486" y="4391381"/>
            <a:ext cx="3453990" cy="207279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Asset Store: </a:t>
            </a:r>
            <a:r>
              <a:rPr lang="ru-RU" dirty="0" err="1"/>
              <a:t>Unity</a:t>
            </a:r>
            <a:r>
              <a:rPr lang="ru-RU" dirty="0"/>
              <a:t> Asset Store предлагает тысячи готовых </a:t>
            </a:r>
            <a:r>
              <a:rPr lang="ru-RU" dirty="0" err="1"/>
              <a:t>ассетов</a:t>
            </a:r>
            <a:r>
              <a:rPr lang="ru-RU" dirty="0"/>
              <a:t>, которые можно купить или скачать бесплатно.</a:t>
            </a:r>
          </a:p>
          <a:p>
            <a:pPr rtl="0"/>
            <a:r>
              <a:rPr lang="ru-RU" dirty="0"/>
              <a:t>Примеры </a:t>
            </a:r>
            <a:r>
              <a:rPr lang="ru-RU" dirty="0" err="1"/>
              <a:t>ассетов</a:t>
            </a:r>
            <a:r>
              <a:rPr lang="ru-RU" dirty="0"/>
              <a:t>: Существуют различные типы </a:t>
            </a:r>
            <a:r>
              <a:rPr lang="ru-RU" dirty="0" err="1"/>
              <a:t>ассетов</a:t>
            </a:r>
            <a:r>
              <a:rPr lang="ru-RU" dirty="0"/>
              <a:t>, доступные в магазине, включая пакеты окружения, персонажей, звуков и инструментов.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7" y="137795"/>
            <a:ext cx="770449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Основы освещения и его влияние на сцену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246" y="1364404"/>
            <a:ext cx="7704497" cy="507260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Значение освещения: Освещение в </a:t>
            </a:r>
            <a:r>
              <a:rPr lang="ru-RU" dirty="0" err="1"/>
              <a:t>Unity</a:t>
            </a:r>
            <a:r>
              <a:rPr lang="ru-RU" dirty="0"/>
              <a:t> является ключевым элементом, который добавляет реалистичность и настроение сценам. Оно влияет на визуальное восприятие, выделяет детали и направляет внимание игрока.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Типы источников света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 err="1"/>
              <a:t>Directional</a:t>
            </a:r>
            <a:r>
              <a:rPr lang="ru-RU" dirty="0"/>
              <a:t> Light: Представляет собой источник света, который освещает все объекты сцены равномерно, подобно солнцу.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Point Light: Излучает свет во всех направлениях от определенной точки, создавая эффект, подобный лампочке или свече.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 err="1"/>
              <a:t>Spotlight</a:t>
            </a:r>
            <a:r>
              <a:rPr lang="ru-RU" dirty="0"/>
              <a:t>: Проектор, который освещает определенную область и создает конусообразный луч света.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Area Light: Используется для освещения больших поверхностей, создавая мягкий и равномерный свет.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Важные параметры освещения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Интенсивность: Определяет, насколько ярким будет свет.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Цвет: Меняет оттенок света, влияя на атмосферу и настроение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Дальность и угол: Для точечных и прожекторных светов, контролирует, насколько далеко и широко свет распространяется.</a:t>
            </a:r>
            <a:endParaRPr lang="ru-RU" noProof="1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142875"/>
            <a:ext cx="886940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Структура проекта и лучшие практики организации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570776"/>
            <a:ext cx="2468880" cy="8523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Важность структурированного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332613"/>
            <a:ext cx="2465832" cy="391769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Облегчение совместной работы: Понятная и последовательная структура проекта упрощает совместную работу и передачу проектов между членами команды.</a:t>
            </a:r>
          </a:p>
          <a:p>
            <a:pPr rtl="0"/>
            <a:r>
              <a:rPr lang="ru-RU" dirty="0"/>
              <a:t>Улучшение эффективности: Хорошо организованный проект позволяет быстрее находить необходимые ресурсы и уменьшает вероятность ошибок.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1519217"/>
            <a:ext cx="2468880" cy="852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Создание стандартной структуры папок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2238" y="2268728"/>
            <a:ext cx="2907608" cy="3984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050" noProof="1"/>
              <a:t>Assets: Обычно разделяют ассеты на подпапки, такие как 'Scripts', 'Materials', 'Textures', 'Models', 'Audio', и другие, для удобства навигации.</a:t>
            </a:r>
          </a:p>
          <a:p>
            <a:pPr rtl="0"/>
            <a:r>
              <a:rPr lang="ru-RU" sz="1050" noProof="1"/>
              <a:t>Scenes: Предложите хранить все сцены в отдельной папке, чтобы легко находить и управлять различными уровнями и состояниями игры.</a:t>
            </a:r>
          </a:p>
          <a:p>
            <a:pPr rtl="0"/>
            <a:r>
              <a:rPr lang="ru-RU" sz="1050" noProof="1"/>
              <a:t>Prefabs: Преимущества использования префабов для повторно используемых объектов и как организовать их для легкого доступа.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1474117"/>
            <a:ext cx="2468880" cy="6116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Именование файлов и </a:t>
            </a:r>
            <a:r>
              <a:rPr lang="ru-RU" dirty="0" err="1"/>
              <a:t>ассетов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19" y="2085749"/>
            <a:ext cx="2771775" cy="41645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noProof="1"/>
              <a:t>Соглашение об именовании: Важно последовательно и описательно именовать файлы и ассеты для облегчения поиска и понимания их назначения.</a:t>
            </a:r>
          </a:p>
          <a:p>
            <a:pPr rtl="0"/>
            <a:r>
              <a:rPr lang="ru-RU" sz="1100" noProof="1"/>
              <a:t>Примеры: Например бэкграунд (</a:t>
            </a:r>
            <a:r>
              <a:rPr lang="en-US" sz="1100" noProof="1"/>
              <a:t>BG_), </a:t>
            </a:r>
            <a:r>
              <a:rPr lang="ru-RU" sz="1100" noProof="1"/>
              <a:t>деревья (</a:t>
            </a:r>
            <a:r>
              <a:rPr lang="en-US" sz="1100" noProof="1"/>
              <a:t>Tree_), </a:t>
            </a:r>
            <a:r>
              <a:rPr lang="ru-RU" sz="1100" noProof="1"/>
              <a:t>враги (</a:t>
            </a:r>
            <a:r>
              <a:rPr lang="en-US" sz="1100" noProof="1"/>
              <a:t>Enemy_), </a:t>
            </a:r>
            <a:r>
              <a:rPr lang="ru-RU" sz="1100" noProof="1"/>
              <a:t>звуки (</a:t>
            </a:r>
            <a:r>
              <a:rPr lang="en-US" sz="1100" noProof="1"/>
              <a:t>Snd_), </a:t>
            </a:r>
            <a:r>
              <a:rPr lang="ru-RU" sz="1100" noProof="1"/>
              <a:t>эффекты (</a:t>
            </a:r>
            <a:r>
              <a:rPr lang="en-US" sz="1100" noProof="1"/>
              <a:t>FX_), </a:t>
            </a:r>
            <a:r>
              <a:rPr lang="ru-RU" sz="1100" noProof="1"/>
              <a:t>оружие (</a:t>
            </a:r>
            <a:r>
              <a:rPr lang="en-US" sz="1100" noProof="1"/>
              <a:t>Weapon_) </a:t>
            </a:r>
            <a:r>
              <a:rPr lang="ru-RU" sz="1100" noProof="1"/>
              <a:t>и т.д. </a:t>
            </a:r>
            <a:r>
              <a:rPr lang="en-US" sz="1100" noProof="1"/>
              <a:t>Tree_Pine_, Tree_Oak_, Tree_Birch_,</a:t>
            </a:r>
            <a:r>
              <a:rPr lang="ru-RU" sz="1100" noProof="1"/>
              <a:t> </a:t>
            </a:r>
            <a:r>
              <a:rPr lang="en-US" sz="1100" noProof="1"/>
              <a:t>Tree_Pine_Small_, Tree_Pine_Big_,..</a:t>
            </a:r>
            <a:endParaRPr lang="ru-RU" sz="1100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43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142875"/>
            <a:ext cx="886940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Структура проекта и лучшие практики организации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570776"/>
            <a:ext cx="3873630" cy="8523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Версионирование</a:t>
            </a:r>
            <a:r>
              <a:rPr lang="ru-RU" dirty="0"/>
              <a:t> и резервное копирование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332613"/>
            <a:ext cx="3868848" cy="391769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Системы контроля версий: </a:t>
            </a:r>
            <a:r>
              <a:rPr lang="en-US" dirty="0"/>
              <a:t>Git </a:t>
            </a:r>
            <a:r>
              <a:rPr lang="ru-RU" dirty="0"/>
              <a:t>помогает отслеживать версии, изменения, сделанные в этих версиях и позволяет совместно работать над одним проектом.</a:t>
            </a:r>
          </a:p>
          <a:p>
            <a:pPr rtl="0"/>
            <a:r>
              <a:rPr lang="ru-RU" dirty="0"/>
              <a:t>Резервное копирование: Важно регулярно создавать резервные копии проекта, чтобы предотвратить потерю данных.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373978" y="1510841"/>
            <a:ext cx="3762505" cy="85238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Очистка и обслуживание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49381" y="2260352"/>
            <a:ext cx="4431114" cy="3984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Регулярная очистка: Важно регулярно удалять неиспользуемые ассеты и файлы для поддержания чистоты и порядка в проекте.</a:t>
            </a:r>
          </a:p>
          <a:p>
            <a:pPr rtl="0"/>
            <a:r>
              <a:rPr lang="ru-RU" noProof="1"/>
              <a:t>Обновление ассетов и зависимостей: Подчеркните необходимость периодического обновления ассетов и библиотек для обеспечения совместимости и безопасности.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3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6985297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Краткое введение в </a:t>
            </a:r>
            <a:r>
              <a:rPr lang="en-US" dirty="0"/>
              <a:t>Unity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1654640"/>
            <a:ext cx="3200400" cy="215401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 err="1"/>
              <a:t>Unity</a:t>
            </a:r>
            <a:r>
              <a:rPr lang="ru-RU" dirty="0"/>
              <a:t> — это мощная и гибкая платформа для разработки игр и интерактивных 3D-проектов. Она предлагает разработчикам интегрированную среду, где они могут создавать игры и приложения для множества платформ, включая PC, консоли, мобильные устройства и VR/AR-системы.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7759" y="3808651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Основание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7759" y="4215048"/>
            <a:ext cx="3200400" cy="7315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была основана в Дании в 2004 году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4" y="1658792"/>
            <a:ext cx="34368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Рост и развитие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3" y="2074333"/>
            <a:ext cx="3436841" cy="11428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 тех пор </a:t>
            </a:r>
            <a:r>
              <a:rPr lang="ru-RU" dirty="0" err="1"/>
              <a:t>Unity</a:t>
            </a:r>
            <a:r>
              <a:rPr lang="ru-RU" dirty="0"/>
              <a:t> выросла в одну из самых популярных платформ для разработки игр благодаря своей доступности, гибкости и мощным функциям.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Заголовок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Текст 30">
            <a:extLst>
              <a:ext uri="{FF2B5EF4-FFF2-40B4-BE49-F238E27FC236}">
                <a16:creationId xmlns:a16="http://schemas.microsoft.com/office/drawing/2014/main" id="{388E3FD2-89E3-7299-698D-144B9773808B}"/>
              </a:ext>
            </a:extLst>
          </p:cNvPr>
          <p:cNvSpPr txBox="1">
            <a:spLocks/>
          </p:cNvSpPr>
          <p:nvPr/>
        </p:nvSpPr>
        <p:spPr>
          <a:xfrm>
            <a:off x="8486212" y="3255209"/>
            <a:ext cx="343684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accent3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1" i="0" dirty="0">
                <a:effectLst/>
                <a:latin typeface="Söhne"/>
              </a:rPr>
              <a:t>Назначение</a:t>
            </a:r>
            <a:endParaRPr lang="ru-RU" dirty="0"/>
          </a:p>
        </p:txBody>
      </p:sp>
      <p:sp>
        <p:nvSpPr>
          <p:cNvPr id="19" name="Текст 29">
            <a:extLst>
              <a:ext uri="{FF2B5EF4-FFF2-40B4-BE49-F238E27FC236}">
                <a16:creationId xmlns:a16="http://schemas.microsoft.com/office/drawing/2014/main" id="{1B0A6C36-CFFA-BB8F-421D-56F5F8724544}"/>
              </a:ext>
            </a:extLst>
          </p:cNvPr>
          <p:cNvSpPr txBox="1">
            <a:spLocks/>
          </p:cNvSpPr>
          <p:nvPr/>
        </p:nvSpPr>
        <p:spPr>
          <a:xfrm>
            <a:off x="8486211" y="3670750"/>
            <a:ext cx="3436841" cy="196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изначально была создана для упрощения процесса разработки игр, но теперь она также широко используется для создания архитектурных визуализаций, интерактивного контента, тренировочных симуляторов и многого другого.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НАШИ КОНКУРЕНТЫ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1" y="1635566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Сохранение сцен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149780"/>
            <a:ext cx="4814048" cy="394621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i="0" dirty="0">
                <a:effectLst/>
                <a:latin typeface="Söhne"/>
              </a:rPr>
              <a:t>Значение регулярного сохранения:</a:t>
            </a:r>
            <a:r>
              <a:rPr lang="ru-RU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Подчеркните важность частого и регулярного сохранения работы, чтобы предотвратить потерю данных из-за сбоев, ошибок или других неожиданных проблем.</a:t>
            </a:r>
          </a:p>
          <a:p>
            <a:pPr rtl="0"/>
            <a:r>
              <a:rPr lang="ru-RU" noProof="1"/>
              <a:t>Как сохранить сцену: Объясните процесс сохранения текущей сцены через меню 'File' → 'Save Scene' или используя сочетание клавиш (например, Ctrl+S на Windows).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3344" y="1633661"/>
            <a:ext cx="42976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Подсказки и лучшие практики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3" y="2149779"/>
            <a:ext cx="5259952" cy="316629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Регулярные сохранения: Необходимо сохранять свою работу часто и создавать резервные копии важных версий.</a:t>
            </a:r>
          </a:p>
          <a:p>
            <a:pPr rtl="0"/>
            <a:r>
              <a:rPr lang="ru-RU" noProof="1"/>
              <a:t>Структурированные резервные копии: Помимо обычных сохранений стоит организовать резервные копии проектов вне Unity, например, на внешнем диске или облачном хранилище.</a:t>
            </a:r>
          </a:p>
          <a:p>
            <a:pPr rtl="0"/>
            <a:r>
              <a:rPr lang="ru-RU" noProof="1"/>
              <a:t>Проверка перед сохранением: Важна проверка текущего состояния проекта перед сохранением, чтобы избежать сохранения ошибок или нежелательных изменений.</a:t>
            </a:r>
            <a:endParaRPr lang="ru-RU" dirty="0"/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27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146198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контроль версий?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6"/>
            <a:ext cx="6400800" cy="403918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Определение: Контроль версий — это система, которая отслеживает изменения в файлах и позволяет вернуться к предыдущим версиям документов, кода или целых проектов. Это критически важно для управления изменениями и совместной работы в проектах разработки.</a:t>
            </a:r>
          </a:p>
          <a:p>
            <a:pPr rtl="0"/>
            <a:r>
              <a:rPr lang="ru-RU" dirty="0"/>
              <a:t>История изменений: Позволяет видеть, кто, когда и что изменил, а также возвращаться к более ранним версиям файлов при необходимости.</a:t>
            </a:r>
          </a:p>
          <a:p>
            <a:pPr rtl="0"/>
            <a:r>
              <a:rPr lang="ru-RU" dirty="0"/>
              <a:t>Важность: Это основной инструмент для любого разработчика, позволяющий управлять изменениями, избегать конфликтов и восстанавливать утерянную работу.</a:t>
            </a:r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81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747" y="294296"/>
            <a:ext cx="633984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Зачем использовать </a:t>
            </a:r>
            <a:r>
              <a:rPr lang="en-US" dirty="0"/>
              <a:t>Git?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717" y="1620176"/>
            <a:ext cx="7656214" cy="443659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Популярность и сообщество: </a:t>
            </a:r>
            <a:r>
              <a:rPr lang="ru-RU" dirty="0" err="1"/>
              <a:t>Git</a:t>
            </a:r>
            <a:r>
              <a:rPr lang="ru-RU" dirty="0"/>
              <a:t> — это наиболее популярная система контроля версий с огромным сообществом и множеством доступных ресурсов для обучения и поддержки.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Гибкость и масштабируемость: </a:t>
            </a:r>
            <a:r>
              <a:rPr lang="ru-RU" dirty="0" err="1"/>
              <a:t>Git</a:t>
            </a:r>
            <a:r>
              <a:rPr lang="ru-RU" dirty="0"/>
              <a:t> подходит как для маленьких проектов одного человека, так и для больших командных проектов, предлагая мощные инструменты для управления разработкой.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Распределенная природа: В отличие от централизованных систем, каждый участник проекта имеет полную копию репозитория, что увеличивает безопасность и позволяет работать офлайн.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Улучшенная совместная работа: </a:t>
            </a:r>
            <a:r>
              <a:rPr lang="ru-RU" dirty="0" err="1"/>
              <a:t>Git</a:t>
            </a:r>
            <a:r>
              <a:rPr lang="ru-RU" dirty="0"/>
              <a:t> упрощает совместную работу через ветвление и слияние, позволяя разработчикам работать параллельно без риска перезаписи чужой работы.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Отслеживание и исправление ошибок: </a:t>
            </a:r>
            <a:r>
              <a:rPr lang="ru-RU" dirty="0" err="1"/>
              <a:t>Git</a:t>
            </a:r>
            <a:r>
              <a:rPr lang="ru-RU" dirty="0"/>
              <a:t> позволяет легко отслеживать, когда и какие изменения привели к ошибкам, что упрощает их исправление и предотвращение в будущем.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17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88505"/>
            <a:ext cx="6800850" cy="13258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Преимущества </a:t>
            </a:r>
            <a:r>
              <a:rPr lang="ru-RU" b="0" i="0" dirty="0" err="1">
                <a:effectLst/>
                <a:latin typeface="Söhne"/>
              </a:rPr>
              <a:t>Git</a:t>
            </a:r>
            <a:r>
              <a:rPr lang="ru-RU" b="0" i="0" dirty="0">
                <a:effectLst/>
                <a:latin typeface="Söhne"/>
              </a:rPr>
              <a:t> для разработчиков и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430449"/>
            <a:ext cx="6800850" cy="48254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Изоляция работы: Ветки в </a:t>
            </a:r>
            <a:r>
              <a:rPr lang="ru-RU" dirty="0" err="1"/>
              <a:t>Git</a:t>
            </a:r>
            <a:r>
              <a:rPr lang="ru-RU" dirty="0"/>
              <a:t> позволяют разработчикам изолировать новые функции или исправления до тех пор, пока они не будут готовы к слиянию с основной кодовой базой.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Легкое слияние и разрешение конфликтов: </a:t>
            </a:r>
            <a:r>
              <a:rPr lang="ru-RU" dirty="0" err="1"/>
              <a:t>Git</a:t>
            </a:r>
            <a:r>
              <a:rPr lang="ru-RU" dirty="0"/>
              <a:t> предлагает мощные инструменты для слияния изменений и разрешения конфликтов, что делает обновление кода более безопасным и эффективным.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Поддержка обратной совместимости: Возможность быстро переключаться между версиями и ветками делает тестирование обратной совместимости и поддержание старых версий проще.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Документация и обратная связь: Коммиты в </a:t>
            </a:r>
            <a:r>
              <a:rPr lang="ru-RU" dirty="0" err="1"/>
              <a:t>Git</a:t>
            </a:r>
            <a:r>
              <a:rPr lang="ru-RU" dirty="0"/>
              <a:t> служат документацией изменений, а комментарии и обсуждения в системах, таких как </a:t>
            </a:r>
            <a:r>
              <a:rPr lang="ru-RU" dirty="0" err="1"/>
              <a:t>GitHub</a:t>
            </a:r>
            <a:r>
              <a:rPr lang="ru-RU" dirty="0"/>
              <a:t>, способствуют лучшему пониманию и обратной связи.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</a:t>
            </a:r>
            <a:r>
              <a:rPr lang="ru-RU" b="1" i="0" dirty="0" err="1">
                <a:effectLst/>
                <a:latin typeface="Söhne"/>
              </a:rPr>
              <a:t>Git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1041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Настройка </a:t>
            </a:r>
            <a:r>
              <a:rPr lang="en-US" dirty="0"/>
              <a:t>Git </a:t>
            </a:r>
            <a:r>
              <a:rPr lang="ru-RU" dirty="0"/>
              <a:t>для </a:t>
            </a:r>
            <a:r>
              <a:rPr lang="en-US" dirty="0"/>
              <a:t>Unity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37" y="1451542"/>
            <a:ext cx="3879411" cy="291243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Инициализация репозитория: Перед началом работы необходимо инициализировать новый </a:t>
            </a:r>
            <a:r>
              <a:rPr lang="ru-RU" dirty="0" err="1"/>
              <a:t>Git</a:t>
            </a:r>
            <a:r>
              <a:rPr lang="ru-RU" dirty="0"/>
              <a:t> репозиторий в корне проекта </a:t>
            </a:r>
            <a:r>
              <a:rPr lang="ru-RU" dirty="0" err="1"/>
              <a:t>Unity</a:t>
            </a:r>
            <a:r>
              <a:rPr lang="ru-RU" dirty="0"/>
              <a:t> для отслеживания изменений.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Установка LFS (</a:t>
            </a:r>
            <a:r>
              <a:rPr lang="ru-RU" dirty="0" err="1"/>
              <a:t>Large</a:t>
            </a:r>
            <a:r>
              <a:rPr lang="ru-RU" dirty="0"/>
              <a:t> File </a:t>
            </a:r>
            <a:r>
              <a:rPr lang="ru-RU" dirty="0" err="1"/>
              <a:t>StorageПри</a:t>
            </a:r>
            <a:r>
              <a:rPr lang="ru-RU" dirty="0"/>
              <a:t> необходимости можно  использовать </a:t>
            </a:r>
            <a:r>
              <a:rPr lang="ru-RU" dirty="0" err="1"/>
              <a:t>Git</a:t>
            </a:r>
            <a:r>
              <a:rPr lang="ru-RU" dirty="0"/>
              <a:t> LFS для эффективного управления большими </a:t>
            </a:r>
            <a:r>
              <a:rPr lang="ru-RU" dirty="0" err="1"/>
              <a:t>ассетами</a:t>
            </a:r>
            <a:r>
              <a:rPr lang="ru-RU" dirty="0"/>
              <a:t>, такими как модели, текстуры и аудиофайлы.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14850" y="101041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Игнорирование файлов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5486" y="1499616"/>
            <a:ext cx="3408724" cy="286435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Понимание .</a:t>
            </a:r>
            <a:r>
              <a:rPr lang="ru-RU" dirty="0" err="1"/>
              <a:t>gitignore</a:t>
            </a:r>
            <a:r>
              <a:rPr lang="ru-RU" dirty="0"/>
              <a:t>: Необходимо использовать файл .</a:t>
            </a:r>
            <a:r>
              <a:rPr lang="ru-RU" dirty="0" err="1"/>
              <a:t>gitignore</a:t>
            </a:r>
            <a:r>
              <a:rPr lang="ru-RU" dirty="0"/>
              <a:t> для исключения временных файлов, локальных настроек и других ненужных элементов из репозитория.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Шаблоны для </a:t>
            </a:r>
            <a:r>
              <a:rPr lang="ru-RU" dirty="0" err="1"/>
              <a:t>Unity</a:t>
            </a:r>
            <a:r>
              <a:rPr lang="ru-RU" dirty="0"/>
              <a:t>: Обсудите, какие типы файлов и папок обычно исключаются в проектах </a:t>
            </a:r>
            <a:r>
              <a:rPr lang="ru-RU" dirty="0" err="1"/>
              <a:t>Unity</a:t>
            </a:r>
            <a:r>
              <a:rPr lang="ru-RU" dirty="0"/>
              <a:t> (например, Library, </a:t>
            </a:r>
            <a:r>
              <a:rPr lang="ru-RU" dirty="0" err="1"/>
              <a:t>Temp</a:t>
            </a:r>
            <a:r>
              <a:rPr lang="ru-RU" dirty="0"/>
              <a:t>, </a:t>
            </a:r>
            <a:r>
              <a:rPr lang="ru-RU" dirty="0" err="1"/>
              <a:t>obj</a:t>
            </a:r>
            <a:r>
              <a:rPr lang="ru-RU" dirty="0"/>
              <a:t>, </a:t>
            </a:r>
            <a:r>
              <a:rPr lang="ru-RU" dirty="0" err="1"/>
              <a:t>Build</a:t>
            </a:r>
            <a:r>
              <a:rPr lang="ru-RU" dirty="0"/>
              <a:t>) и предложите использовать стандартные шаблоны .</a:t>
            </a:r>
            <a:r>
              <a:rPr lang="ru-RU" dirty="0" err="1"/>
              <a:t>gitignore</a:t>
            </a:r>
            <a:r>
              <a:rPr lang="ru-RU" dirty="0"/>
              <a:t> для </a:t>
            </a:r>
            <a:r>
              <a:rPr lang="ru-RU" dirty="0" err="1"/>
              <a:t>Unity</a:t>
            </a:r>
            <a:r>
              <a:rPr lang="ru-RU" dirty="0"/>
              <a:t>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399" y="4409694"/>
            <a:ext cx="6800849" cy="365760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Советы по ведению репозитория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437" y="4821174"/>
            <a:ext cx="7250131" cy="153390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Частые коммиты: Желательно делать маленькие, но частые коммиты с четкими и описательными сообщениями, что облегчает понимание истории изменений и откат к определенным точкам.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Организация веток: Можно использовать ветки для разработки новых функций, исправления ошибок и экспериментов, сохраняя при этом стабильность основной кодовой базы.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4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7094295" cy="960501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Версии и лицензии </a:t>
            </a:r>
            <a:r>
              <a:rPr lang="en-US" b="1" i="0" dirty="0">
                <a:effectLst/>
                <a:latin typeface="Söhne"/>
              </a:rPr>
              <a:t>Unity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Персональная версия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115301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Бесплатная версия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для студентов, хобби-разработчиков и небольших компаний. Имеет некоторые ограничения по доходам и возможностям.</a:t>
            </a:r>
            <a:endParaRPr lang="ru-RU" dirty="0"/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59" y="3770893"/>
            <a:ext cx="3304818" cy="6552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Профессиональная версия</a:t>
            </a:r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7759" y="4429246"/>
            <a:ext cx="3385500" cy="11457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Платная версия, предлагающая дополнительные функции и поддержку для серьёзных разработчиков и крупных студий.</a:t>
            </a:r>
            <a:endParaRPr lang="ru-RU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Unity Plus </a:t>
            </a:r>
            <a:r>
              <a:rPr lang="ru-RU" b="1" i="0" dirty="0">
                <a:effectLst/>
                <a:latin typeface="Söhne"/>
              </a:rPr>
              <a:t>и </a:t>
            </a:r>
            <a:r>
              <a:rPr lang="en-US" b="1" i="0" dirty="0">
                <a:effectLst/>
                <a:latin typeface="Söhne"/>
              </a:rPr>
              <a:t>Enterprise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123456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Пакеты для организаций с дополнительными потребностями в сопровождении и производительности.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770893"/>
            <a:ext cx="34368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Лицензионная политика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6" y="4186434"/>
            <a:ext cx="3436841" cy="14002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Важно понимать условия лицензирования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выбрать подходящий план в соответствии с размером вашей команды и бюджетом.</a:t>
            </a:r>
            <a:endParaRPr lang="ru-RU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Заголовок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2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предлагает интуитивно понятные инструменты и широкий спектр возможностей, делая её популярным выбором для разработчиков по всему миру. Независимо от того, работаете ли вы над небольшим проектом или крупной игрой,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предоставляет мощные ресурсы для реализации вашего творческого видения.</a:t>
            </a:r>
            <a:endParaRPr lang="ru-RU" dirty="0"/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20ГГ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Заголовок презентации</a:t>
            </a: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17" y="254303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Обзор основных окон и панелей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0160" y="1624870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Scene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159548"/>
            <a:ext cx="274320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Где происходит основная работа по созданию и управлению вашими 3D сценами.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280160" y="3256828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Game View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6329" y="3791506"/>
            <a:ext cx="2950862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Позволяет вам просматривать вашу игру так, как она будет видна игрокам во время выполнения.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0159" y="488878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Hierarchy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5425369"/>
            <a:ext cx="274320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Показывает структуру всех объектов, присутствующих в текущей сцене.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Заголовок презентации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157C1-4158-3F95-81A9-2FED430B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79" y="1204111"/>
            <a:ext cx="7953971" cy="50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17" y="254303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Обзор основных окон и панелей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0159" y="1487382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59" y="1856188"/>
            <a:ext cx="2743200" cy="9367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Отображает все файлы,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ассеты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скрипты, доступные в вашем проекте.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333647" y="2604017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Inspector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29817" y="2917413"/>
            <a:ext cx="2950862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Предоставляет детальную информацию и настройки для выбранного объекта.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0159" y="3720652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Toolbar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4044737"/>
            <a:ext cx="2676205" cy="1197839"/>
          </a:xfrm>
        </p:spPr>
        <p:txBody>
          <a:bodyPr rtlCol="0">
            <a:normAutofit fontScale="77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Содержит инструменты для манипулирования объектами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Scene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View и быстрого доступа к наиболее часто используемым функциям.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Заголовок презентации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157C1-4158-3F95-81A9-2FED430B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79" y="1204111"/>
            <a:ext cx="7953971" cy="50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4">
            <a:extLst>
              <a:ext uri="{FF2B5EF4-FFF2-40B4-BE49-F238E27FC236}">
                <a16:creationId xmlns:a16="http://schemas.microsoft.com/office/drawing/2014/main" id="{91728E4E-0653-90FB-0575-D73F569B0C9B}"/>
              </a:ext>
            </a:extLst>
          </p:cNvPr>
          <p:cNvSpPr txBox="1">
            <a:spLocks/>
          </p:cNvSpPr>
          <p:nvPr/>
        </p:nvSpPr>
        <p:spPr>
          <a:xfrm>
            <a:off x="1280159" y="5053967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accent3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en-US" b="1" i="0" dirty="0">
                <a:effectLst/>
                <a:latin typeface="Söhne"/>
              </a:rPr>
              <a:t>Console</a:t>
            </a:r>
            <a:endParaRPr lang="en-US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4862DFFB-D309-294F-7191-B4BBC772FB0C}"/>
              </a:ext>
            </a:extLst>
          </p:cNvPr>
          <p:cNvSpPr txBox="1">
            <a:spLocks/>
          </p:cNvSpPr>
          <p:nvPr/>
        </p:nvSpPr>
        <p:spPr>
          <a:xfrm>
            <a:off x="1280159" y="5378052"/>
            <a:ext cx="2743200" cy="97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Отображает сообщения, предупреждения и ошибки от скриптов и процесса компиляции.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58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Демонстрация навигации по </a:t>
            </a:r>
            <a:r>
              <a:rPr lang="ru-RU" b="1" i="0" dirty="0" err="1">
                <a:effectLst/>
                <a:latin typeface="Söhne"/>
              </a:rPr>
              <a:t>Scene</a:t>
            </a:r>
            <a:r>
              <a:rPr lang="ru-RU" b="1" i="0" dirty="0">
                <a:effectLst/>
                <a:latin typeface="Söhne"/>
              </a:rPr>
              <a:t> View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Введение в </a:t>
            </a:r>
            <a:r>
              <a:rPr lang="en-US" b="0" i="0" dirty="0">
                <a:effectLst/>
                <a:latin typeface="Söhne"/>
              </a:rPr>
              <a:t>Scene View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5" y="2809874"/>
            <a:ext cx="4964468" cy="354012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Назначение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Scene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View: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Основное окно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где разработчики могут визуально конструировать и манипулировать своими сценами. Оно представляет собой интерактивное 3D-представление вашей рабочей области.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Основы навигации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Панорамирование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Hand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Перемещение влево, вправо, вверх и вниз по сцене. Обычно активируется с помощью средней кнопки мыши или пробела.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Вращение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Orbit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Вращение вокруг точки фокуса для просмотра сцены под разными углами. Обычно активируется с помощью правой кнопки мыши.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Масштабирование (Zoom):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Приближение и отдаление для лучшего просмотра объектов или деталей сцены. Можно использовать колесико мыши или сочетание клавиш.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FB7F0-1F1F-C529-0BF3-7E496B834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4234" r="29407" b="41053"/>
          <a:stretch/>
        </p:blipFill>
        <p:spPr bwMode="auto">
          <a:xfrm>
            <a:off x="6048185" y="2258568"/>
            <a:ext cx="5049847" cy="32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Демонстрация навигации по </a:t>
            </a:r>
            <a:r>
              <a:rPr lang="ru-RU" b="1" i="0" dirty="0" err="1">
                <a:effectLst/>
                <a:latin typeface="Söhne"/>
              </a:rPr>
              <a:t>Scene</a:t>
            </a:r>
            <a:r>
              <a:rPr lang="ru-RU" b="1" i="0" dirty="0">
                <a:effectLst/>
                <a:latin typeface="Söhne"/>
              </a:rPr>
              <a:t> View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Введение в </a:t>
            </a:r>
            <a:r>
              <a:rPr lang="en-US" b="0" i="0" dirty="0">
                <a:effectLst/>
                <a:latin typeface="Söhne"/>
              </a:rPr>
              <a:t>Scene View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5" y="2809874"/>
            <a:ext cx="4964468" cy="354012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Move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Перемещение объектов в пространстве.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Rotate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Вращение объектов вокруг их осей.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Изменение размеров объектов. 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Работа с камерой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Переключение между перспективным и ортографическим видом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Focus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on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Object (F):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Быстрый способ сфокусироваться на выбранном объекте, приближая его для детального просмотра.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FB7F0-1F1F-C529-0BF3-7E496B834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4234" r="29407" b="41053"/>
          <a:stretch/>
        </p:blipFill>
        <p:spPr bwMode="auto">
          <a:xfrm>
            <a:off x="6048185" y="2258568"/>
            <a:ext cx="5049847" cy="32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28" y="139700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ru-RU" b="1" i="0" dirty="0" err="1">
                <a:effectLst/>
                <a:latin typeface="Söhne"/>
              </a:rPr>
              <a:t>Hierarchy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9728" y="1465580"/>
            <a:ext cx="2468880" cy="45720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Окно </a:t>
            </a:r>
            <a:r>
              <a:rPr lang="en-US" b="0" i="0" dirty="0">
                <a:effectLst/>
                <a:latin typeface="Söhne"/>
              </a:rPr>
              <a:t>Hierarchy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774" y="1931924"/>
            <a:ext cx="7055669" cy="441490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Назначение: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Окно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Hierarchy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отображает структуру всех объектов в текущей сцене. Это включает в себя не только визуальные элементы, но и камеры, источники света, скрипты и другие объекты.</a:t>
            </a:r>
          </a:p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Основные функции: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Просмотр структуры сцены: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Объекты могут быть упорядочены иерархически, что позволяет легко управлять группами объектов, такими как части персонажа или сложные механизмы.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Выбор и поиск объектов: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Вы можете быстро выбирать и искать объекты, используя поиск или просто нажимая на их имена.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Родительские и дочерние объекты: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dirty="0">
                <a:solidFill>
                  <a:srgbClr val="374151"/>
                </a:solidFill>
                <a:latin typeface="Söhne"/>
              </a:rPr>
              <a:t>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ожно создавать и управлять иерархическими отношениями, перетаскивая объекты один на другой.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E744DA5-7BE2-7D4D-2A15-830F32BFA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r="83129" b="41726"/>
          <a:stretch/>
        </p:blipFill>
        <p:spPr bwMode="auto">
          <a:xfrm>
            <a:off x="9667351" y="1575303"/>
            <a:ext cx="2053868" cy="42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2641</Words>
  <Application>Microsoft Office PowerPoint</Application>
  <PresentationFormat>Широкоэкранный</PresentationFormat>
  <Paragraphs>276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Тема Office</vt:lpstr>
      <vt:lpstr>1_Тема Office</vt:lpstr>
      <vt:lpstr>Основы Unity и Git</vt:lpstr>
      <vt:lpstr>Краткое введение в Unity</vt:lpstr>
      <vt:lpstr>Версии и лицензии Unity</vt:lpstr>
      <vt:lpstr>вывод</vt:lpstr>
      <vt:lpstr>Обзор основных окон и панелей Unity</vt:lpstr>
      <vt:lpstr>Обзор основных окон и панелей Unity</vt:lpstr>
      <vt:lpstr>Демонстрация навигации по Scene View</vt:lpstr>
      <vt:lpstr>Демонстрация навигации по Scene View</vt:lpstr>
      <vt:lpstr>Работа с окнами Hierarchy в Unity</vt:lpstr>
      <vt:lpstr>Работа с окнами Hierarchy в Unity</vt:lpstr>
      <vt:lpstr>Работа с окнами Project в Unity</vt:lpstr>
      <vt:lpstr>Работа с окнами Project в Unity</vt:lpstr>
      <vt:lpstr>Использование Inspector для изменения свойств объектов</vt:lpstr>
      <vt:lpstr>Введение в GameObjects</vt:lpstr>
      <vt:lpstr>Введение в GameObjects</vt:lpstr>
      <vt:lpstr>Импорт и использование ассетов</vt:lpstr>
      <vt:lpstr>Основы освещения и его влияние на сцену</vt:lpstr>
      <vt:lpstr>Структура проекта и лучшие практики организации</vt:lpstr>
      <vt:lpstr>Структура проекта и лучшие практики организации</vt:lpstr>
      <vt:lpstr>НАШИ КОНКУРЕНТЫ</vt:lpstr>
      <vt:lpstr>GIT</vt:lpstr>
      <vt:lpstr>Что такое контроль версий?</vt:lpstr>
      <vt:lpstr>Зачем использовать Git?</vt:lpstr>
      <vt:lpstr>Преимущества Git для разработчиков и команд</vt:lpstr>
      <vt:lpstr>Работа с Git в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Unity и Git</dc:title>
  <dc:creator>Никита Шарабанов</dc:creator>
  <cp:lastModifiedBy>Никита Шарабанов</cp:lastModifiedBy>
  <cp:revision>7</cp:revision>
  <dcterms:created xsi:type="dcterms:W3CDTF">2023-12-22T18:12:31Z</dcterms:created>
  <dcterms:modified xsi:type="dcterms:W3CDTF">2023-12-22T20:51:45Z</dcterms:modified>
</cp:coreProperties>
</file>