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8" r:id="rId15"/>
    <p:sldId id="281" r:id="rId16"/>
    <p:sldId id="294" r:id="rId17"/>
    <p:sldId id="295" r:id="rId18"/>
    <p:sldId id="291" r:id="rId19"/>
    <p:sldId id="288" r:id="rId20"/>
    <p:sldId id="289" r:id="rId21"/>
    <p:sldId id="290" r:id="rId22"/>
    <p:sldId id="292" r:id="rId23"/>
    <p:sldId id="29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13-07-2022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14</a:t>
            </a:fld>
            <a:endParaRPr lang="en-IN"/>
          </a:p>
        </p:txBody>
      </p:sp>
    </p:spTree>
    <p:extLst>
      <p:ext uri="{BB962C8B-B14F-4D97-AF65-F5344CB8AC3E}">
        <p14:creationId xmlns:p14="http://schemas.microsoft.com/office/powerpoint/2010/main" val="2107012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AF76B6-669C-4426-B87B-E39D81F3A301}" type="slidenum">
              <a:rPr lang="en-IN" smtClean="0"/>
              <a:t>22</a:t>
            </a:fld>
            <a:endParaRPr lang="en-IN"/>
          </a:p>
        </p:txBody>
      </p:sp>
    </p:spTree>
    <p:extLst>
      <p:ext uri="{BB962C8B-B14F-4D97-AF65-F5344CB8AC3E}">
        <p14:creationId xmlns:p14="http://schemas.microsoft.com/office/powerpoint/2010/main" val="14577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9170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5211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1602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22549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385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028072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68401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02317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4123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98781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628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917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04299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0967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901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13-07-2022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36425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3B8124-6683-41B0-AAF9-862FE4D03957}" type="datetimeFigureOut">
              <a:rPr lang="en-IN" smtClean="0"/>
              <a:t>13-07-2022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509380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8A999-4618-489E-AA36-C98A82F02328}"/>
              </a:ext>
            </a:extLst>
          </p:cNvPr>
          <p:cNvSpPr txBox="1"/>
          <p:nvPr/>
        </p:nvSpPr>
        <p:spPr>
          <a:xfrm>
            <a:off x="559836" y="65315"/>
            <a:ext cx="11168743" cy="1351432"/>
          </a:xfrm>
          <a:prstGeom prst="rect">
            <a:avLst/>
          </a:prstGeom>
          <a:noFill/>
        </p:spPr>
        <p:txBody>
          <a:bodyPr wrap="square">
            <a:spAutoFit/>
          </a:bodyPr>
          <a:lstStyle/>
          <a:p>
            <a:pPr algn="ctr"/>
            <a:r>
              <a:rPr lang="en-US" sz="4000" b="1" spc="50" dirty="0">
                <a:ln w="0"/>
                <a:solidFill>
                  <a:srgbClr val="423BC5"/>
                </a:solidFill>
                <a:latin typeface="Bookman Old Style" panose="02050604050505020204" pitchFamily="18" charset="0"/>
              </a:rPr>
              <a:t>Presentation on </a:t>
            </a:r>
          </a:p>
          <a:p>
            <a:pPr algn="ctr"/>
            <a:r>
              <a:rPr lang="en-US" sz="4000" b="1" u="sng"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4" name="Picture 3">
            <a:extLst>
              <a:ext uri="{FF2B5EF4-FFF2-40B4-BE49-F238E27FC236}">
                <a16:creationId xmlns:a16="http://schemas.microsoft.com/office/drawing/2014/main" id="{DD785577-5545-4173-956E-812EFC091BD0}"/>
              </a:ext>
            </a:extLst>
          </p:cNvPr>
          <p:cNvPicPr>
            <a:picLocks noChangeAspect="1"/>
          </p:cNvPicPr>
          <p:nvPr/>
        </p:nvPicPr>
        <p:blipFill rotWithShape="1">
          <a:blip r:embed="rId2">
            <a:extLst>
              <a:ext uri="{28A0092B-C50C-407E-A947-70E740481C1C}">
                <a14:useLocalDpi xmlns:a14="http://schemas.microsoft.com/office/drawing/2010/main" val="0"/>
              </a:ext>
            </a:extLst>
          </a:blip>
          <a:srcRect b="7933"/>
          <a:stretch/>
        </p:blipFill>
        <p:spPr>
          <a:xfrm>
            <a:off x="2628900" y="1477395"/>
            <a:ext cx="6934200" cy="4788110"/>
          </a:xfrm>
          <a:prstGeom prst="rect">
            <a:avLst/>
          </a:prstGeom>
        </p:spPr>
      </p:pic>
      <p:sp>
        <p:nvSpPr>
          <p:cNvPr id="13" name="TextBox 12">
            <a:extLst>
              <a:ext uri="{FF2B5EF4-FFF2-40B4-BE49-F238E27FC236}">
                <a16:creationId xmlns:a16="http://schemas.microsoft.com/office/drawing/2014/main" id="{25C3F461-4537-432D-9499-912611C87F86}"/>
              </a:ext>
            </a:extLst>
          </p:cNvPr>
          <p:cNvSpPr txBox="1"/>
          <p:nvPr/>
        </p:nvSpPr>
        <p:spPr>
          <a:xfrm>
            <a:off x="3403600" y="6269465"/>
            <a:ext cx="8666480" cy="523220"/>
          </a:xfrm>
          <a:prstGeom prst="rect">
            <a:avLst/>
          </a:prstGeom>
          <a:noFill/>
        </p:spPr>
        <p:txBody>
          <a:bodyPr wrap="square">
            <a:spAutoFit/>
          </a:bodyPr>
          <a:lstStyle/>
          <a:p>
            <a:r>
              <a:rPr lang="en-US" sz="2800" b="1"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	Presented By: </a:t>
            </a:r>
            <a:r>
              <a:rPr lang="en-US" sz="2800" b="1" spc="50" dirty="0" err="1">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Mohd</a:t>
            </a:r>
            <a:r>
              <a:rPr lang="en-US" sz="2800" b="1"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 Sharik Hashmi</a:t>
            </a:r>
            <a:endParaRPr lang="en-IN" sz="2800" b="1"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rgbClr val="002060"/>
              </a:solidFill>
              <a:latin typeface="Bookman Old Style" panose="02050604050505020204" pitchFamily="18" charset="0"/>
            </a:endParaRPr>
          </a:p>
        </p:txBody>
      </p:sp>
      <p:sp>
        <p:nvSpPr>
          <p:cNvPr id="4" name="TextBox 3">
            <a:extLst>
              <a:ext uri="{FF2B5EF4-FFF2-40B4-BE49-F238E27FC236}">
                <a16:creationId xmlns:a16="http://schemas.microsoft.com/office/drawing/2014/main" id="{49AA2086-2E78-4788-9B2F-C0553E0808EB}"/>
              </a:ext>
            </a:extLst>
          </p:cNvPr>
          <p:cNvSpPr txBox="1"/>
          <p:nvPr/>
        </p:nvSpPr>
        <p:spPr>
          <a:xfrm>
            <a:off x="587828" y="5812971"/>
            <a:ext cx="1057158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malignant and highly malignant comments respectively.</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98926350-C47B-4980-90FC-39744AC945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8030" y="1088405"/>
            <a:ext cx="5364610" cy="4286249"/>
          </a:xfrm>
          <a:prstGeom prst="rect">
            <a:avLst/>
          </a:prstGeom>
          <a:noFill/>
          <a:ln>
            <a:noFill/>
          </a:ln>
        </p:spPr>
      </p:pic>
      <p:pic>
        <p:nvPicPr>
          <p:cNvPr id="7" name="Picture 6">
            <a:extLst>
              <a:ext uri="{FF2B5EF4-FFF2-40B4-BE49-F238E27FC236}">
                <a16:creationId xmlns:a16="http://schemas.microsoft.com/office/drawing/2014/main" id="{73963E18-BD87-454C-BBA5-AC94B817EA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1444" y="1088405"/>
            <a:ext cx="5009516" cy="4286249"/>
          </a:xfrm>
          <a:prstGeom prst="rect">
            <a:avLst/>
          </a:prstGeom>
          <a:noFill/>
          <a:ln>
            <a:noFill/>
          </a:ln>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80D6A2C7-88AC-4277-A164-858EC9E8D6CF}"/>
              </a:ext>
            </a:extLst>
          </p:cNvPr>
          <p:cNvSpPr txBox="1"/>
          <p:nvPr/>
        </p:nvSpPr>
        <p:spPr>
          <a:xfrm>
            <a:off x="877078" y="5654351"/>
            <a:ext cx="1077685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F5460B4C-E3B8-4797-B71B-A149A947F5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6910" y="955658"/>
            <a:ext cx="5172479" cy="4317887"/>
          </a:xfrm>
          <a:prstGeom prst="rect">
            <a:avLst/>
          </a:prstGeom>
          <a:noFill/>
          <a:ln>
            <a:noFill/>
          </a:ln>
        </p:spPr>
      </p:pic>
      <p:pic>
        <p:nvPicPr>
          <p:cNvPr id="7" name="Picture 6">
            <a:extLst>
              <a:ext uri="{FF2B5EF4-FFF2-40B4-BE49-F238E27FC236}">
                <a16:creationId xmlns:a16="http://schemas.microsoft.com/office/drawing/2014/main" id="{7D108263-42D6-49A0-99AC-C8CB906C1A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0824" y="955658"/>
            <a:ext cx="4854265" cy="4317887"/>
          </a:xfrm>
          <a:prstGeom prst="rect">
            <a:avLst/>
          </a:prstGeom>
          <a:noFill/>
          <a:ln>
            <a:noFill/>
          </a:ln>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541F8AAF-986A-481A-8FF9-55D9744D9BB2}"/>
              </a:ext>
            </a:extLst>
          </p:cNvPr>
          <p:cNvSpPr txBox="1"/>
          <p:nvPr/>
        </p:nvSpPr>
        <p:spPr>
          <a:xfrm>
            <a:off x="1119673" y="5589038"/>
            <a:ext cx="1058091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DB6C6189-8CAE-45AE-8993-F2698D88E7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3152" y="904240"/>
            <a:ext cx="5354928" cy="4275997"/>
          </a:xfrm>
          <a:prstGeom prst="rect">
            <a:avLst/>
          </a:prstGeom>
          <a:noFill/>
          <a:ln>
            <a:noFill/>
          </a:ln>
        </p:spPr>
      </p:pic>
      <p:pic>
        <p:nvPicPr>
          <p:cNvPr id="7" name="Picture 6">
            <a:extLst>
              <a:ext uri="{FF2B5EF4-FFF2-40B4-BE49-F238E27FC236}">
                <a16:creationId xmlns:a16="http://schemas.microsoft.com/office/drawing/2014/main" id="{E1A48985-76E8-4B2F-9C66-2844DB772B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37680" y="904240"/>
            <a:ext cx="4754880" cy="4275998"/>
          </a:xfrm>
          <a:prstGeom prst="rect">
            <a:avLst/>
          </a:prstGeom>
          <a:noFill/>
          <a:ln>
            <a:noFill/>
          </a:ln>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Correlation between features and labels</a:t>
            </a:r>
            <a:endParaRPr lang="en-IN" sz="3600" u="sng" dirty="0">
              <a:solidFill>
                <a:schemeClr val="accent2">
                  <a:lumMod val="50000"/>
                </a:schemeClr>
              </a:solidFill>
              <a:latin typeface="Bookman Old Style" panose="02050604050505020204" pitchFamily="18" charset="0"/>
            </a:endParaRPr>
          </a:p>
        </p:txBody>
      </p:sp>
      <p:sp>
        <p:nvSpPr>
          <p:cNvPr id="3" name="Rectangle 2">
            <a:extLst>
              <a:ext uri="{FF2B5EF4-FFF2-40B4-BE49-F238E27FC236}">
                <a16:creationId xmlns:a16="http://schemas.microsoft.com/office/drawing/2014/main" id="{14115550-28F2-4D64-9215-995374645989}"/>
              </a:ext>
            </a:extLst>
          </p:cNvPr>
          <p:cNvSpPr/>
          <p:nvPr/>
        </p:nvSpPr>
        <p:spPr>
          <a:xfrm>
            <a:off x="8420101" y="1293780"/>
            <a:ext cx="3639819" cy="4445540"/>
          </a:xfrm>
          <a:prstGeom prst="rect">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This heatmap shows the correlation matrix of the data. We can observe the relation between one feature to other and relation between features and label.</a:t>
            </a:r>
          </a:p>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From the heat map we can observe the features have some strong relation with each other. We can also observe multicollinearity problem.</a:t>
            </a:r>
          </a:p>
        </p:txBody>
      </p:sp>
      <p:pic>
        <p:nvPicPr>
          <p:cNvPr id="2050" name="Picture 2">
            <a:extLst>
              <a:ext uri="{FF2B5EF4-FFF2-40B4-BE49-F238E27FC236}">
                <a16:creationId xmlns:a16="http://schemas.microsoft.com/office/drawing/2014/main" id="{D99AFF01-678D-4027-B22D-EE7993FA9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27113"/>
            <a:ext cx="8219898" cy="538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Data Analysis Steps done</a:t>
            </a:r>
            <a:endParaRPr lang="en-IN" sz="3200" u="sng" dirty="0">
              <a:solidFill>
                <a:schemeClr val="accent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Model Building:</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41398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MultinomialNB</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LightGBM Classifier</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LinearSVC</a:t>
            </a: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val="270071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322185-5882-47C9-B8A9-CF950E1DB7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490" y="0"/>
            <a:ext cx="5497649" cy="4002248"/>
          </a:xfrm>
          <a:prstGeom prst="rect">
            <a:avLst/>
          </a:prstGeom>
          <a:noFill/>
          <a:ln>
            <a:noFill/>
          </a:ln>
        </p:spPr>
      </p:pic>
      <p:pic>
        <p:nvPicPr>
          <p:cNvPr id="17" name="Picture 16">
            <a:extLst>
              <a:ext uri="{FF2B5EF4-FFF2-40B4-BE49-F238E27FC236}">
                <a16:creationId xmlns:a16="http://schemas.microsoft.com/office/drawing/2014/main" id="{99A723D4-62AA-4D30-8537-692055DA4A30}"/>
              </a:ext>
            </a:extLst>
          </p:cNvPr>
          <p:cNvPicPr>
            <a:picLocks noChangeAspect="1"/>
          </p:cNvPicPr>
          <p:nvPr/>
        </p:nvPicPr>
        <p:blipFill rotWithShape="1">
          <a:blip r:embed="rId3">
            <a:extLst>
              <a:ext uri="{28A0092B-C50C-407E-A947-70E740481C1C}">
                <a14:useLocalDpi xmlns:a14="http://schemas.microsoft.com/office/drawing/2010/main" val="0"/>
              </a:ext>
            </a:extLst>
          </a:blip>
          <a:srcRect b="9249"/>
          <a:stretch/>
        </p:blipFill>
        <p:spPr bwMode="auto">
          <a:xfrm>
            <a:off x="6460489" y="4053048"/>
            <a:ext cx="5497649" cy="2716829"/>
          </a:xfrm>
          <a:prstGeom prst="rect">
            <a:avLst/>
          </a:prstGeom>
          <a:noFill/>
          <a:ln>
            <a:noFill/>
          </a:ln>
        </p:spPr>
      </p:pic>
      <p:sp>
        <p:nvSpPr>
          <p:cNvPr id="19" name="TextBox 18">
            <a:extLst>
              <a:ext uri="{FF2B5EF4-FFF2-40B4-BE49-F238E27FC236}">
                <a16:creationId xmlns:a16="http://schemas.microsoft.com/office/drawing/2014/main"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44E21004-6E3E-4045-96D5-B84E957190E1}"/>
              </a:ext>
            </a:extLst>
          </p:cNvPr>
          <p:cNvPicPr/>
          <p:nvPr/>
        </p:nvPicPr>
        <p:blipFill>
          <a:blip r:embed="rId4"/>
          <a:stretch>
            <a:fillRect/>
          </a:stretch>
        </p:blipFill>
        <p:spPr>
          <a:xfrm>
            <a:off x="482678" y="2051924"/>
            <a:ext cx="5731510" cy="4103848"/>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Model Selection</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477313" y="4333082"/>
            <a:ext cx="10627567" cy="2123658"/>
          </a:xfrm>
          <a:prstGeom prst="rect">
            <a:avLst/>
          </a:prstGeom>
          <a:noFill/>
        </p:spPr>
        <p:txBody>
          <a:bodyPr wrap="square">
            <a:spAutoFit/>
          </a:bodyPr>
          <a:lstStyle/>
          <a:p>
            <a:pPr algn="just"/>
            <a:r>
              <a:rPr lang="en-US" sz="2200" b="1" dirty="0">
                <a:solidFill>
                  <a:schemeClr val="accent6">
                    <a:lumMod val="50000"/>
                  </a:schemeClr>
                </a:solidFill>
                <a:effectLst>
                  <a:outerShdw blurRad="38100" dist="38100" dir="2700000" algn="tl">
                    <a:srgbClr val="000000">
                      <a:alpha val="43137"/>
                    </a:srgbClr>
                  </a:outerShdw>
                </a:effectLst>
              </a:rPr>
              <a:t>After creating and training different classification algorithms, we can see that the difference between accuracy and cross validation score is less for "LinearSVC". And it is giving less loss values, auc roc score and high accuracy score compared to other algorithms. On this basis I can conclude that "LinearSVC" as the best fitting model. Now, we will try Hyperparameter Tuning to find out the best parameters and using them to improve the scores and metrics values.</a:t>
            </a:r>
            <a:endParaRPr lang="en-IN" sz="2200" b="1" dirty="0">
              <a:solidFill>
                <a:schemeClr val="accent6">
                  <a:lumMod val="5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9F339D60-3BCA-4FDA-B2CE-50095A21BA7C}"/>
              </a:ext>
            </a:extLst>
          </p:cNvPr>
          <p:cNvPicPr>
            <a:picLocks noChangeAspect="1"/>
          </p:cNvPicPr>
          <p:nvPr/>
        </p:nvPicPr>
        <p:blipFill>
          <a:blip r:embed="rId2"/>
          <a:stretch>
            <a:fillRect/>
          </a:stretch>
        </p:blipFill>
        <p:spPr>
          <a:xfrm>
            <a:off x="350520" y="894081"/>
            <a:ext cx="11490960" cy="3362960"/>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5360418"/>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sz="2000" b="0" i="0" dirty="0">
                <a:solidFill>
                  <a:srgbClr val="000000"/>
                </a:solidFill>
                <a:effectLst/>
                <a:latin typeface="Helvetica Neue"/>
              </a:rPr>
              <a:t>I have used 5 LinearSVC parameters to be saved under the variable "parameters" that will be used in GridSearchCV for finding the best output. Assigned a variable to the GridSearchCV function after entering all the necessary inputs. And we used our training data set to make the GridSearchCV aware of all the hyper parameters that needs to be applied on our best model</a:t>
            </a:r>
            <a:r>
              <a:rPr lang="en-US" b="0" i="0" dirty="0">
                <a:solidFill>
                  <a:srgbClr val="000000"/>
                </a:solidFill>
                <a:effectLst/>
                <a:latin typeface="Helvetica Neue"/>
              </a:rPr>
              <a:t>.</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4AA5990-9B9D-4F78-AEA7-D31A9124F427}"/>
              </a:ext>
            </a:extLst>
          </p:cNvPr>
          <p:cNvPicPr>
            <a:picLocks noChangeAspect="1"/>
          </p:cNvPicPr>
          <p:nvPr/>
        </p:nvPicPr>
        <p:blipFill>
          <a:blip r:embed="rId2"/>
          <a:stretch>
            <a:fillRect/>
          </a:stretch>
        </p:blipFill>
        <p:spPr>
          <a:xfrm>
            <a:off x="233680" y="2600960"/>
            <a:ext cx="6502400" cy="2032000"/>
          </a:xfrm>
          <a:prstGeom prst="rect">
            <a:avLst/>
          </a:prstGeom>
        </p:spPr>
      </p:pic>
      <p:pic>
        <p:nvPicPr>
          <p:cNvPr id="12" name="Picture 11">
            <a:extLst>
              <a:ext uri="{FF2B5EF4-FFF2-40B4-BE49-F238E27FC236}">
                <a16:creationId xmlns:a16="http://schemas.microsoft.com/office/drawing/2014/main" id="{69AC8451-8B73-4AD1-9A2E-C86F7E149B83}"/>
              </a:ext>
            </a:extLst>
          </p:cNvPr>
          <p:cNvPicPr>
            <a:picLocks noChangeAspect="1"/>
          </p:cNvPicPr>
          <p:nvPr/>
        </p:nvPicPr>
        <p:blipFill>
          <a:blip r:embed="rId3"/>
          <a:stretch>
            <a:fillRect/>
          </a:stretch>
        </p:blipFill>
        <p:spPr>
          <a:xfrm>
            <a:off x="233681" y="4632960"/>
            <a:ext cx="3383280" cy="2028825"/>
          </a:xfrm>
          <a:prstGeom prst="rect">
            <a:avLst/>
          </a:prstGeom>
        </p:spPr>
      </p:pic>
      <p:pic>
        <p:nvPicPr>
          <p:cNvPr id="14" name="Picture 13">
            <a:extLst>
              <a:ext uri="{FF2B5EF4-FFF2-40B4-BE49-F238E27FC236}">
                <a16:creationId xmlns:a16="http://schemas.microsoft.com/office/drawing/2014/main" id="{07063665-4493-483E-A76D-D6449D5EC788}"/>
              </a:ext>
            </a:extLst>
          </p:cNvPr>
          <p:cNvPicPr>
            <a:picLocks noChangeAspect="1"/>
          </p:cNvPicPr>
          <p:nvPr/>
        </p:nvPicPr>
        <p:blipFill>
          <a:blip r:embed="rId4"/>
          <a:stretch>
            <a:fillRect/>
          </a:stretch>
        </p:blipFill>
        <p:spPr>
          <a:xfrm>
            <a:off x="229871" y="701040"/>
            <a:ext cx="6502399" cy="1899920"/>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Creating Final Model After Tuning:</a:t>
            </a:r>
            <a:endParaRPr lang="en-IN" sz="3200" u="sng" dirty="0">
              <a:solidFill>
                <a:schemeClr val="accent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rgbClr val="000000"/>
                </a:solidFill>
                <a:effectLst/>
                <a:latin typeface="Century" panose="02040604050505020304" pitchFamily="18" charset="0"/>
              </a:rPr>
              <a:t>I have successfully incorporated the hyper parameter tuning using best parameters of LinearSVC and the accuracy of the model after hyperparameter tuning is 93.09%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E1F79EB-03D4-44E5-A083-65B33FEDC68D}"/>
              </a:ext>
            </a:extLst>
          </p:cNvPr>
          <p:cNvPicPr>
            <a:picLocks noChangeAspect="1"/>
          </p:cNvPicPr>
          <p:nvPr/>
        </p:nvPicPr>
        <p:blipFill>
          <a:blip r:embed="rId2"/>
          <a:stretch>
            <a:fillRect/>
          </a:stretch>
        </p:blipFill>
        <p:spPr>
          <a:xfrm>
            <a:off x="85072" y="852572"/>
            <a:ext cx="7244080" cy="2716386"/>
          </a:xfrm>
          <a:prstGeom prst="rect">
            <a:avLst/>
          </a:prstGeom>
        </p:spPr>
      </p:pic>
      <p:pic>
        <p:nvPicPr>
          <p:cNvPr id="6" name="Picture 5">
            <a:extLst>
              <a:ext uri="{FF2B5EF4-FFF2-40B4-BE49-F238E27FC236}">
                <a16:creationId xmlns:a16="http://schemas.microsoft.com/office/drawing/2014/main" id="{33499C18-F717-4F9B-9C07-6DDBFDEF0985}"/>
              </a:ext>
            </a:extLst>
          </p:cNvPr>
          <p:cNvPicPr>
            <a:picLocks noChangeAspect="1"/>
          </p:cNvPicPr>
          <p:nvPr/>
        </p:nvPicPr>
        <p:blipFill>
          <a:blip r:embed="rId3"/>
          <a:stretch>
            <a:fillRect/>
          </a:stretch>
        </p:blipFill>
        <p:spPr>
          <a:xfrm>
            <a:off x="85072" y="3568958"/>
            <a:ext cx="3806208" cy="2577842"/>
          </a:xfrm>
          <a:prstGeom prst="rect">
            <a:avLst/>
          </a:prstGeom>
        </p:spPr>
      </p:pic>
      <p:pic>
        <p:nvPicPr>
          <p:cNvPr id="1030" name="Picture 6">
            <a:extLst>
              <a:ext uri="{FF2B5EF4-FFF2-40B4-BE49-F238E27FC236}">
                <a16:creationId xmlns:a16="http://schemas.microsoft.com/office/drawing/2014/main" id="{415647D0-7A38-454E-B50E-79553902D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702" y="3429000"/>
            <a:ext cx="3437872" cy="299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chemeClr val="accent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2050" name="Picture 2">
            <a:extLst>
              <a:ext uri="{FF2B5EF4-FFF2-40B4-BE49-F238E27FC236}">
                <a16:creationId xmlns:a16="http://schemas.microsoft.com/office/drawing/2014/main" id="{E111D640-2A51-4BCB-A2E8-CCD0E2D25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4808" y="1042524"/>
            <a:ext cx="3829671" cy="28182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E186F80-3ADE-448C-BCC3-D0A1FE8FD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45" y="1088484"/>
            <a:ext cx="3829670" cy="270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Saving The Final Model And Predictions From Saved Model</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03BE7F5C-19A1-4EB0-AE80-AC7E51C413FE}"/>
              </a:ext>
            </a:extLst>
          </p:cNvPr>
          <p:cNvPicPr>
            <a:picLocks noChangeAspect="1"/>
          </p:cNvPicPr>
          <p:nvPr/>
        </p:nvPicPr>
        <p:blipFill>
          <a:blip r:embed="rId2"/>
          <a:stretch>
            <a:fillRect/>
          </a:stretch>
        </p:blipFill>
        <p:spPr>
          <a:xfrm>
            <a:off x="175098" y="797604"/>
            <a:ext cx="5731510" cy="3815036"/>
          </a:xfrm>
          <a:prstGeom prst="rect">
            <a:avLst/>
          </a:prstGeom>
        </p:spPr>
      </p:pic>
      <p:pic>
        <p:nvPicPr>
          <p:cNvPr id="9" name="Picture 8">
            <a:extLst>
              <a:ext uri="{FF2B5EF4-FFF2-40B4-BE49-F238E27FC236}">
                <a16:creationId xmlns:a16="http://schemas.microsoft.com/office/drawing/2014/main" id="{BA8EEBE8-1E10-41C6-9EA6-46FFBB22883C}"/>
              </a:ext>
            </a:extLst>
          </p:cNvPr>
          <p:cNvPicPr>
            <a:picLocks noChangeAspect="1"/>
          </p:cNvPicPr>
          <p:nvPr/>
        </p:nvPicPr>
        <p:blipFill>
          <a:blip r:embed="rId3"/>
          <a:stretch>
            <a:fillRect/>
          </a:stretch>
        </p:blipFill>
        <p:spPr>
          <a:xfrm>
            <a:off x="6167120" y="797604"/>
            <a:ext cx="5849782" cy="3815036"/>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807409"/>
            <a:ext cx="12033380" cy="6186309"/>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algn="l">
              <a:buFont typeface="Arial" panose="020B0604020202020204" pitchFamily="34" charset="0"/>
              <a:buChar char="•"/>
            </a:pPr>
            <a:r>
              <a:rPr lang="en-US" b="0" i="0" dirty="0">
                <a:solidFill>
                  <a:srgbClr val="000000"/>
                </a:solidFill>
                <a:effectLst/>
                <a:latin typeface="Century" panose="02040604050505020304" pitchFamily="18" charset="0"/>
              </a:rPr>
              <a:t>   We got LinearSVC as the best model among all the models as it was giving least difference of accuracy and cv    	score, and loss also very less compared to other models. On this basis we performed the Hyperparameter 	tuning to finding out the best parameter and improving the scores. So we concluded that LinearSVC as the 	best algorithm as it was giving high accuracy and AUC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val="93996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Introduction</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3143" y="46652"/>
            <a:ext cx="11028785"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Statement</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pic>
        <p:nvPicPr>
          <p:cNvPr id="4" name="Picture 3">
            <a:extLst>
              <a:ext uri="{FF2B5EF4-FFF2-40B4-BE49-F238E27FC236}">
                <a16:creationId xmlns:a16="http://schemas.microsoft.com/office/drawing/2014/main" id="{B0E81B8D-C7BA-4662-81BC-60021FA75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780" y="911782"/>
            <a:ext cx="4578220" cy="3388254"/>
          </a:xfrm>
          <a:prstGeom prst="rect">
            <a:avLst/>
          </a:prstGeom>
        </p:spPr>
      </p:pic>
      <p:sp>
        <p:nvSpPr>
          <p:cNvPr id="6" name="TextBox 5">
            <a:extLst>
              <a:ext uri="{FF2B5EF4-FFF2-40B4-BE49-F238E27FC236}">
                <a16:creationId xmlns:a16="http://schemas.microsoft.com/office/drawing/2014/main"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Understanding</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D7FECE5-BBEA-44E4-B4C3-D35F44A53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262" y="792324"/>
            <a:ext cx="2568737" cy="2095500"/>
          </a:xfrm>
          <a:prstGeom prst="rect">
            <a:avLst/>
          </a:prstGeom>
        </p:spPr>
      </p:pic>
      <p:pic>
        <p:nvPicPr>
          <p:cNvPr id="9" name="Picture 8">
            <a:extLst>
              <a:ext uri="{FF2B5EF4-FFF2-40B4-BE49-F238E27FC236}">
                <a16:creationId xmlns:a16="http://schemas.microsoft.com/office/drawing/2014/main" id="{EDB7EF3A-0365-4DF9-B91D-A2C1C935D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263" y="2887824"/>
            <a:ext cx="2581275" cy="3886200"/>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1077218"/>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Definition &amp; Importance of Malignant Comments Classification</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pic>
        <p:nvPicPr>
          <p:cNvPr id="1026" name="Picture 2">
            <a:extLst>
              <a:ext uri="{FF2B5EF4-FFF2-40B4-BE49-F238E27FC236}">
                <a16:creationId xmlns:a16="http://schemas.microsoft.com/office/drawing/2014/main" id="{42997870-4357-4235-B756-0C9B20C13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184629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92B6FBD-33CC-452B-83FA-5A2DF83EF469}"/>
              </a:ext>
            </a:extLst>
          </p:cNvPr>
          <p:cNvSpPr/>
          <p:nvPr/>
        </p:nvSpPr>
        <p:spPr>
          <a:xfrm>
            <a:off x="9604699" y="3788021"/>
            <a:ext cx="2302822" cy="513184"/>
          </a:xfrm>
          <a:prstGeom prst="rect">
            <a:avLst/>
          </a:prstGeom>
          <a:solidFill>
            <a:srgbClr val="DD9F4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MALIGNANT</a:t>
            </a:r>
            <a:endParaRPr lang="en-IN" b="1" dirty="0">
              <a:solidFill>
                <a:schemeClr val="tx1"/>
              </a:solidFill>
            </a:endParaRPr>
          </a:p>
        </p:txBody>
      </p:sp>
      <p:sp>
        <p:nvSpPr>
          <p:cNvPr id="11" name="TextBox 10">
            <a:extLst>
              <a:ext uri="{FF2B5EF4-FFF2-40B4-BE49-F238E27FC236}">
                <a16:creationId xmlns:a16="http://schemas.microsoft.com/office/drawing/2014/main"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Data Analysis and Model Building Flowchart</a:t>
            </a:r>
            <a:endParaRPr lang="en-IN" sz="3200" u="sng" dirty="0">
              <a:solidFill>
                <a:schemeClr val="accent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75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89"/>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Exploratory Data Analysis (EDA) Steps</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sp>
        <p:nvSpPr>
          <p:cNvPr id="13" name="TextBox 12">
            <a:extLst>
              <a:ext uri="{FF2B5EF4-FFF2-40B4-BE49-F238E27FC236}">
                <a16:creationId xmlns:a16="http://schemas.microsoft.com/office/drawing/2014/main"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above plots we can observe the count of positive comments are high compared to the negative comments. Here around 90% of the comments are turned out to be a positive comments or neutral comments and only 10% of them are considered to be negative comments. We can also observe the data imbalance issue here, we need to balance the data.</a:t>
            </a:r>
            <a:endParaRPr lang="en-US" b="0" i="0" dirty="0">
              <a:effectLst/>
              <a:latin typeface="Century" panose="02040604050505020304" pitchFamily="18" charset="0"/>
            </a:endParaRPr>
          </a:p>
        </p:txBody>
      </p:sp>
      <p:pic>
        <p:nvPicPr>
          <p:cNvPr id="7" name="Picture 6">
            <a:extLst>
              <a:ext uri="{FF2B5EF4-FFF2-40B4-BE49-F238E27FC236}">
                <a16:creationId xmlns:a16="http://schemas.microsoft.com/office/drawing/2014/main" id="{D49A3293-98EA-4B8B-A68D-313F0DD455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4490" y="406959"/>
            <a:ext cx="4949190" cy="3311602"/>
          </a:xfrm>
          <a:prstGeom prst="rect">
            <a:avLst/>
          </a:prstGeom>
          <a:noFill/>
          <a:ln>
            <a:noFill/>
          </a:ln>
        </p:spPr>
      </p:pic>
      <p:pic>
        <p:nvPicPr>
          <p:cNvPr id="1026" name="Picture 2">
            <a:extLst>
              <a:ext uri="{FF2B5EF4-FFF2-40B4-BE49-F238E27FC236}">
                <a16:creationId xmlns:a16="http://schemas.microsoft.com/office/drawing/2014/main" id="{1DC8CCE3-984B-405A-851B-852C7E326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8842" y="1048825"/>
            <a:ext cx="5917770" cy="2669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1078</TotalTime>
  <Words>2515</Words>
  <Application>Microsoft Office PowerPoint</Application>
  <PresentationFormat>Widescreen</PresentationFormat>
  <Paragraphs>129</Paragraphs>
  <Slides>23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Bookman Old Style</vt:lpstr>
      <vt:lpstr>Calibri</vt:lpstr>
      <vt:lpstr>Century</vt:lpstr>
      <vt:lpstr>Helvetica Neue</vt:lpstr>
      <vt:lpstr>Monotype Corsiva</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Khera</dc:creator>
  <cp:lastModifiedBy>sharik</cp:lastModifiedBy>
  <cp:revision>78</cp:revision>
  <dcterms:created xsi:type="dcterms:W3CDTF">2021-10-24T08:35:25Z</dcterms:created>
  <dcterms:modified xsi:type="dcterms:W3CDTF">2022-07-13T17:50:53Z</dcterms:modified>
</cp:coreProperties>
</file>