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4"/>
  </p:sldMasterIdLst>
  <p:notesMasterIdLst>
    <p:notesMasterId r:id="rId37"/>
  </p:notesMasterIdLst>
  <p:handoutMasterIdLst>
    <p:handoutMasterId r:id="rId38"/>
  </p:handoutMasterIdLst>
  <p:sldIdLst>
    <p:sldId id="256" r:id="rId5"/>
    <p:sldId id="294" r:id="rId6"/>
    <p:sldId id="295" r:id="rId7"/>
    <p:sldId id="296" r:id="rId8"/>
    <p:sldId id="297" r:id="rId9"/>
    <p:sldId id="291" r:id="rId10"/>
    <p:sldId id="299" r:id="rId11"/>
    <p:sldId id="300" r:id="rId12"/>
    <p:sldId id="327" r:id="rId13"/>
    <p:sldId id="303" r:id="rId14"/>
    <p:sldId id="304" r:id="rId15"/>
    <p:sldId id="328" r:id="rId16"/>
    <p:sldId id="329" r:id="rId17"/>
    <p:sldId id="323" r:id="rId18"/>
    <p:sldId id="307" r:id="rId19"/>
    <p:sldId id="308" r:id="rId20"/>
    <p:sldId id="309" r:id="rId21"/>
    <p:sldId id="310" r:id="rId22"/>
    <p:sldId id="311" r:id="rId23"/>
    <p:sldId id="312" r:id="rId24"/>
    <p:sldId id="313" r:id="rId25"/>
    <p:sldId id="314" r:id="rId26"/>
    <p:sldId id="315" r:id="rId27"/>
    <p:sldId id="317" r:id="rId28"/>
    <p:sldId id="318" r:id="rId29"/>
    <p:sldId id="319" r:id="rId30"/>
    <p:sldId id="320" r:id="rId31"/>
    <p:sldId id="321" r:id="rId32"/>
    <p:sldId id="325" r:id="rId33"/>
    <p:sldId id="324" r:id="rId34"/>
    <p:sldId id="330" r:id="rId35"/>
    <p:sldId id="33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74" autoAdjust="0"/>
  </p:normalViewPr>
  <p:slideViewPr>
    <p:cSldViewPr snapToGrid="0">
      <p:cViewPr>
        <p:scale>
          <a:sx n="75" d="100"/>
          <a:sy n="75" d="100"/>
        </p:scale>
        <p:origin x="324" y="-288"/>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custLinFactNeighborY="-81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Y="-7418"/>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18688E18-C69E-4829-B0FD-2245CE5564CD}" srcId="{7E5BF415-DD7C-46CE-81EA-C533FD19D64E}" destId="{129662DD-405A-4B1A-AC34-14BCC38CDDE6}" srcOrd="1" destOrd="0" parTransId="{71029A48-7F97-4440-8DB2-0D925A37DC6C}" sibTransId="{9045D7CC-6D04-4E1A-892A-F57A74984ABF}"/>
    <dgm:cxn modelId="{6B9AA51B-C76D-4BA3-AF49-8660649D2A13}" type="presOf" srcId="{4537B24E-F32C-4F73-9C4F-EDE47D952988}" destId="{D91F2413-E4E3-4058-AF8C-E44208B5C14B}" srcOrd="0" destOrd="0" presId="urn:microsoft.com/office/officeart/2005/8/layout/process3"/>
    <dgm:cxn modelId="{EADED31F-7A6E-43BE-80BF-C3C5EF92CE4C}" type="presOf" srcId="{B5446597-79E7-4762-BA53-6548F31530A7}" destId="{9D677988-374B-4BBA-B73C-8BE59201B4AA}" srcOrd="0" destOrd="1" presId="urn:microsoft.com/office/officeart/2005/8/layout/process3"/>
    <dgm:cxn modelId="{79B63329-9A42-48D8-885E-512C78F94D27}" type="presOf" srcId="{C1C0BC68-A810-4B5F-92EF-C6470DBD2260}" destId="{3712DD02-33A5-46B6-B0E6-E3B73C051486}" srcOrd="0" destOrd="0" presId="urn:microsoft.com/office/officeart/2005/8/layout/process3"/>
    <dgm:cxn modelId="{9E7D2D2A-268C-444F-B1E4-B254E7CCC3C9}" type="presOf" srcId="{F5287809-3C15-4CCC-8752-80339C1152A5}" destId="{6D356879-97F7-4A4F-8954-7F876FCD0A2F}" srcOrd="1"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A4893B34-54FC-4B07-A341-242D20FCD7A6}" type="presOf" srcId="{C1CF9C7E-E63B-423A-9EB1-3CB2E27F093C}" destId="{84AB7DF1-E716-46D2-8886-4D0AF1B8C8A8}" srcOrd="1" destOrd="0" presId="urn:microsoft.com/office/officeart/2005/8/layout/process3"/>
    <dgm:cxn modelId="{F059EE40-04F6-411D-9EBB-ED872FDA4762}" type="presOf" srcId="{5D787C97-D980-4440-B210-928D6982299A}" destId="{EE1DFB8A-86A2-4C34-92A7-723C55E7CCDF}" srcOrd="0" destOrd="0" presId="urn:microsoft.com/office/officeart/2005/8/layout/process3"/>
    <dgm:cxn modelId="{FD403E5B-835A-4501-840F-8D20094F7672}" type="presOf" srcId="{F5287809-3C15-4CCC-8752-80339C1152A5}" destId="{51EA4E37-9197-43C9-9502-961CC2F00719}" srcOrd="0" destOrd="0" presId="urn:microsoft.com/office/officeart/2005/8/layout/process3"/>
    <dgm:cxn modelId="{E1E54E71-D2E2-479A-B75E-F2A9356BB6EA}" type="presOf" srcId="{C1C0BC68-A810-4B5F-92EF-C6470DBD2260}" destId="{DB36A994-60A6-447D-8D30-19D2F536511E}" srcOrd="1" destOrd="0" presId="urn:microsoft.com/office/officeart/2005/8/layout/process3"/>
    <dgm:cxn modelId="{CE044152-140E-4EB1-821F-CDC2174A3FA7}" type="presOf" srcId="{7E5BF415-DD7C-46CE-81EA-C533FD19D64E}" destId="{3E371716-205E-4EF6-A7ED-14278F63B034}" srcOrd="1" destOrd="0" presId="urn:microsoft.com/office/officeart/2005/8/layout/process3"/>
    <dgm:cxn modelId="{3EB87475-67A2-43A0-83D5-1E536FEBF0FF}" type="presOf" srcId="{89EC74D7-8ED6-4609-997D-DDAF8AB36679}" destId="{93C83A52-6E6B-41FD-9424-D118FD751CED}"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00AB5EAE-0CDF-444B-9A42-1D9D902B59C2}" type="presOf" srcId="{C1CF9C7E-E63B-423A-9EB1-3CB2E27F093C}" destId="{A66EA167-6AD2-4AA4-A421-59E2B4561DDF}" srcOrd="0" destOrd="0" presId="urn:microsoft.com/office/officeart/2005/8/layout/process3"/>
    <dgm:cxn modelId="{CB4714AF-97DB-4EDF-AF0B-D18449CB6AF3}" type="presOf" srcId="{EC30385C-94E2-463C-9938-AC727EF3A0BD}" destId="{9D677988-374B-4BBA-B73C-8BE59201B4AA}"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3A7C76BC-EFB7-4D86-94C0-1978FC96E661}" type="presOf" srcId="{129662DD-405A-4B1A-AC34-14BCC38CDDE6}" destId="{D91F2413-E4E3-4058-AF8C-E44208B5C14B}" srcOrd="0" destOrd="1" presId="urn:microsoft.com/office/officeart/2005/8/layout/process3"/>
    <dgm:cxn modelId="{467580BC-2556-4D2C-9C0A-01EA4178A279}" type="presOf" srcId="{5D787C97-D980-4440-B210-928D6982299A}" destId="{6BB0ABCB-2373-47ED-9774-278F8EE9E9B2}" srcOrd="1" destOrd="0" presId="urn:microsoft.com/office/officeart/2005/8/layout/process3"/>
    <dgm:cxn modelId="{021CA4C4-01A3-4773-9CDD-45660735C1C6}" type="presOf" srcId="{51FB8555-540F-4EF7-8D46-8ABB018A3B6F}" destId="{FBC3A0BC-9D8F-4C7B-B285-510A780E04E4}" srcOrd="0" destOrd="0" presId="urn:microsoft.com/office/officeart/2005/8/layout/process3"/>
    <dgm:cxn modelId="{58A2ABD1-19AA-46D2-B31A-FBBCB7107F01}" type="presOf" srcId="{820BBFEE-DF64-4D92-B301-9FAA74709D1F}" destId="{93C83A52-6E6B-41FD-9424-D118FD751CED}" srcOrd="0" destOrd="1"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4C6667EF-B515-4AD7-B1AE-F2348ABE3E9E}" srcId="{C1C0BC68-A810-4B5F-92EF-C6470DBD2260}" destId="{EC30385C-94E2-463C-9938-AC727EF3A0BD}" srcOrd="0" destOrd="0" parTransId="{58DF4C60-3566-42CD-B46D-A4F7342C86B5}" sibTransId="{08A01995-8A59-4BE3-9C91-CE9AECB335DE}"/>
    <dgm:cxn modelId="{2642FFF9-1ADC-4248-8A33-123A7616BE5E}" type="presOf" srcId="{7E5BF415-DD7C-46CE-81EA-C533FD19D64E}" destId="{C51586F8-6FAF-4530-806B-429518E699E2}" srcOrd="0"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624054C-3FE4-4C63-B7AD-33C6B6522D52}" type="presParOf" srcId="{FBC3A0BC-9D8F-4C7B-B285-510A780E04E4}" destId="{ED22D1AC-1FA4-4D39-85EB-648D2E2E4B05}" srcOrd="0" destOrd="0" presId="urn:microsoft.com/office/officeart/2005/8/layout/process3"/>
    <dgm:cxn modelId="{72D8B900-F1D0-4F73-B8DD-D5BD6153A952}" type="presParOf" srcId="{ED22D1AC-1FA4-4D39-85EB-648D2E2E4B05}" destId="{3712DD02-33A5-46B6-B0E6-E3B73C051486}" srcOrd="0" destOrd="0" presId="urn:microsoft.com/office/officeart/2005/8/layout/process3"/>
    <dgm:cxn modelId="{96E19C7A-41B4-49F6-9E73-1E48CAD496E8}" type="presParOf" srcId="{ED22D1AC-1FA4-4D39-85EB-648D2E2E4B05}" destId="{DB36A994-60A6-447D-8D30-19D2F536511E}" srcOrd="1" destOrd="0" presId="urn:microsoft.com/office/officeart/2005/8/layout/process3"/>
    <dgm:cxn modelId="{D40C2FCD-533E-4DA7-8609-B7A4FDD683EC}" type="presParOf" srcId="{ED22D1AC-1FA4-4D39-85EB-648D2E2E4B05}" destId="{9D677988-374B-4BBA-B73C-8BE59201B4AA}" srcOrd="2" destOrd="0" presId="urn:microsoft.com/office/officeart/2005/8/layout/process3"/>
    <dgm:cxn modelId="{5F09CB13-4AB0-4077-8A27-F74DB492F525}" type="presParOf" srcId="{FBC3A0BC-9D8F-4C7B-B285-510A780E04E4}" destId="{51EA4E37-9197-43C9-9502-961CC2F00719}" srcOrd="1" destOrd="0" presId="urn:microsoft.com/office/officeart/2005/8/layout/process3"/>
    <dgm:cxn modelId="{95DE84AD-06D2-4613-AFFE-582EF0E1E5B0}" type="presParOf" srcId="{51EA4E37-9197-43C9-9502-961CC2F00719}" destId="{6D356879-97F7-4A4F-8954-7F876FCD0A2F}" srcOrd="0" destOrd="0" presId="urn:microsoft.com/office/officeart/2005/8/layout/process3"/>
    <dgm:cxn modelId="{E707B610-600D-4B49-8535-A7E646D481F9}" type="presParOf" srcId="{FBC3A0BC-9D8F-4C7B-B285-510A780E04E4}" destId="{496864C7-FE7D-4DDB-B363-166C7F967B11}" srcOrd="2" destOrd="0" presId="urn:microsoft.com/office/officeart/2005/8/layout/process3"/>
    <dgm:cxn modelId="{02EDCCA8-3552-4D50-8AAF-ED3607DF4CCD}" type="presParOf" srcId="{496864C7-FE7D-4DDB-B363-166C7F967B11}" destId="{EE1DFB8A-86A2-4C34-92A7-723C55E7CCDF}" srcOrd="0" destOrd="0" presId="urn:microsoft.com/office/officeart/2005/8/layout/process3"/>
    <dgm:cxn modelId="{BD3A1C55-0E8E-4881-B86B-642E433BF33F}" type="presParOf" srcId="{496864C7-FE7D-4DDB-B363-166C7F967B11}" destId="{6BB0ABCB-2373-47ED-9774-278F8EE9E9B2}" srcOrd="1" destOrd="0" presId="urn:microsoft.com/office/officeart/2005/8/layout/process3"/>
    <dgm:cxn modelId="{2D954EAE-EA44-48EE-9C6C-345DBE520B2B}" type="presParOf" srcId="{496864C7-FE7D-4DDB-B363-166C7F967B11}" destId="{93C83A52-6E6B-41FD-9424-D118FD751CED}" srcOrd="2" destOrd="0" presId="urn:microsoft.com/office/officeart/2005/8/layout/process3"/>
    <dgm:cxn modelId="{C79AF3D4-D0B6-4050-AC72-B5D918976DD2}" type="presParOf" srcId="{FBC3A0BC-9D8F-4C7B-B285-510A780E04E4}" destId="{A66EA167-6AD2-4AA4-A421-59E2B4561DDF}" srcOrd="3" destOrd="0" presId="urn:microsoft.com/office/officeart/2005/8/layout/process3"/>
    <dgm:cxn modelId="{7C2D114B-9CDD-4ED1-966E-B363A9D9D073}" type="presParOf" srcId="{A66EA167-6AD2-4AA4-A421-59E2B4561DDF}" destId="{84AB7DF1-E716-46D2-8886-4D0AF1B8C8A8}" srcOrd="0" destOrd="0" presId="urn:microsoft.com/office/officeart/2005/8/layout/process3"/>
    <dgm:cxn modelId="{0768B741-1DF6-44A2-AC93-468ACF4AED5C}" type="presParOf" srcId="{FBC3A0BC-9D8F-4C7B-B285-510A780E04E4}" destId="{21E31B03-7874-4FDF-9737-EAFFCD11494C}" srcOrd="4" destOrd="0" presId="urn:microsoft.com/office/officeart/2005/8/layout/process3"/>
    <dgm:cxn modelId="{B3DBD6AF-0748-4F9C-BAD7-3AB347435FF7}" type="presParOf" srcId="{21E31B03-7874-4FDF-9737-EAFFCD11494C}" destId="{C51586F8-6FAF-4530-806B-429518E699E2}" srcOrd="0" destOrd="0" presId="urn:microsoft.com/office/officeart/2005/8/layout/process3"/>
    <dgm:cxn modelId="{32ECBF45-9322-43DE-A916-CE99F43B723D}" type="presParOf" srcId="{21E31B03-7874-4FDF-9737-EAFFCD11494C}" destId="{3E371716-205E-4EF6-A7ED-14278F63B034}" srcOrd="1" destOrd="0" presId="urn:microsoft.com/office/officeart/2005/8/layout/process3"/>
    <dgm:cxn modelId="{A9CA00F2-A315-4FEF-9A98-3199AADB2044}"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X="-1565" custLinFactNeighborY="2347">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801" y="570743"/>
          <a:ext cx="1273711" cy="52958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Data Cleaning</a:t>
          </a:r>
        </a:p>
      </dsp:txBody>
      <dsp:txXfrm>
        <a:off x="2801" y="570743"/>
        <a:ext cx="1273711" cy="353056"/>
      </dsp:txXfrm>
    </dsp:sp>
    <dsp:sp modelId="{9D677988-374B-4BBA-B73C-8BE59201B4AA}">
      <dsp:nvSpPr>
        <dsp:cNvPr id="0" name=""/>
        <dsp:cNvSpPr/>
      </dsp:nvSpPr>
      <dsp:spPr>
        <a:xfrm>
          <a:off x="263681" y="923800"/>
          <a:ext cx="1273711" cy="1630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Import the collected data from web scraping</a:t>
          </a:r>
        </a:p>
        <a:p>
          <a:pPr marL="57150" lvl="1" indent="-57150" algn="l" defTabSz="400050">
            <a:lnSpc>
              <a:spcPct val="90000"/>
            </a:lnSpc>
            <a:spcBef>
              <a:spcPct val="0"/>
            </a:spcBef>
            <a:spcAft>
              <a:spcPct val="15000"/>
            </a:spcAft>
            <a:buChar char="•"/>
          </a:pPr>
          <a:r>
            <a:rPr lang="en-US" sz="900" kern="1200" dirty="0"/>
            <a:t>Clean and format the records as per usage by using various imputation techniques</a:t>
          </a:r>
        </a:p>
      </dsp:txBody>
      <dsp:txXfrm>
        <a:off x="300987" y="961106"/>
        <a:ext cx="1199099" cy="1555513"/>
      </dsp:txXfrm>
    </dsp:sp>
    <dsp:sp modelId="{51EA4E37-9197-43C9-9502-961CC2F00719}">
      <dsp:nvSpPr>
        <dsp:cNvPr id="0" name=""/>
        <dsp:cNvSpPr/>
      </dsp:nvSpPr>
      <dsp:spPr>
        <a:xfrm>
          <a:off x="1469602" y="588713"/>
          <a:ext cx="409350" cy="31711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1469602" y="652136"/>
        <a:ext cx="314215" cy="190271"/>
      </dsp:txXfrm>
    </dsp:sp>
    <dsp:sp modelId="{6BB0ABCB-2373-47ED-9774-278F8EE9E9B2}">
      <dsp:nvSpPr>
        <dsp:cNvPr id="0" name=""/>
        <dsp:cNvSpPr/>
      </dsp:nvSpPr>
      <dsp:spPr>
        <a:xfrm>
          <a:off x="2048872" y="570743"/>
          <a:ext cx="1273711" cy="52958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Exploratory Data Analysis</a:t>
          </a:r>
        </a:p>
      </dsp:txBody>
      <dsp:txXfrm>
        <a:off x="2048872" y="570743"/>
        <a:ext cx="1273711" cy="353056"/>
      </dsp:txXfrm>
    </dsp:sp>
    <dsp:sp modelId="{93C83A52-6E6B-41FD-9424-D118FD751CED}">
      <dsp:nvSpPr>
        <dsp:cNvPr id="0" name=""/>
        <dsp:cNvSpPr/>
      </dsp:nvSpPr>
      <dsp:spPr>
        <a:xfrm>
          <a:off x="2309753" y="910547"/>
          <a:ext cx="1273711" cy="1630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Check through all the dataset information like datatype, missing value, duplicate value etc.</a:t>
          </a:r>
        </a:p>
        <a:p>
          <a:pPr marL="57150" lvl="1" indent="-57150" algn="l" defTabSz="400050">
            <a:lnSpc>
              <a:spcPct val="90000"/>
            </a:lnSpc>
            <a:spcBef>
              <a:spcPct val="0"/>
            </a:spcBef>
            <a:spcAft>
              <a:spcPct val="15000"/>
            </a:spcAft>
            <a:buChar char="•"/>
          </a:pPr>
          <a:r>
            <a:rPr lang="en-US" sz="900" kern="1200" dirty="0"/>
            <a:t>Analyze each and every data record to ensure we have usable information</a:t>
          </a:r>
        </a:p>
      </dsp:txBody>
      <dsp:txXfrm>
        <a:off x="2347059" y="947853"/>
        <a:ext cx="1199099" cy="1555513"/>
      </dsp:txXfrm>
    </dsp:sp>
    <dsp:sp modelId="{A66EA167-6AD2-4AA4-A421-59E2B4561DDF}">
      <dsp:nvSpPr>
        <dsp:cNvPr id="0" name=""/>
        <dsp:cNvSpPr/>
      </dsp:nvSpPr>
      <dsp:spPr>
        <a:xfrm>
          <a:off x="3515674" y="588713"/>
          <a:ext cx="409350" cy="31711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3515674" y="652136"/>
        <a:ext cx="314215" cy="190271"/>
      </dsp:txXfrm>
    </dsp:sp>
    <dsp:sp modelId="{3E371716-205E-4EF6-A7ED-14278F63B034}">
      <dsp:nvSpPr>
        <dsp:cNvPr id="0" name=""/>
        <dsp:cNvSpPr/>
      </dsp:nvSpPr>
      <dsp:spPr>
        <a:xfrm>
          <a:off x="4094944" y="570743"/>
          <a:ext cx="1273711" cy="52958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Visualization and Data Preprocessing</a:t>
          </a:r>
        </a:p>
      </dsp:txBody>
      <dsp:txXfrm>
        <a:off x="4094944" y="570743"/>
        <a:ext cx="1273711" cy="353056"/>
      </dsp:txXfrm>
    </dsp:sp>
    <dsp:sp modelId="{D91F2413-E4E3-4058-AF8C-E44208B5C14B}">
      <dsp:nvSpPr>
        <dsp:cNvPr id="0" name=""/>
        <dsp:cNvSpPr/>
      </dsp:nvSpPr>
      <dsp:spPr>
        <a:xfrm>
          <a:off x="4355825" y="923800"/>
          <a:ext cx="1273711" cy="1630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Use various visualization methods to check the data distribution identify presence of outliers and skewness</a:t>
          </a:r>
        </a:p>
        <a:p>
          <a:pPr marL="57150" lvl="1" indent="-57150" algn="l" defTabSz="400050">
            <a:lnSpc>
              <a:spcPct val="90000"/>
            </a:lnSpc>
            <a:spcBef>
              <a:spcPct val="0"/>
            </a:spcBef>
            <a:spcAft>
              <a:spcPct val="15000"/>
            </a:spcAft>
            <a:buChar char="•"/>
          </a:pPr>
          <a:r>
            <a:rPr lang="en-US" sz="900" kern="1200" dirty="0"/>
            <a:t>Perform encoding and scaling methods</a:t>
          </a:r>
        </a:p>
      </dsp:txBody>
      <dsp:txXfrm>
        <a:off x="4393131" y="961106"/>
        <a:ext cx="1199099" cy="15555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863" y="53765"/>
          <a:ext cx="1301848" cy="53591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Model Building</a:t>
          </a:r>
        </a:p>
      </dsp:txBody>
      <dsp:txXfrm>
        <a:off x="2863" y="53765"/>
        <a:ext cx="1301848" cy="357277"/>
      </dsp:txXfrm>
    </dsp:sp>
    <dsp:sp modelId="{9D677988-374B-4BBA-B73C-8BE59201B4AA}">
      <dsp:nvSpPr>
        <dsp:cNvPr id="0" name=""/>
        <dsp:cNvSpPr/>
      </dsp:nvSpPr>
      <dsp:spPr>
        <a:xfrm>
          <a:off x="269506" y="411042"/>
          <a:ext cx="1301848" cy="2033226"/>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Create appropriate Regression Machine Learning model function</a:t>
          </a:r>
        </a:p>
        <a:p>
          <a:pPr marL="57150" lvl="1" indent="-57150" algn="l" defTabSz="400050">
            <a:lnSpc>
              <a:spcPct val="90000"/>
            </a:lnSpc>
            <a:spcBef>
              <a:spcPct val="0"/>
            </a:spcBef>
            <a:spcAft>
              <a:spcPct val="15000"/>
            </a:spcAft>
            <a:buChar char="•"/>
          </a:pPr>
          <a:r>
            <a:rPr lang="en-US" sz="900" kern="1200" dirty="0"/>
            <a:t>Need to ensure that whenever the regression function is called it is able to process all the necessary parameters</a:t>
          </a:r>
        </a:p>
      </dsp:txBody>
      <dsp:txXfrm>
        <a:off x="307636" y="449172"/>
        <a:ext cx="1225588" cy="1956966"/>
      </dsp:txXfrm>
    </dsp:sp>
    <dsp:sp modelId="{51EA4E37-9197-43C9-9502-961CC2F00719}">
      <dsp:nvSpPr>
        <dsp:cNvPr id="0" name=""/>
        <dsp:cNvSpPr/>
      </dsp:nvSpPr>
      <dsp:spPr>
        <a:xfrm rot="21534658">
          <a:off x="1502029" y="50240"/>
          <a:ext cx="418469" cy="32412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1502038" y="115988"/>
        <a:ext cx="321232" cy="194474"/>
      </dsp:txXfrm>
    </dsp:sp>
    <dsp:sp modelId="{6BB0ABCB-2373-47ED-9774-278F8EE9E9B2}">
      <dsp:nvSpPr>
        <dsp:cNvPr id="0" name=""/>
        <dsp:cNvSpPr/>
      </dsp:nvSpPr>
      <dsp:spPr>
        <a:xfrm>
          <a:off x="2094133" y="14011"/>
          <a:ext cx="1301848" cy="53591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Model Evaluation</a:t>
          </a:r>
        </a:p>
      </dsp:txBody>
      <dsp:txXfrm>
        <a:off x="2094133" y="14011"/>
        <a:ext cx="1301848" cy="357277"/>
      </dsp:txXfrm>
    </dsp:sp>
    <dsp:sp modelId="{93C83A52-6E6B-41FD-9424-D118FD751CED}">
      <dsp:nvSpPr>
        <dsp:cNvPr id="0" name=""/>
        <dsp:cNvSpPr/>
      </dsp:nvSpPr>
      <dsp:spPr>
        <a:xfrm>
          <a:off x="2360777" y="411042"/>
          <a:ext cx="1301848" cy="2033226"/>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Usage of evaluation metrics to check the accuracy of the models over trained and test data inputs</a:t>
          </a:r>
        </a:p>
        <a:p>
          <a:pPr marL="57150" lvl="1" indent="-57150" algn="l" defTabSz="400050">
            <a:lnSpc>
              <a:spcPct val="90000"/>
            </a:lnSpc>
            <a:spcBef>
              <a:spcPct val="0"/>
            </a:spcBef>
            <a:spcAft>
              <a:spcPct val="15000"/>
            </a:spcAft>
            <a:buChar char="•"/>
          </a:pPr>
          <a:r>
            <a:rPr lang="en-US" sz="900" kern="1200" dirty="0"/>
            <a:t>Ensure the cross validation techniques helps in reducing over fitting and under fitting data</a:t>
          </a:r>
        </a:p>
      </dsp:txBody>
      <dsp:txXfrm>
        <a:off x="2398907" y="449172"/>
        <a:ext cx="1225588" cy="1956966"/>
      </dsp:txXfrm>
    </dsp:sp>
    <dsp:sp modelId="{A66EA167-6AD2-4AA4-A421-59E2B4561DDF}">
      <dsp:nvSpPr>
        <dsp:cNvPr id="0" name=""/>
        <dsp:cNvSpPr/>
      </dsp:nvSpPr>
      <dsp:spPr>
        <a:xfrm rot="65342">
          <a:off x="3593299" y="50690"/>
          <a:ext cx="418469" cy="32412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3593308" y="114590"/>
        <a:ext cx="321232" cy="194474"/>
      </dsp:txXfrm>
    </dsp:sp>
    <dsp:sp modelId="{3E371716-205E-4EF6-A7ED-14278F63B034}">
      <dsp:nvSpPr>
        <dsp:cNvPr id="0" name=""/>
        <dsp:cNvSpPr/>
      </dsp:nvSpPr>
      <dsp:spPr>
        <a:xfrm>
          <a:off x="4185403" y="53765"/>
          <a:ext cx="1301848" cy="535915"/>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34290" numCol="1" spcCol="1270" anchor="t" anchorCtr="0">
          <a:noAutofit/>
        </a:bodyPr>
        <a:lstStyle/>
        <a:p>
          <a:pPr marL="0" lvl="0" indent="0" algn="l" defTabSz="400050">
            <a:lnSpc>
              <a:spcPct val="90000"/>
            </a:lnSpc>
            <a:spcBef>
              <a:spcPct val="0"/>
            </a:spcBef>
            <a:spcAft>
              <a:spcPct val="35000"/>
            </a:spcAft>
            <a:buNone/>
          </a:pPr>
          <a:r>
            <a:rPr lang="en-US" sz="900" kern="1200" dirty="0"/>
            <a:t>Hyperparameter Tuning Best Model</a:t>
          </a:r>
        </a:p>
      </dsp:txBody>
      <dsp:txXfrm>
        <a:off x="4185403" y="53765"/>
        <a:ext cx="1301848" cy="357277"/>
      </dsp:txXfrm>
    </dsp:sp>
    <dsp:sp modelId="{D91F2413-E4E3-4058-AF8C-E44208B5C14B}">
      <dsp:nvSpPr>
        <dsp:cNvPr id="0" name=""/>
        <dsp:cNvSpPr/>
      </dsp:nvSpPr>
      <dsp:spPr>
        <a:xfrm>
          <a:off x="4452047" y="411042"/>
          <a:ext cx="1301848" cy="2033226"/>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64008"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Choosing the appropriate Regression Machine Learning model to check various parameter permutation and combinations</a:t>
          </a:r>
        </a:p>
        <a:p>
          <a:pPr marL="57150" lvl="1" indent="-57150" algn="l" defTabSz="400050">
            <a:lnSpc>
              <a:spcPct val="90000"/>
            </a:lnSpc>
            <a:spcBef>
              <a:spcPct val="0"/>
            </a:spcBef>
            <a:spcAft>
              <a:spcPct val="15000"/>
            </a:spcAft>
            <a:buChar char="•"/>
          </a:pPr>
          <a:r>
            <a:rPr lang="en-US" sz="900" kern="1200" dirty="0"/>
            <a:t>Using Grid Search CV to obtain the best parameters that can be plugged into the selected model</a:t>
          </a:r>
        </a:p>
      </dsp:txBody>
      <dsp:txXfrm>
        <a:off x="4490177" y="449172"/>
        <a:ext cx="1225588" cy="1956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70302" y="306091"/>
          <a:ext cx="1645920" cy="1645920"/>
        </a:xfrm>
        <a:prstGeom prst="roundRect">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10,000 rows and 6 columns</a:t>
          </a:r>
        </a:p>
      </dsp:txBody>
      <dsp:txXfrm>
        <a:off x="550649" y="38643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6/11/2022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6/11/2022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0673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pPr/>
              <a:t>6/11/2022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20117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4081291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8110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4037353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583DDF-CA54-461A-A486-592D2374C532}" type="datetimeFigureOut">
              <a:rPr lang="en-US" smtClean="0"/>
              <a:pPr/>
              <a:t>6/11/2022</a:t>
            </a:fld>
            <a:endParaRPr lang="en-US"/>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01683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583DDF-CA54-461A-A486-592D2374C532}" type="datetimeFigureOut">
              <a:rPr lang="en-US" smtClean="0"/>
              <a:pPr/>
              <a:t>6/11/2022</a:t>
            </a:fld>
            <a:endParaRPr lang="en-US"/>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621545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414573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151806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330235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323162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6/11/2022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65215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6/11/2022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62873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163562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2"/>
          <p:cNvSpPr>
            <a:spLocks noGrp="1"/>
          </p:cNvSpPr>
          <p:nvPr>
            <p:ph type="ftr" sz="quarter" idx="11"/>
          </p:nvPr>
        </p:nvSpPr>
        <p:spPr/>
        <p:txBody>
          <a:bodyPr/>
          <a:lstStyle/>
          <a:p>
            <a:r>
              <a:rPr lang="en-US"/>
              <a:t>Add a footer</a:t>
            </a:r>
            <a:endParaRPr lang="en-US" dirty="0"/>
          </a:p>
        </p:txBody>
      </p:sp>
      <p:sp>
        <p:nvSpPr>
          <p:cNvPr id="6" name="Slide Number Placeholder 3"/>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12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358841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t>6/11/2022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74808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583DDF-CA54-461A-A486-592D2374C532}" type="datetimeFigureOut">
              <a:rPr lang="en-US" smtClean="0"/>
              <a:pPr/>
              <a:t>6/11/2022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1412677476"/>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google.com/" TargetMode="External"/><Relationship Id="rId1" Type="http://schemas.openxmlformats.org/officeDocument/2006/relationships/slideLayout" Target="../slideLayouts/slideLayout7.xml"/><Relationship Id="rId6" Type="http://schemas.openxmlformats.org/officeDocument/2006/relationships/hyperlink" Target="https://www.analyticsvidhya.com/" TargetMode="External"/><Relationship Id="rId5" Type="http://schemas.openxmlformats.org/officeDocument/2006/relationships/hyperlink" Target="https://towardsdatascience.com/" TargetMode="External"/><Relationship Id="rId4" Type="http://schemas.openxmlformats.org/officeDocument/2006/relationships/hyperlink" Target="https://www.kagg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08338"/>
            <a:ext cx="10126938" cy="2743201"/>
          </a:xfrm>
        </p:spPr>
        <p:txBody>
          <a:bodyPr/>
          <a:lstStyle/>
          <a:p>
            <a:r>
              <a:rPr lang="en-IN" sz="4400" dirty="0">
                <a:latin typeface="Times New Roman" panose="02020603050405020304" pitchFamily="18" charset="0"/>
                <a:cs typeface="Times New Roman" panose="02020603050405020304" pitchFamily="18" charset="0"/>
              </a:rPr>
              <a:t>						</a:t>
            </a:r>
            <a:r>
              <a:rPr lang="en-IN" sz="4400" dirty="0">
                <a:solidFill>
                  <a:srgbClr val="FFFF00"/>
                </a:solidFill>
                <a:latin typeface="Times New Roman" panose="02020603050405020304" pitchFamily="18" charset="0"/>
                <a:cs typeface="Times New Roman" panose="02020603050405020304" pitchFamily="18" charset="0"/>
              </a:rPr>
              <a:t>Presentation on</a:t>
            </a:r>
            <a:br>
              <a:rPr lang="en-US" sz="4400" dirty="0">
                <a:solidFill>
                  <a:srgbClr val="FF0000"/>
                </a:solidFill>
                <a:latin typeface="Times New Roman" panose="02020603050405020304" pitchFamily="18" charset="0"/>
                <a:cs typeface="Times New Roman" panose="02020603050405020304" pitchFamily="18" charset="0"/>
              </a:rPr>
            </a:br>
            <a:r>
              <a:rPr lang="en-US" sz="4400" dirty="0">
                <a:solidFill>
                  <a:srgbClr val="FF0000"/>
                </a:solidFill>
                <a:latin typeface="Times New Roman" panose="02020603050405020304" pitchFamily="18" charset="0"/>
                <a:cs typeface="Times New Roman" panose="02020603050405020304" pitchFamily="18" charset="0"/>
              </a:rPr>
              <a:t>   </a:t>
            </a:r>
            <a:r>
              <a:rPr lang="en-US" sz="4000" dirty="0">
                <a:solidFill>
                  <a:srgbClr val="FF0000"/>
                </a:solidFill>
                <a:latin typeface="Times New Roman" panose="02020603050405020304" pitchFamily="18" charset="0"/>
                <a:cs typeface="Times New Roman" panose="02020603050405020304" pitchFamily="18" charset="0"/>
              </a:rPr>
              <a:t>Car Price Prediction Project Presentation</a:t>
            </a:r>
          </a:p>
        </p:txBody>
      </p:sp>
      <p:sp>
        <p:nvSpPr>
          <p:cNvPr id="5" name="Subtitle 4"/>
          <p:cNvSpPr>
            <a:spLocks noGrp="1"/>
          </p:cNvSpPr>
          <p:nvPr>
            <p:ph type="subTitle" idx="1"/>
          </p:nvPr>
        </p:nvSpPr>
        <p:spPr>
          <a:xfrm>
            <a:off x="7289443" y="4404574"/>
            <a:ext cx="4247564" cy="1931832"/>
          </a:xfrm>
        </p:spPr>
        <p:txBody>
          <a:bodyPr/>
          <a:lstStyle/>
          <a:p>
            <a:r>
              <a:rPr lang="en-IN" dirty="0">
                <a:solidFill>
                  <a:schemeClr val="bg1"/>
                </a:solidFill>
                <a:latin typeface="Times New Roman" panose="02020603050405020304" pitchFamily="18" charset="0"/>
                <a:cs typeface="Times New Roman" panose="02020603050405020304" pitchFamily="18" charset="0"/>
              </a:rPr>
              <a:t>Submitted by: </a:t>
            </a:r>
          </a:p>
          <a:p>
            <a:r>
              <a:rPr lang="en-IN" dirty="0" err="1">
                <a:solidFill>
                  <a:schemeClr val="bg1"/>
                </a:solidFill>
                <a:latin typeface="Times New Roman" panose="02020603050405020304" pitchFamily="18" charset="0"/>
                <a:cs typeface="Times New Roman" panose="02020603050405020304" pitchFamily="18" charset="0"/>
              </a:rPr>
              <a:t>Mohd</a:t>
            </a:r>
            <a:r>
              <a:rPr lang="en-IN" dirty="0">
                <a:solidFill>
                  <a:schemeClr val="bg1"/>
                </a:solidFill>
                <a:latin typeface="Times New Roman" panose="02020603050405020304" pitchFamily="18" charset="0"/>
                <a:cs typeface="Times New Roman" panose="02020603050405020304" pitchFamily="18" charset="0"/>
              </a:rPr>
              <a:t> sharik hashmi	    </a:t>
            </a:r>
          </a:p>
          <a:p>
            <a:r>
              <a:rPr lang="en-US" altLang="en-US" dirty="0">
                <a:solidFill>
                  <a:schemeClr val="bg1"/>
                </a:solidFill>
                <a:latin typeface="Times New Roman" panose="02020603050405020304" pitchFamily="18" charset="0"/>
                <a:cs typeface="Times New Roman" panose="02020603050405020304" pitchFamily="18" charset="0"/>
              </a:rPr>
              <a:t>Data Science Intern</a:t>
            </a:r>
          </a:p>
          <a:p>
            <a:r>
              <a:rPr lang="en-US" altLang="en-US" dirty="0">
                <a:solidFill>
                  <a:schemeClr val="bg1"/>
                </a:solidFill>
                <a:latin typeface="Times New Roman" panose="02020603050405020304" pitchFamily="18" charset="0"/>
                <a:cs typeface="Times New Roman" panose="02020603050405020304" pitchFamily="18" charset="0"/>
              </a:rPr>
              <a:t>Flip </a:t>
            </a:r>
            <a:r>
              <a:rPr lang="en-US" altLang="en-US" dirty="0" err="1">
                <a:solidFill>
                  <a:schemeClr val="bg1"/>
                </a:solidFill>
                <a:latin typeface="Times New Roman" panose="02020603050405020304" pitchFamily="18" charset="0"/>
                <a:cs typeface="Times New Roman" panose="02020603050405020304" pitchFamily="18" charset="0"/>
              </a:rPr>
              <a:t>Robo</a:t>
            </a:r>
            <a:r>
              <a:rPr lang="en-US" altLang="en-US" dirty="0">
                <a:solidFill>
                  <a:schemeClr val="bg1"/>
                </a:solidFill>
                <a:latin typeface="Times New Roman" panose="02020603050405020304" pitchFamily="18" charset="0"/>
                <a:cs typeface="Times New Roman" panose="02020603050405020304" pitchFamily="18" charset="0"/>
              </a:rPr>
              <a:t> Technologies</a:t>
            </a:r>
          </a:p>
          <a:p>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9F76-E3F2-4DA5-8293-771C471594B5}"/>
              </a:ext>
            </a:extLst>
          </p:cNvPr>
          <p:cNvSpPr txBox="1">
            <a:spLocks/>
          </p:cNvSpPr>
          <p:nvPr/>
        </p:nvSpPr>
        <p:spPr>
          <a:xfrm>
            <a:off x="397424" y="365771"/>
            <a:ext cx="9854159"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sz="3200" dirty="0">
                <a:solidFill>
                  <a:schemeClr val="bg1"/>
                </a:solidFill>
              </a:rPr>
              <a:t>EXPLORATORY DATA ANALYSIS (EDA) AND VISUALIZATION</a:t>
            </a:r>
            <a:endParaRPr lang="en-IN" sz="3200" dirty="0">
              <a:solidFill>
                <a:schemeClr val="bg1"/>
              </a:solidFill>
            </a:endParaRPr>
          </a:p>
        </p:txBody>
      </p:sp>
      <p:sp>
        <p:nvSpPr>
          <p:cNvPr id="3" name="TextBox 2">
            <a:extLst>
              <a:ext uri="{FF2B5EF4-FFF2-40B4-BE49-F238E27FC236}">
                <a16:creationId xmlns:a16="http://schemas.microsoft.com/office/drawing/2014/main"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62E-9D88-4EBD-AB4C-6974D1712787}"/>
              </a:ext>
            </a:extLst>
          </p:cNvPr>
          <p:cNvSpPr>
            <a:spLocks noGrp="1"/>
          </p:cNvSpPr>
          <p:nvPr>
            <p:ph type="title"/>
          </p:nvPr>
        </p:nvSpPr>
        <p:spPr>
          <a:xfrm>
            <a:off x="697626" y="169383"/>
            <a:ext cx="9404723" cy="989716"/>
          </a:xfrm>
        </p:spPr>
        <p:txBody>
          <a:bodyPr/>
          <a:lstStyle/>
          <a:p>
            <a:r>
              <a:rPr lang="en-IN" dirty="0">
                <a:solidFill>
                  <a:schemeClr val="bg1"/>
                </a:solidFill>
              </a:rPr>
              <a:t>EXPLORATORY DATA ANALYSIS (EDA)</a:t>
            </a:r>
          </a:p>
        </p:txBody>
      </p:sp>
      <p:sp>
        <p:nvSpPr>
          <p:cNvPr id="3" name="Content Placeholder 2">
            <a:extLst>
              <a:ext uri="{FF2B5EF4-FFF2-40B4-BE49-F238E27FC236}">
                <a16:creationId xmlns:a16="http://schemas.microsoft.com/office/drawing/2014/main" id="{9EE2133F-4A1B-4B8D-9DE7-C620EC625E48}"/>
              </a:ext>
            </a:extLst>
          </p:cNvPr>
          <p:cNvSpPr>
            <a:spLocks noGrp="1"/>
          </p:cNvSpPr>
          <p:nvPr>
            <p:ph idx="1"/>
          </p:nvPr>
        </p:nvSpPr>
        <p:spPr>
          <a:xfrm>
            <a:off x="5118607" y="1803042"/>
            <a:ext cx="5573564" cy="3915658"/>
          </a:xfrm>
        </p:spPr>
        <p:txBody>
          <a:bodyPr>
            <a:normAutofit fontScale="85000" lnSpcReduction="20000"/>
          </a:bodyPr>
          <a:lstStyle/>
          <a:p>
            <a:r>
              <a:rPr lang="en-US" dirty="0"/>
              <a:t>First we have imported the necessary libraries and loaded the entire dataset in our Jupyter Notebook </a:t>
            </a:r>
          </a:p>
          <a:p>
            <a:r>
              <a:rPr lang="en-US" dirty="0"/>
              <a:t>Then we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decided to retain them instead of deleting it.</a:t>
            </a:r>
          </a:p>
          <a:p>
            <a:r>
              <a:rPr lang="en-US" dirty="0"/>
              <a:t>By checking the data types, we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181791962"/>
              </p:ext>
            </p:extLst>
          </p:nvPr>
        </p:nvGraphicFramePr>
        <p:xfrm>
          <a:off x="211757" y="1757966"/>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ED18-1681-4B91-B32A-B7E2E082C640}"/>
              </a:ext>
            </a:extLst>
          </p:cNvPr>
          <p:cNvSpPr>
            <a:spLocks noGrp="1"/>
          </p:cNvSpPr>
          <p:nvPr>
            <p:ph type="title"/>
          </p:nvPr>
        </p:nvSpPr>
        <p:spPr>
          <a:xfrm>
            <a:off x="2486158" y="67291"/>
            <a:ext cx="5691389" cy="1081826"/>
          </a:xfrm>
        </p:spPr>
        <p:txBody>
          <a:bodyPr>
            <a:normAutofit fontScale="90000"/>
          </a:bodyPr>
          <a:lstStyle/>
          <a:p>
            <a:r>
              <a:rPr lang="en-US" b="1" dirty="0">
                <a:solidFill>
                  <a:schemeClr val="bg1"/>
                </a:solidFill>
                <a:latin typeface="Times New Roman" pitchFamily="18" charset="0"/>
                <a:cs typeface="Times New Roman" pitchFamily="18" charset="0"/>
              </a:rPr>
              <a:t>Working with the Dataset</a:t>
            </a:r>
            <a:br>
              <a:rPr lang="en-IN" b="1"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B96A00B4-6A54-487A-88B0-9C2CBA28ABEB}"/>
              </a:ext>
            </a:extLst>
          </p:cNvPr>
          <p:cNvSpPr>
            <a:spLocks noGrp="1"/>
          </p:cNvSpPr>
          <p:nvPr>
            <p:ph idx="1"/>
          </p:nvPr>
        </p:nvSpPr>
        <p:spPr>
          <a:xfrm>
            <a:off x="553597" y="1271042"/>
            <a:ext cx="2984680" cy="2872794"/>
          </a:xfrm>
        </p:spPr>
        <p:txBody>
          <a:bodyPr/>
          <a:lstStyle/>
          <a:p>
            <a:pPr marL="0" indent="0">
              <a:buNone/>
            </a:pPr>
            <a:r>
              <a:rPr lang="en-IN" dirty="0"/>
              <a:t>Importing Libraries:</a:t>
            </a:r>
          </a:p>
          <a:p>
            <a:pPr marL="0" indent="0">
              <a:buNone/>
            </a:pPr>
            <a:endParaRPr lang="en-IN" dirty="0"/>
          </a:p>
        </p:txBody>
      </p:sp>
      <p:pic>
        <p:nvPicPr>
          <p:cNvPr id="8" name="Picture 7"/>
          <p:cNvPicPr/>
          <p:nvPr/>
        </p:nvPicPr>
        <p:blipFill rotWithShape="1">
          <a:blip r:embed="rId2"/>
          <a:srcRect l="19444" t="29261" r="46488" b="6897"/>
          <a:stretch/>
        </p:blipFill>
        <p:spPr bwMode="auto">
          <a:xfrm>
            <a:off x="553596" y="1745086"/>
            <a:ext cx="4778257" cy="4887533"/>
          </a:xfrm>
          <a:prstGeom prst="rect">
            <a:avLst/>
          </a:prstGeom>
          <a:ln>
            <a:noFill/>
          </a:ln>
          <a:extLst>
            <a:ext uri="{53640926-AAD7-44D8-BBD7-CCE9431645EC}">
              <a14:shadowObscured xmlns:a14="http://schemas.microsoft.com/office/drawing/2010/main"/>
            </a:ext>
          </a:extLst>
        </p:spPr>
      </p:pic>
      <p:sp>
        <p:nvSpPr>
          <p:cNvPr id="4" name="TextBox 3"/>
          <p:cNvSpPr txBox="1"/>
          <p:nvPr/>
        </p:nvSpPr>
        <p:spPr>
          <a:xfrm>
            <a:off x="6490952" y="901710"/>
            <a:ext cx="4172755" cy="369332"/>
          </a:xfrm>
          <a:prstGeom prst="rect">
            <a:avLst/>
          </a:prstGeom>
          <a:noFill/>
        </p:spPr>
        <p:txBody>
          <a:bodyPr wrap="square" rtlCol="0">
            <a:spAutoFit/>
          </a:bodyPr>
          <a:lstStyle/>
          <a:p>
            <a:r>
              <a:rPr lang="en-IN" dirty="0"/>
              <a:t>Loading the dataset:</a:t>
            </a:r>
          </a:p>
        </p:txBody>
      </p:sp>
      <p:pic>
        <p:nvPicPr>
          <p:cNvPr id="9" name="Picture 8"/>
          <p:cNvPicPr/>
          <p:nvPr/>
        </p:nvPicPr>
        <p:blipFill rotWithShape="1">
          <a:blip r:embed="rId3"/>
          <a:srcRect l="19443" t="38168" r="34856" b="29655"/>
          <a:stretch/>
        </p:blipFill>
        <p:spPr bwMode="auto">
          <a:xfrm>
            <a:off x="5776173" y="1284312"/>
            <a:ext cx="5640948" cy="2282298"/>
          </a:xfrm>
          <a:prstGeom prst="rect">
            <a:avLst/>
          </a:prstGeom>
          <a:ln>
            <a:noFill/>
          </a:ln>
          <a:extLst>
            <a:ext uri="{53640926-AAD7-44D8-BBD7-CCE9431645EC}">
              <a14:shadowObscured xmlns:a14="http://schemas.microsoft.com/office/drawing/2010/main"/>
            </a:ext>
          </a:extLst>
        </p:spPr>
      </p:pic>
      <p:pic>
        <p:nvPicPr>
          <p:cNvPr id="5" name="Picture 4"/>
          <p:cNvPicPr>
            <a:picLocks noChangeAspect="1"/>
          </p:cNvPicPr>
          <p:nvPr/>
        </p:nvPicPr>
        <p:blipFill rotWithShape="1">
          <a:blip r:embed="rId4"/>
          <a:srcRect l="19480" t="35872" r="59832" b="53917"/>
          <a:stretch/>
        </p:blipFill>
        <p:spPr>
          <a:xfrm>
            <a:off x="6117464" y="4031087"/>
            <a:ext cx="4958367" cy="1376007"/>
          </a:xfrm>
          <a:prstGeom prst="rect">
            <a:avLst/>
          </a:prstGeom>
        </p:spPr>
      </p:pic>
      <p:sp>
        <p:nvSpPr>
          <p:cNvPr id="10" name="Rectangle 9"/>
          <p:cNvSpPr/>
          <p:nvPr/>
        </p:nvSpPr>
        <p:spPr>
          <a:xfrm>
            <a:off x="6031604" y="5548405"/>
            <a:ext cx="6096000" cy="646331"/>
          </a:xfrm>
          <a:prstGeom prst="rect">
            <a:avLst/>
          </a:prstGeom>
        </p:spPr>
        <p:txBody>
          <a:bodyPr>
            <a:spAutoFit/>
          </a:bodyPr>
          <a:lstStyle/>
          <a:p>
            <a:r>
              <a:rPr lang="en-IN" dirty="0">
                <a:solidFill>
                  <a:srgbClr val="000000"/>
                </a:solidFill>
                <a:latin typeface="Helvetica Neue"/>
              </a:rPr>
              <a:t>There are 10000 rows and 6 columns present in our dataset. </a:t>
            </a:r>
            <a:endParaRPr lang="en-IN" dirty="0"/>
          </a:p>
        </p:txBody>
      </p:sp>
    </p:spTree>
    <p:extLst>
      <p:ext uri="{BB962C8B-B14F-4D97-AF65-F5344CB8AC3E}">
        <p14:creationId xmlns:p14="http://schemas.microsoft.com/office/powerpoint/2010/main" val="403643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BB3A-73C3-4E78-9352-37C522A7DA8F}"/>
              </a:ext>
            </a:extLst>
          </p:cNvPr>
          <p:cNvSpPr>
            <a:spLocks noGrp="1"/>
          </p:cNvSpPr>
          <p:nvPr>
            <p:ph type="title"/>
          </p:nvPr>
        </p:nvSpPr>
        <p:spPr>
          <a:xfrm>
            <a:off x="1159098" y="461906"/>
            <a:ext cx="8868761" cy="1280890"/>
          </a:xfrm>
        </p:spPr>
        <p:txBody>
          <a:bodyPr/>
          <a:lstStyle/>
          <a:p>
            <a:r>
              <a:rPr lang="en-IN" b="1" dirty="0">
                <a:solidFill>
                  <a:schemeClr val="bg1"/>
                </a:solidFill>
              </a:rPr>
              <a:t>Missing Values In dataset</a:t>
            </a:r>
            <a:br>
              <a:rPr lang="en-IN" b="1" dirty="0"/>
            </a:br>
            <a:endParaRPr lang="en-IN" b="1" dirty="0"/>
          </a:p>
        </p:txBody>
      </p:sp>
      <p:sp>
        <p:nvSpPr>
          <p:cNvPr id="7" name="TextBox 6">
            <a:extLst>
              <a:ext uri="{FF2B5EF4-FFF2-40B4-BE49-F238E27FC236}">
                <a16:creationId xmlns:a16="http://schemas.microsoft.com/office/drawing/2014/main" id="{347FD3D3-1E5C-4961-9CE9-4D75B3EBCCD9}"/>
              </a:ext>
            </a:extLst>
          </p:cNvPr>
          <p:cNvSpPr txBox="1"/>
          <p:nvPr/>
        </p:nvSpPr>
        <p:spPr>
          <a:xfrm>
            <a:off x="6033118" y="2268620"/>
            <a:ext cx="3994741" cy="1035540"/>
          </a:xfrm>
          <a:prstGeom prst="rect">
            <a:avLst/>
          </a:prstGeom>
          <a:noFill/>
        </p:spPr>
        <p:txBody>
          <a:bodyPr wrap="square" rtlCol="0">
            <a:spAutoFit/>
          </a:bodyPr>
          <a:lstStyle/>
          <a:p>
            <a:pPr>
              <a:lnSpc>
                <a:spcPct val="107000"/>
              </a:lnSpc>
              <a:spcAft>
                <a:spcPts val="600"/>
              </a:spcAft>
            </a:pPr>
            <a:r>
              <a:rPr lang="en-IN" b="1" dirty="0">
                <a:latin typeface="Calibri" panose="020F0502020204030204" pitchFamily="34" charset="0"/>
                <a:ea typeface="Calibri" panose="020F0502020204030204" pitchFamily="34" charset="0"/>
                <a:cs typeface="Times New Roman" panose="02020603050405020304" pitchFamily="18" charset="0"/>
              </a:rPr>
              <a:t>Observation:</a:t>
            </a:r>
          </a:p>
          <a:p>
            <a:pPr marL="214313" indent="-214313">
              <a:lnSpc>
                <a:spcPct val="107000"/>
              </a:lnSpc>
              <a:spcAft>
                <a:spcPts val="600"/>
              </a:spcAft>
              <a:buFont typeface="Arial" panose="020B0604020202020204" pitchFamily="34" charset="0"/>
              <a:buChar char="•"/>
            </a:pPr>
            <a:r>
              <a:rPr lang="en-IN" dirty="0"/>
              <a:t>There are no any missing values present in the dataset.</a:t>
            </a:r>
          </a:p>
        </p:txBody>
      </p:sp>
      <p:pic>
        <p:nvPicPr>
          <p:cNvPr id="9" name="Picture 8"/>
          <p:cNvPicPr/>
          <p:nvPr/>
        </p:nvPicPr>
        <p:blipFill rotWithShape="1">
          <a:blip r:embed="rId2"/>
          <a:srcRect l="19610" t="28965" r="59450" b="49163"/>
          <a:stretch/>
        </p:blipFill>
        <p:spPr bwMode="auto">
          <a:xfrm>
            <a:off x="700543" y="1879938"/>
            <a:ext cx="4757918" cy="18196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359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DDF6-266A-428D-A574-0AF6AF904D1F}"/>
              </a:ext>
            </a:extLst>
          </p:cNvPr>
          <p:cNvSpPr>
            <a:spLocks noGrp="1"/>
          </p:cNvSpPr>
          <p:nvPr>
            <p:ph type="title"/>
          </p:nvPr>
        </p:nvSpPr>
        <p:spPr>
          <a:xfrm>
            <a:off x="646111" y="452718"/>
            <a:ext cx="9404723" cy="1148592"/>
          </a:xfrm>
        </p:spPr>
        <p:txBody>
          <a:bodyPr/>
          <a:lstStyle/>
          <a:p>
            <a:r>
              <a:rPr lang="en-US" sz="3200" dirty="0">
                <a:solidFill>
                  <a:schemeClr val="bg1"/>
                </a:solidFill>
              </a:rPr>
              <a:t>PURCHASE DETAILS OF USED CARS EACH YEAR</a:t>
            </a:r>
            <a:endParaRPr lang="en-IN" sz="3200" dirty="0">
              <a:solidFill>
                <a:schemeClr val="bg1"/>
              </a:solidFill>
            </a:endParaRPr>
          </a:p>
        </p:txBody>
      </p:sp>
      <p:pic>
        <p:nvPicPr>
          <p:cNvPr id="5" name="Content Placeholder 4">
            <a:extLst>
              <a:ext uri="{FF2B5EF4-FFF2-40B4-BE49-F238E27FC236}">
                <a16:creationId xmlns:a16="http://schemas.microsoft.com/office/drawing/2014/main" id="{DBB40016-8AEF-4F0B-A376-624C4B6C4582}"/>
              </a:ext>
            </a:extLst>
          </p:cNvPr>
          <p:cNvPicPr>
            <a:picLocks noGrp="1" noChangeAspect="1"/>
          </p:cNvPicPr>
          <p:nvPr>
            <p:ph idx="1"/>
          </p:nvPr>
        </p:nvPicPr>
        <p:blipFill>
          <a:blip r:embed="rId2"/>
          <a:stretch>
            <a:fillRect/>
          </a:stretch>
        </p:blipFill>
        <p:spPr>
          <a:xfrm>
            <a:off x="311260" y="1343733"/>
            <a:ext cx="7969855" cy="4959288"/>
          </a:xfrm>
        </p:spPr>
      </p:pic>
      <p:sp>
        <p:nvSpPr>
          <p:cNvPr id="3" name="Rectangle 2"/>
          <p:cNvSpPr/>
          <p:nvPr/>
        </p:nvSpPr>
        <p:spPr>
          <a:xfrm>
            <a:off x="8417873" y="1601310"/>
            <a:ext cx="3265921" cy="3416320"/>
          </a:xfrm>
          <a:prstGeom prst="rect">
            <a:avLst/>
          </a:prstGeom>
        </p:spPr>
        <p:txBody>
          <a:bodyPr wrap="square">
            <a:spAutoFit/>
          </a:bodyPr>
          <a:lstStyle/>
          <a:p>
            <a:r>
              <a:rPr lang="en-IN" dirty="0">
                <a:solidFill>
                  <a:srgbClr val="FF0000"/>
                </a:solidFill>
                <a:latin typeface="Helvetica Neue"/>
              </a:rPr>
              <a:t>Observation: </a:t>
            </a:r>
          </a:p>
          <a:p>
            <a:r>
              <a:rPr lang="en-IN" dirty="0">
                <a:solidFill>
                  <a:srgbClr val="000000"/>
                </a:solidFill>
                <a:latin typeface="Helvetica Neue"/>
              </a:rPr>
              <a:t>The number of cars being purchased each year has increased a lot after 2008. Most of the people started preferring to get used cars and all the available online sources helped in expediting genuine process of getting good quality used cars with hassle free Registration Certificate (RC) transfers.</a:t>
            </a:r>
            <a:endParaRPr lang="en-IN" dirty="0"/>
          </a:p>
        </p:txBody>
      </p:sp>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a:xfrm>
            <a:off x="3271234" y="452718"/>
            <a:ext cx="6779600" cy="1400530"/>
          </a:xfrm>
        </p:spPr>
        <p:txBody>
          <a:bodyPr/>
          <a:lstStyle/>
          <a:p>
            <a:r>
              <a:rPr lang="en-US" dirty="0">
                <a:solidFill>
                  <a:schemeClr val="bg1"/>
                </a:solidFill>
              </a:rPr>
              <a:t>COUNT PLOTS</a:t>
            </a:r>
            <a:endParaRPr lang="en-IN" dirty="0">
              <a:solidFill>
                <a:schemeClr val="bg1"/>
              </a:solidFill>
            </a:endParaRPr>
          </a:p>
        </p:txBody>
      </p:sp>
      <p:pic>
        <p:nvPicPr>
          <p:cNvPr id="3" name="Picture 2"/>
          <p:cNvPicPr>
            <a:picLocks noChangeAspect="1"/>
          </p:cNvPicPr>
          <p:nvPr/>
        </p:nvPicPr>
        <p:blipFill rotWithShape="1">
          <a:blip r:embed="rId2"/>
          <a:srcRect l="19282" t="35695" r="53696" b="8495"/>
          <a:stretch/>
        </p:blipFill>
        <p:spPr>
          <a:xfrm>
            <a:off x="927278" y="1360515"/>
            <a:ext cx="4739426" cy="4082602"/>
          </a:xfrm>
          <a:prstGeom prst="rect">
            <a:avLst/>
          </a:prstGeom>
        </p:spPr>
      </p:pic>
      <p:sp>
        <p:nvSpPr>
          <p:cNvPr id="6" name="Rectangle 5"/>
          <p:cNvSpPr/>
          <p:nvPr/>
        </p:nvSpPr>
        <p:spPr>
          <a:xfrm>
            <a:off x="6096000" y="2278212"/>
            <a:ext cx="5147256" cy="2308324"/>
          </a:xfrm>
          <a:prstGeom prst="rect">
            <a:avLst/>
          </a:prstGeom>
        </p:spPr>
        <p:txBody>
          <a:bodyPr wrap="square">
            <a:spAutoFit/>
          </a:bodyPr>
          <a:lstStyle/>
          <a:p>
            <a:r>
              <a:rPr lang="en-IN" dirty="0">
                <a:solidFill>
                  <a:srgbClr val="FF0000"/>
                </a:solidFill>
                <a:latin typeface="Helvetica Neue"/>
              </a:rPr>
              <a:t>Observation: </a:t>
            </a:r>
          </a:p>
          <a:p>
            <a:endParaRPr lang="en-IN" dirty="0">
              <a:solidFill>
                <a:srgbClr val="000000"/>
              </a:solidFill>
              <a:latin typeface="Helvetica Neue"/>
            </a:endParaRPr>
          </a:p>
          <a:p>
            <a:r>
              <a:rPr lang="en-IN" dirty="0">
                <a:solidFill>
                  <a:srgbClr val="000000"/>
                </a:solidFill>
                <a:latin typeface="Helvetica Neue"/>
              </a:rPr>
              <a:t>We can see that more number of manual used cars are available as compared to the automatic gear shifting one's in the market. The difference is quite huge and readily available well conditioned used cars have manual gear shifting options.</a:t>
            </a:r>
            <a:endParaRPr lang="en-IN" dirty="0"/>
          </a:p>
        </p:txBody>
      </p:sp>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id="{4D03C26E-A08B-42C2-B7C6-1E51E1185F69}"/>
              </a:ext>
            </a:extLst>
          </p:cNvPr>
          <p:cNvPicPr>
            <a:picLocks noGrp="1" noChangeAspect="1"/>
          </p:cNvPicPr>
          <p:nvPr>
            <p:ph idx="1"/>
          </p:nvPr>
        </p:nvPicPr>
        <p:blipFill>
          <a:blip r:embed="rId2"/>
          <a:stretch>
            <a:fillRect/>
          </a:stretch>
        </p:blipFill>
        <p:spPr>
          <a:xfrm>
            <a:off x="130017" y="1692029"/>
            <a:ext cx="8781606" cy="4195762"/>
          </a:xfrm>
        </p:spPr>
      </p:pic>
      <p:sp>
        <p:nvSpPr>
          <p:cNvPr id="3" name="Rectangle 2"/>
          <p:cNvSpPr/>
          <p:nvPr/>
        </p:nvSpPr>
        <p:spPr>
          <a:xfrm>
            <a:off x="9028089" y="2070026"/>
            <a:ext cx="3322749" cy="1477328"/>
          </a:xfrm>
          <a:prstGeom prst="rect">
            <a:avLst/>
          </a:prstGeom>
        </p:spPr>
        <p:txBody>
          <a:bodyPr wrap="square">
            <a:spAutoFit/>
          </a:bodyPr>
          <a:lstStyle/>
          <a:p>
            <a:r>
              <a:rPr lang="en-IN" dirty="0">
                <a:solidFill>
                  <a:srgbClr val="FF0000"/>
                </a:solidFill>
                <a:latin typeface="Helvetica Neue"/>
              </a:rPr>
              <a:t>Observation:</a:t>
            </a:r>
          </a:p>
          <a:p>
            <a:pPr>
              <a:buFont typeface="Arial" panose="020B0604020202020204" pitchFamily="34" charset="0"/>
              <a:buChar char="•"/>
            </a:pPr>
            <a:endParaRPr lang="en-IN" dirty="0">
              <a:solidFill>
                <a:srgbClr val="000000"/>
              </a:solidFill>
              <a:latin typeface="Helvetica Neue"/>
            </a:endParaRPr>
          </a:p>
          <a:p>
            <a:r>
              <a:rPr lang="en-IN" dirty="0">
                <a:solidFill>
                  <a:srgbClr val="000000"/>
                </a:solidFill>
                <a:latin typeface="Helvetica Neue"/>
              </a:rPr>
              <a:t>Year of manufacture for both manual and automatic gear shifting cars are same</a:t>
            </a:r>
            <a:endParaRPr lang="en-IN" b="0" i="0" dirty="0">
              <a:solidFill>
                <a:srgbClr val="000000"/>
              </a:solidFill>
              <a:effectLst/>
              <a:latin typeface="Helvetica Neue"/>
            </a:endParaRPr>
          </a:p>
        </p:txBody>
      </p:sp>
    </p:spTree>
    <p:extLst>
      <p:ext uri="{BB962C8B-B14F-4D97-AF65-F5344CB8AC3E}">
        <p14:creationId xmlns:p14="http://schemas.microsoft.com/office/powerpoint/2010/main" val="255989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solidFill>
                  <a:schemeClr val="bg1"/>
                </a:solidFill>
              </a:rPr>
              <a:t>PAIR PLOTS</a:t>
            </a:r>
            <a:endParaRPr lang="en-IN" dirty="0">
              <a:solidFill>
                <a:schemeClr val="bg1"/>
              </a:solidFill>
            </a:endParaRPr>
          </a:p>
        </p:txBody>
      </p:sp>
      <p:pic>
        <p:nvPicPr>
          <p:cNvPr id="5" name="Content Placeholder 4">
            <a:extLst>
              <a:ext uri="{FF2B5EF4-FFF2-40B4-BE49-F238E27FC236}">
                <a16:creationId xmlns:a16="http://schemas.microsoft.com/office/drawing/2014/main" id="{8C016459-F165-47EA-B51A-1910C2D66044}"/>
              </a:ext>
            </a:extLst>
          </p:cNvPr>
          <p:cNvPicPr>
            <a:picLocks noGrp="1" noChangeAspect="1"/>
          </p:cNvPicPr>
          <p:nvPr>
            <p:ph idx="1"/>
          </p:nvPr>
        </p:nvPicPr>
        <p:blipFill>
          <a:blip r:embed="rId2"/>
          <a:stretch>
            <a:fillRect/>
          </a:stretch>
        </p:blipFill>
        <p:spPr>
          <a:xfrm>
            <a:off x="0" y="1346749"/>
            <a:ext cx="6143224" cy="4875928"/>
          </a:xfrm>
        </p:spPr>
      </p:pic>
      <p:pic>
        <p:nvPicPr>
          <p:cNvPr id="4" name="Picture 3"/>
          <p:cNvPicPr>
            <a:picLocks noChangeAspect="1"/>
          </p:cNvPicPr>
          <p:nvPr/>
        </p:nvPicPr>
        <p:blipFill rotWithShape="1">
          <a:blip r:embed="rId3"/>
          <a:srcRect l="26706" t="24428" r="28355" b="7263"/>
          <a:stretch/>
        </p:blipFill>
        <p:spPr>
          <a:xfrm>
            <a:off x="6323528" y="1346749"/>
            <a:ext cx="5705339" cy="4875928"/>
          </a:xfrm>
          <a:prstGeom prst="rect">
            <a:avLst/>
          </a:prstGeo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solidFill>
                  <a:schemeClr val="bg1"/>
                </a:solidFill>
              </a:rPr>
              <a:t>OUTLIERS WITH BOXEN PLOTS</a:t>
            </a:r>
            <a:endParaRPr lang="en-IN" dirty="0">
              <a:solidFill>
                <a:schemeClr val="bg1"/>
              </a:solidFill>
            </a:endParaRPr>
          </a:p>
        </p:txBody>
      </p:sp>
      <p:pic>
        <p:nvPicPr>
          <p:cNvPr id="5" name="Content Placeholder 4">
            <a:extLst>
              <a:ext uri="{FF2B5EF4-FFF2-40B4-BE49-F238E27FC236}">
                <a16:creationId xmlns:a16="http://schemas.microsoft.com/office/drawing/2014/main" id="{25CFF243-976F-4DCF-A22E-D3FFEE097925}"/>
              </a:ext>
            </a:extLst>
          </p:cNvPr>
          <p:cNvPicPr>
            <a:picLocks noGrp="1" noChangeAspect="1"/>
          </p:cNvPicPr>
          <p:nvPr>
            <p:ph idx="1"/>
          </p:nvPr>
        </p:nvPicPr>
        <p:blipFill>
          <a:blip r:embed="rId2"/>
          <a:stretch>
            <a:fillRect/>
          </a:stretch>
        </p:blipFill>
        <p:spPr>
          <a:xfrm>
            <a:off x="380182" y="1434452"/>
            <a:ext cx="7540326" cy="4195762"/>
          </a:xfrm>
        </p:spPr>
      </p:pic>
      <p:sp>
        <p:nvSpPr>
          <p:cNvPr id="3" name="Rectangle 2"/>
          <p:cNvSpPr/>
          <p:nvPr/>
        </p:nvSpPr>
        <p:spPr>
          <a:xfrm>
            <a:off x="8577331" y="1685673"/>
            <a:ext cx="2820472" cy="1754326"/>
          </a:xfrm>
          <a:prstGeom prst="rect">
            <a:avLst/>
          </a:prstGeom>
        </p:spPr>
        <p:txBody>
          <a:bodyPr wrap="square">
            <a:spAutoFit/>
          </a:bodyPr>
          <a:lstStyle/>
          <a:p>
            <a:r>
              <a:rPr lang="en-IN" dirty="0">
                <a:solidFill>
                  <a:srgbClr val="FF0000"/>
                </a:solidFill>
                <a:latin typeface="Helvetica Neue"/>
              </a:rPr>
              <a:t>Observation: </a:t>
            </a:r>
          </a:p>
          <a:p>
            <a:endParaRPr lang="en-IN" dirty="0">
              <a:solidFill>
                <a:srgbClr val="000000"/>
              </a:solidFill>
              <a:latin typeface="Helvetica Neue"/>
            </a:endParaRPr>
          </a:p>
          <a:p>
            <a:r>
              <a:rPr lang="en-IN" dirty="0">
                <a:solidFill>
                  <a:srgbClr val="000000"/>
                </a:solidFill>
                <a:latin typeface="Helvetica Neue"/>
              </a:rPr>
              <a:t>We can see that there are few outliers present in our dataset that needs to be treated.</a:t>
            </a:r>
            <a:endParaRPr lang="en-IN" dirty="0"/>
          </a:p>
        </p:txBody>
      </p:sp>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solidFill>
                  <a:schemeClr val="bg1"/>
                </a:solidFill>
              </a:rPr>
              <a:t>SKEWNESS WITH DISTRIBUTION PLOTS</a:t>
            </a:r>
            <a:endParaRPr lang="en-IN" dirty="0">
              <a:solidFill>
                <a:schemeClr val="bg1"/>
              </a:solidFill>
            </a:endParaRPr>
          </a:p>
        </p:txBody>
      </p:sp>
      <p:pic>
        <p:nvPicPr>
          <p:cNvPr id="5" name="Content Placeholder 4">
            <a:extLst>
              <a:ext uri="{FF2B5EF4-FFF2-40B4-BE49-F238E27FC236}">
                <a16:creationId xmlns:a16="http://schemas.microsoft.com/office/drawing/2014/main" id="{0CD36522-B18A-44BD-B872-0C19FB1E4C46}"/>
              </a:ext>
            </a:extLst>
          </p:cNvPr>
          <p:cNvPicPr>
            <a:picLocks noGrp="1" noChangeAspect="1"/>
          </p:cNvPicPr>
          <p:nvPr>
            <p:ph idx="1"/>
          </p:nvPr>
        </p:nvPicPr>
        <p:blipFill>
          <a:blip r:embed="rId2"/>
          <a:stretch>
            <a:fillRect/>
          </a:stretch>
        </p:blipFill>
        <p:spPr>
          <a:xfrm>
            <a:off x="233987" y="1152982"/>
            <a:ext cx="9025552" cy="4951604"/>
          </a:xfrm>
        </p:spPr>
      </p:pic>
      <p:sp>
        <p:nvSpPr>
          <p:cNvPr id="3" name="Rectangle 2"/>
          <p:cNvSpPr/>
          <p:nvPr/>
        </p:nvSpPr>
        <p:spPr>
          <a:xfrm>
            <a:off x="9377940" y="1747011"/>
            <a:ext cx="2408349" cy="3693319"/>
          </a:xfrm>
          <a:prstGeom prst="rect">
            <a:avLst/>
          </a:prstGeom>
        </p:spPr>
        <p:txBody>
          <a:bodyPr wrap="square">
            <a:spAutoFit/>
          </a:bodyPr>
          <a:lstStyle/>
          <a:p>
            <a:r>
              <a:rPr lang="en-IN" dirty="0">
                <a:solidFill>
                  <a:srgbClr val="FF0000"/>
                </a:solidFill>
                <a:latin typeface="Helvetica Neue"/>
              </a:rPr>
              <a:t>Observation: </a:t>
            </a:r>
          </a:p>
          <a:p>
            <a:endParaRPr lang="en-IN" dirty="0">
              <a:solidFill>
                <a:srgbClr val="000000"/>
              </a:solidFill>
              <a:latin typeface="Helvetica Neue"/>
            </a:endParaRPr>
          </a:p>
          <a:p>
            <a:r>
              <a:rPr lang="en-IN" dirty="0">
                <a:solidFill>
                  <a:srgbClr val="000000"/>
                </a:solidFill>
                <a:latin typeface="Helvetica Neue"/>
              </a:rPr>
              <a:t>We see that our target column is the one showing the highest </a:t>
            </a:r>
            <a:r>
              <a:rPr lang="en-IN" dirty="0" err="1">
                <a:solidFill>
                  <a:srgbClr val="000000"/>
                </a:solidFill>
                <a:latin typeface="Helvetica Neue"/>
              </a:rPr>
              <a:t>skewness</a:t>
            </a:r>
            <a:r>
              <a:rPr lang="en-IN" dirty="0">
                <a:solidFill>
                  <a:srgbClr val="000000"/>
                </a:solidFill>
                <a:latin typeface="Helvetica Neue"/>
              </a:rPr>
              <a:t> and it won't be much of a concern to us. However we see slight </a:t>
            </a:r>
            <a:r>
              <a:rPr lang="en-IN" dirty="0" err="1">
                <a:solidFill>
                  <a:srgbClr val="000000"/>
                </a:solidFill>
                <a:latin typeface="Helvetica Neue"/>
              </a:rPr>
              <a:t>skewness</a:t>
            </a:r>
            <a:r>
              <a:rPr lang="en-IN" dirty="0">
                <a:solidFill>
                  <a:srgbClr val="000000"/>
                </a:solidFill>
                <a:latin typeface="Helvetica Neue"/>
              </a:rPr>
              <a:t> in our feature columns that will need to be treated.</a:t>
            </a:r>
            <a:endParaRPr lang="en-IN" dirty="0"/>
          </a:p>
        </p:txBody>
      </p:sp>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a:xfrm>
            <a:off x="2640169" y="914400"/>
            <a:ext cx="7410665" cy="938848"/>
          </a:xfrm>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a:xfrm>
            <a:off x="1571222" y="1853248"/>
            <a:ext cx="8479611" cy="3785553"/>
          </a:xfrm>
        </p:spPr>
        <p:txBody>
          <a:bodyPr/>
          <a:lstStyle/>
          <a:p>
            <a:pPr marL="0" indent="0">
              <a:buNone/>
            </a:pPr>
            <a:r>
              <a:rPr lang="en-IN" dirty="0">
                <a:solidFill>
                  <a:schemeClr val="bg1"/>
                </a:solidFill>
              </a:rPr>
              <a:t>I would like to express my deep sense of gratitude to my SME (Subject Matter Expert) </a:t>
            </a:r>
            <a:r>
              <a:rPr lang="en-IN" b="1" dirty="0">
                <a:solidFill>
                  <a:schemeClr val="bg1"/>
                </a:solidFill>
              </a:rPr>
              <a:t>Mr. Md. </a:t>
            </a:r>
            <a:r>
              <a:rPr lang="en-IN" b="1" dirty="0" err="1">
                <a:solidFill>
                  <a:schemeClr val="bg1"/>
                </a:solidFill>
              </a:rPr>
              <a:t>kashif</a:t>
            </a:r>
            <a:r>
              <a:rPr lang="en-IN" b="1" dirty="0">
                <a:solidFill>
                  <a:schemeClr val="bg1"/>
                </a:solidFill>
              </a:rPr>
              <a:t> </a:t>
            </a:r>
            <a:r>
              <a:rPr lang="en-IN" dirty="0">
                <a:solidFill>
                  <a:schemeClr val="bg1"/>
                </a:solidFill>
              </a:rPr>
              <a:t>as well as </a:t>
            </a:r>
            <a:r>
              <a:rPr lang="en-IN" b="1" dirty="0">
                <a:solidFill>
                  <a:schemeClr val="bg1"/>
                </a:solidFill>
              </a:rPr>
              <a:t>Flip Robo Technologies </a:t>
            </a:r>
            <a:r>
              <a:rPr lang="en-IN" dirty="0">
                <a:solidFill>
                  <a:schemeClr val="bg1"/>
                </a:solidFill>
              </a:rPr>
              <a:t>who gave me the golden opportunity to do this data analysis project on </a:t>
            </a:r>
            <a:r>
              <a:rPr lang="en-IN" b="1" dirty="0">
                <a:solidFill>
                  <a:schemeClr val="bg1"/>
                </a:solidFill>
              </a:rPr>
              <a:t>CAR PRICE PREDICTION</a:t>
            </a:r>
            <a:r>
              <a:rPr lang="en-IN" dirty="0">
                <a:solidFill>
                  <a:schemeClr val="bg1"/>
                </a:solidFill>
              </a:rPr>
              <a:t>, which also helped me in doing lots of research and I came to know about so many new things. </a:t>
            </a:r>
          </a:p>
          <a:p>
            <a:pPr marL="0" indent="0">
              <a:buNone/>
            </a:pPr>
            <a:r>
              <a:rPr lang="en-IN" dirty="0">
                <a:solidFill>
                  <a:schemeClr val="bg1"/>
                </a:solidFill>
              </a:rPr>
              <a:t>I have put in my all efforts while doing this project. </a:t>
            </a:r>
          </a:p>
          <a:p>
            <a:pPr marL="45720" indent="0">
              <a:buNone/>
            </a:pPr>
            <a:endParaRPr lang="en-US"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solidFill>
                  <a:schemeClr val="bg1"/>
                </a:solidFill>
              </a:rPr>
              <a:t>HISTOGRAM</a:t>
            </a:r>
            <a:endParaRPr lang="en-IN" dirty="0">
              <a:solidFill>
                <a:schemeClr val="bg1"/>
              </a:solidFill>
            </a:endParaRPr>
          </a:p>
        </p:txBody>
      </p:sp>
      <p:pic>
        <p:nvPicPr>
          <p:cNvPr id="5" name="Content Placeholder 4">
            <a:extLst>
              <a:ext uri="{FF2B5EF4-FFF2-40B4-BE49-F238E27FC236}">
                <a16:creationId xmlns:a16="http://schemas.microsoft.com/office/drawing/2014/main" id="{5B1B924A-E4F9-49C8-8620-772301CF0416}"/>
              </a:ext>
            </a:extLst>
          </p:cNvPr>
          <p:cNvPicPr>
            <a:picLocks noGrp="1" noChangeAspect="1"/>
          </p:cNvPicPr>
          <p:nvPr>
            <p:ph idx="1"/>
          </p:nvPr>
        </p:nvPicPr>
        <p:blipFill>
          <a:blip r:embed="rId2"/>
          <a:stretch>
            <a:fillRect/>
          </a:stretch>
        </p:blipFill>
        <p:spPr>
          <a:xfrm>
            <a:off x="342603" y="1369990"/>
            <a:ext cx="8646850" cy="5030311"/>
          </a:xfrm>
        </p:spPr>
      </p:pic>
      <p:sp>
        <p:nvSpPr>
          <p:cNvPr id="3" name="Rectangle 2"/>
          <p:cNvSpPr/>
          <p:nvPr/>
        </p:nvSpPr>
        <p:spPr>
          <a:xfrm>
            <a:off x="9292961" y="1959615"/>
            <a:ext cx="2465450" cy="1477328"/>
          </a:xfrm>
          <a:prstGeom prst="rect">
            <a:avLst/>
          </a:prstGeom>
        </p:spPr>
        <p:txBody>
          <a:bodyPr wrap="square">
            <a:spAutoFit/>
          </a:bodyPr>
          <a:lstStyle/>
          <a:p>
            <a:r>
              <a:rPr lang="en-IN" dirty="0">
                <a:solidFill>
                  <a:srgbClr val="000000"/>
                </a:solidFill>
                <a:latin typeface="Helvetica Neue"/>
              </a:rPr>
              <a:t>Remarks: With the help of histogram we are able to see the data distribution for our dataset columns.</a:t>
            </a:r>
            <a:endParaRPr lang="en-IN" dirty="0"/>
          </a:p>
        </p:txBody>
      </p:sp>
    </p:spTree>
    <p:extLst>
      <p:ext uri="{BB962C8B-B14F-4D97-AF65-F5344CB8AC3E}">
        <p14:creationId xmlns:p14="http://schemas.microsoft.com/office/powerpoint/2010/main" val="1030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solidFill>
                  <a:schemeClr val="bg1"/>
                </a:solidFill>
              </a:rPr>
              <a:t>HEATMAP to check correlation</a:t>
            </a:r>
            <a:endParaRPr lang="en-IN" dirty="0">
              <a:solidFill>
                <a:schemeClr val="bg1"/>
              </a:solidFill>
            </a:endParaRPr>
          </a:p>
        </p:txBody>
      </p:sp>
      <p:pic>
        <p:nvPicPr>
          <p:cNvPr id="5" name="Content Placeholder 4">
            <a:extLst>
              <a:ext uri="{FF2B5EF4-FFF2-40B4-BE49-F238E27FC236}">
                <a16:creationId xmlns:a16="http://schemas.microsoft.com/office/drawing/2014/main" id="{664FE045-8B90-43F5-A996-685876E2200F}"/>
              </a:ext>
            </a:extLst>
          </p:cNvPr>
          <p:cNvPicPr>
            <a:picLocks noGrp="1" noChangeAspect="1"/>
          </p:cNvPicPr>
          <p:nvPr>
            <p:ph idx="1"/>
          </p:nvPr>
        </p:nvPicPr>
        <p:blipFill>
          <a:blip r:embed="rId2"/>
          <a:stretch>
            <a:fillRect/>
          </a:stretch>
        </p:blipFill>
        <p:spPr>
          <a:xfrm>
            <a:off x="646111" y="1528912"/>
            <a:ext cx="8096435" cy="4879389"/>
          </a:xfrm>
        </p:spPr>
      </p:pic>
      <p:sp>
        <p:nvSpPr>
          <p:cNvPr id="3" name="Rectangle 2"/>
          <p:cNvSpPr/>
          <p:nvPr/>
        </p:nvSpPr>
        <p:spPr>
          <a:xfrm>
            <a:off x="8972282" y="1528912"/>
            <a:ext cx="2928170" cy="3970318"/>
          </a:xfrm>
          <a:prstGeom prst="rect">
            <a:avLst/>
          </a:prstGeom>
        </p:spPr>
        <p:txBody>
          <a:bodyPr wrap="square">
            <a:spAutoFit/>
          </a:bodyPr>
          <a:lstStyle/>
          <a:p>
            <a:r>
              <a:rPr lang="en-IN" b="1" dirty="0">
                <a:solidFill>
                  <a:srgbClr val="FF0000"/>
                </a:solidFill>
                <a:latin typeface="Helvetica Neue"/>
              </a:rPr>
              <a:t>Observation:</a:t>
            </a:r>
          </a:p>
          <a:p>
            <a:endParaRPr lang="en-IN" b="1" dirty="0">
              <a:solidFill>
                <a:srgbClr val="FF0000"/>
              </a:solidFill>
              <a:latin typeface="Helvetica Neue"/>
            </a:endParaRPr>
          </a:p>
          <a:p>
            <a:r>
              <a:rPr lang="en-IN" dirty="0">
                <a:solidFill>
                  <a:srgbClr val="000000"/>
                </a:solidFill>
                <a:latin typeface="Helvetica Neue"/>
              </a:rPr>
              <a:t>In the correlation </a:t>
            </a:r>
            <a:r>
              <a:rPr lang="en-IN" dirty="0" err="1">
                <a:solidFill>
                  <a:srgbClr val="000000"/>
                </a:solidFill>
                <a:latin typeface="Helvetica Neue"/>
              </a:rPr>
              <a:t>heatmap</a:t>
            </a:r>
            <a:r>
              <a:rPr lang="en-IN" dirty="0">
                <a:solidFill>
                  <a:srgbClr val="000000"/>
                </a:solidFill>
                <a:latin typeface="Helvetica Neue"/>
              </a:rPr>
              <a:t> we can see that only "Year of Manufacture" is positively correlated with our label column while the other feature columns are negatively correlated. Also we see no multi-</a:t>
            </a:r>
            <a:r>
              <a:rPr lang="en-IN" dirty="0" err="1">
                <a:solidFill>
                  <a:srgbClr val="000000"/>
                </a:solidFill>
                <a:latin typeface="Helvetica Neue"/>
              </a:rPr>
              <a:t>collinearity</a:t>
            </a:r>
            <a:r>
              <a:rPr lang="en-IN" dirty="0">
                <a:solidFill>
                  <a:srgbClr val="000000"/>
                </a:solidFill>
                <a:latin typeface="Helvetica Neue"/>
              </a:rPr>
              <a:t> concerns between the feature variables and will not have to worry about the same.</a:t>
            </a:r>
            <a:endParaRPr lang="en-IN" b="0" i="0" dirty="0">
              <a:solidFill>
                <a:srgbClr val="000000"/>
              </a:solidFill>
              <a:effectLst/>
              <a:latin typeface="Helvetica Neue"/>
            </a:endParaRPr>
          </a:p>
        </p:txBody>
      </p:sp>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CORRELATION BAR GRAPH</a:t>
            </a:r>
            <a:endParaRPr lang="en-IN" dirty="0"/>
          </a:p>
        </p:txBody>
      </p:sp>
      <p:pic>
        <p:nvPicPr>
          <p:cNvPr id="5" name="Content Placeholder 4">
            <a:extLst>
              <a:ext uri="{FF2B5EF4-FFF2-40B4-BE49-F238E27FC236}">
                <a16:creationId xmlns:a16="http://schemas.microsoft.com/office/drawing/2014/main" id="{5412BEF4-4550-4AE2-846C-A53ECD1EACCF}"/>
              </a:ext>
            </a:extLst>
          </p:cNvPr>
          <p:cNvPicPr>
            <a:picLocks noGrp="1" noChangeAspect="1"/>
          </p:cNvPicPr>
          <p:nvPr>
            <p:ph idx="1"/>
          </p:nvPr>
        </p:nvPicPr>
        <p:blipFill>
          <a:blip r:embed="rId2"/>
          <a:stretch>
            <a:fillRect/>
          </a:stretch>
        </p:blipFill>
        <p:spPr>
          <a:xfrm>
            <a:off x="327850" y="1474272"/>
            <a:ext cx="8584706" cy="4897145"/>
          </a:xfrm>
        </p:spPr>
      </p:pic>
      <p:sp>
        <p:nvSpPr>
          <p:cNvPr id="3" name="Rectangle 2"/>
          <p:cNvSpPr/>
          <p:nvPr/>
        </p:nvSpPr>
        <p:spPr>
          <a:xfrm>
            <a:off x="9221272" y="1949904"/>
            <a:ext cx="2021983" cy="2308324"/>
          </a:xfrm>
          <a:prstGeom prst="rect">
            <a:avLst/>
          </a:prstGeom>
        </p:spPr>
        <p:txBody>
          <a:bodyPr wrap="square">
            <a:spAutoFit/>
          </a:bodyPr>
          <a:lstStyle/>
          <a:p>
            <a:r>
              <a:rPr lang="en-IN" dirty="0">
                <a:solidFill>
                  <a:srgbClr val="FF0000"/>
                </a:solidFill>
                <a:latin typeface="Helvetica Neue"/>
              </a:rPr>
              <a:t>Observation: </a:t>
            </a:r>
          </a:p>
          <a:p>
            <a:r>
              <a:rPr lang="en-IN" dirty="0">
                <a:solidFill>
                  <a:srgbClr val="000000"/>
                </a:solidFill>
                <a:latin typeface="Helvetica Neue"/>
              </a:rPr>
              <a:t>Here we have a visual on the positively and negatively correlated feature columns with our target variable.</a:t>
            </a:r>
            <a:endParaRPr lang="en-IN" dirty="0"/>
          </a:p>
        </p:txBody>
      </p:sp>
    </p:spTree>
    <p:extLst>
      <p:ext uri="{BB962C8B-B14F-4D97-AF65-F5344CB8AC3E}">
        <p14:creationId xmlns:p14="http://schemas.microsoft.com/office/powerpoint/2010/main" val="266275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solidFill>
                  <a:schemeClr val="bg1"/>
                </a:solidFill>
              </a:rPr>
              <a:t>FEATURE IMPORTANCE BAR GRAPH</a:t>
            </a:r>
            <a:endParaRPr lang="en-IN" dirty="0">
              <a:solidFill>
                <a:schemeClr val="bg1"/>
              </a:solidFill>
            </a:endParaRPr>
          </a:p>
        </p:txBody>
      </p:sp>
      <p:pic>
        <p:nvPicPr>
          <p:cNvPr id="5" name="Content Placeholder 4">
            <a:extLst>
              <a:ext uri="{FF2B5EF4-FFF2-40B4-BE49-F238E27FC236}">
                <a16:creationId xmlns:a16="http://schemas.microsoft.com/office/drawing/2014/main" id="{80473F25-5760-4444-BEA6-AAA292585D37}"/>
              </a:ext>
            </a:extLst>
          </p:cNvPr>
          <p:cNvPicPr>
            <a:picLocks noGrp="1" noChangeAspect="1"/>
          </p:cNvPicPr>
          <p:nvPr>
            <p:ph idx="1"/>
          </p:nvPr>
        </p:nvPicPr>
        <p:blipFill>
          <a:blip r:embed="rId2"/>
          <a:stretch>
            <a:fillRect/>
          </a:stretch>
        </p:blipFill>
        <p:spPr>
          <a:xfrm>
            <a:off x="646111" y="1537483"/>
            <a:ext cx="7719488" cy="4824680"/>
          </a:xfrm>
        </p:spPr>
      </p:pic>
      <p:sp>
        <p:nvSpPr>
          <p:cNvPr id="3" name="Rectangle 2"/>
          <p:cNvSpPr/>
          <p:nvPr/>
        </p:nvSpPr>
        <p:spPr>
          <a:xfrm>
            <a:off x="8832832" y="1743842"/>
            <a:ext cx="2060620" cy="2862322"/>
          </a:xfrm>
          <a:prstGeom prst="rect">
            <a:avLst/>
          </a:prstGeom>
        </p:spPr>
        <p:txBody>
          <a:bodyPr wrap="square">
            <a:spAutoFit/>
          </a:bodyPr>
          <a:lstStyle/>
          <a:p>
            <a:r>
              <a:rPr lang="en-IN" dirty="0">
                <a:solidFill>
                  <a:srgbClr val="FF0000"/>
                </a:solidFill>
                <a:latin typeface="Helvetica Neue"/>
              </a:rPr>
              <a:t>Remarks: </a:t>
            </a:r>
          </a:p>
          <a:p>
            <a:endParaRPr lang="en-IN" dirty="0">
              <a:solidFill>
                <a:srgbClr val="000000"/>
              </a:solidFill>
              <a:latin typeface="Helvetica Neue"/>
            </a:endParaRPr>
          </a:p>
          <a:p>
            <a:r>
              <a:rPr lang="en-IN" dirty="0">
                <a:solidFill>
                  <a:srgbClr val="000000"/>
                </a:solidFill>
                <a:latin typeface="Helvetica Neue"/>
              </a:rPr>
              <a:t>we can see the columns arranged in descending order as per their importance weightage while predicting our label variable.</a:t>
            </a:r>
            <a:endParaRPr lang="en-IN" dirty="0"/>
          </a:p>
        </p:txBody>
      </p:sp>
    </p:spTree>
    <p:extLst>
      <p:ext uri="{BB962C8B-B14F-4D97-AF65-F5344CB8AC3E}">
        <p14:creationId xmlns:p14="http://schemas.microsoft.com/office/powerpoint/2010/main" val="30412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689761" y="434641"/>
            <a:ext cx="9962271" cy="1233424"/>
          </a:xfrm>
        </p:spPr>
        <p:txBody>
          <a:bodyPr/>
          <a:lstStyle/>
          <a:p>
            <a:r>
              <a:rPr lang="en-US" sz="3600" dirty="0">
                <a:solidFill>
                  <a:schemeClr val="bg1"/>
                </a:solidFill>
              </a:rPr>
              <a:t>REGRESSION MACHINE LEARNING MODEL/S USED</a:t>
            </a:r>
            <a:endParaRPr lang="en-IN" sz="3600" dirty="0">
              <a:solidFill>
                <a:schemeClr val="bg1"/>
              </a:solidFill>
            </a:endParaRP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689761" y="1912765"/>
            <a:ext cx="9967969" cy="4396008"/>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646111" y="452718"/>
            <a:ext cx="9404723" cy="1105626"/>
          </a:xfrm>
        </p:spPr>
        <p:txBody>
          <a:bodyPr/>
          <a:lstStyle/>
          <a:p>
            <a:r>
              <a:rPr lang="en-US" sz="3200" dirty="0">
                <a:solidFill>
                  <a:schemeClr val="bg1"/>
                </a:solidFill>
              </a:rPr>
              <a:t>REGRESSION MODEL FUNCTION WITH EVALUATION METRICS</a:t>
            </a:r>
            <a:endParaRPr lang="en-IN" sz="3200" dirty="0">
              <a:solidFill>
                <a:schemeClr val="bg1"/>
              </a:solidFill>
            </a:endParaRPr>
          </a:p>
        </p:txBody>
      </p:sp>
      <p:pic>
        <p:nvPicPr>
          <p:cNvPr id="5" name="Picture 4">
            <a:extLst>
              <a:ext uri="{FF2B5EF4-FFF2-40B4-BE49-F238E27FC236}">
                <a16:creationId xmlns:a16="http://schemas.microsoft.com/office/drawing/2014/main" id="{E5545C15-AF92-4BA6-9735-B2E45B90ECAC}"/>
              </a:ext>
            </a:extLst>
          </p:cNvPr>
          <p:cNvPicPr>
            <a:picLocks noChangeAspect="1"/>
          </p:cNvPicPr>
          <p:nvPr/>
        </p:nvPicPr>
        <p:blipFill>
          <a:blip r:embed="rId2"/>
          <a:stretch>
            <a:fillRect/>
          </a:stretch>
        </p:blipFill>
        <p:spPr>
          <a:xfrm>
            <a:off x="646111" y="1738648"/>
            <a:ext cx="8301444" cy="4597757"/>
          </a:xfrm>
          <a:prstGeom prst="rect">
            <a:avLst/>
          </a:prstGeo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RESULT OF MULTIPLE REGRESSION MODELS</a:t>
            </a:r>
            <a:endParaRPr lang="en-IN" dirty="0"/>
          </a:p>
        </p:txBody>
      </p:sp>
      <p:sp>
        <p:nvSpPr>
          <p:cNvPr id="4" name="Rectangle 3"/>
          <p:cNvSpPr/>
          <p:nvPr/>
        </p:nvSpPr>
        <p:spPr>
          <a:xfrm>
            <a:off x="8571910" y="2540262"/>
            <a:ext cx="2957848" cy="1754326"/>
          </a:xfrm>
          <a:prstGeom prst="rect">
            <a:avLst/>
          </a:prstGeom>
        </p:spPr>
        <p:txBody>
          <a:bodyPr wrap="square">
            <a:spAutoFit/>
          </a:bodyPr>
          <a:lstStyle/>
          <a:p>
            <a:r>
              <a:rPr lang="en-IN" b="1" dirty="0">
                <a:solidFill>
                  <a:srgbClr val="FF0000"/>
                </a:solidFill>
                <a:latin typeface="Helvetica Neue"/>
              </a:rPr>
              <a:t>Remarks: </a:t>
            </a:r>
          </a:p>
          <a:p>
            <a:endParaRPr lang="en-IN" b="1" dirty="0">
              <a:solidFill>
                <a:srgbClr val="000000"/>
              </a:solidFill>
              <a:latin typeface="Helvetica Neue"/>
            </a:endParaRPr>
          </a:p>
          <a:p>
            <a:r>
              <a:rPr lang="en-IN" b="1" dirty="0">
                <a:solidFill>
                  <a:srgbClr val="000000"/>
                </a:solidFill>
                <a:latin typeface="Helvetica Neue"/>
              </a:rPr>
              <a:t>Choosing </a:t>
            </a:r>
            <a:r>
              <a:rPr lang="en-IN" b="1" dirty="0" err="1">
                <a:solidFill>
                  <a:srgbClr val="000000"/>
                </a:solidFill>
                <a:latin typeface="Helvetica Neue"/>
              </a:rPr>
              <a:t>ExtraTreeRegressor</a:t>
            </a:r>
            <a:r>
              <a:rPr lang="en-IN" b="1" dirty="0">
                <a:solidFill>
                  <a:srgbClr val="000000"/>
                </a:solidFill>
                <a:latin typeface="Helvetica Neue"/>
              </a:rPr>
              <a:t> as our best model because it is performing good.</a:t>
            </a:r>
            <a:endParaRPr lang="en-IN" b="1" i="0" dirty="0">
              <a:solidFill>
                <a:srgbClr val="000000"/>
              </a:solidFill>
              <a:effectLst/>
              <a:latin typeface="Helvetica Neue"/>
            </a:endParaRPr>
          </a:p>
        </p:txBody>
      </p:sp>
      <p:pic>
        <p:nvPicPr>
          <p:cNvPr id="5" name="Picture 4">
            <a:extLst>
              <a:ext uri="{FF2B5EF4-FFF2-40B4-BE49-F238E27FC236}">
                <a16:creationId xmlns:a16="http://schemas.microsoft.com/office/drawing/2014/main" id="{5064203C-9CC3-CDA9-23D7-5F7C111B1708}"/>
              </a:ext>
            </a:extLst>
          </p:cNvPr>
          <p:cNvPicPr>
            <a:picLocks noChangeAspect="1"/>
          </p:cNvPicPr>
          <p:nvPr/>
        </p:nvPicPr>
        <p:blipFill>
          <a:blip r:embed="rId2"/>
          <a:stretch>
            <a:fillRect/>
          </a:stretch>
        </p:blipFill>
        <p:spPr>
          <a:xfrm>
            <a:off x="30722" y="2656365"/>
            <a:ext cx="8215812" cy="2348388"/>
          </a:xfrm>
          <a:prstGeom prst="rect">
            <a:avLst/>
          </a:prstGeo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sz="3600" dirty="0">
                <a:solidFill>
                  <a:schemeClr val="bg1"/>
                </a:solidFill>
              </a:rPr>
              <a:t>EVALUATION AND HYPER PARAMETER TUNING</a:t>
            </a:r>
            <a:endParaRPr lang="en-IN" sz="3600" dirty="0">
              <a:solidFill>
                <a:schemeClr val="bg1"/>
              </a:solidFill>
            </a:endParaRP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normAutofit/>
          </a:bodyPr>
          <a:lstStyle/>
          <a:p>
            <a:pPr marL="45720" indent="0">
              <a:lnSpc>
                <a:spcPct val="120000"/>
              </a:lnSpc>
              <a:buNone/>
            </a:pPr>
            <a:r>
              <a:rPr lang="en-US" dirty="0"/>
              <a:t>The key metrics used are: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solidFill>
                  <a:srgbClr val="FF0000"/>
                </a:solidFill>
              </a:rPr>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3090930" y="452718"/>
            <a:ext cx="4275785" cy="1400530"/>
          </a:xfrm>
        </p:spPr>
        <p:txBody>
          <a:bodyPr/>
          <a:lstStyle/>
          <a:p>
            <a:r>
              <a:rPr lang="en-IN" dirty="0">
                <a:solidFill>
                  <a:schemeClr val="bg1"/>
                </a:solidFill>
              </a:rPr>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3438659" y="452718"/>
            <a:ext cx="4224271" cy="1400530"/>
          </a:xfrm>
        </p:spPr>
        <p:txBody>
          <a:bodyPr/>
          <a:lstStyle/>
          <a:p>
            <a:r>
              <a:rPr lang="en-IN" dirty="0">
                <a:solidFill>
                  <a:schemeClr val="bg1"/>
                </a:solidFill>
              </a:rPr>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fontScale="92500" lnSpcReduction="1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a:xfrm>
            <a:off x="1528571" y="465598"/>
            <a:ext cx="8522263" cy="1020302"/>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1528571" y="1485900"/>
            <a:ext cx="8522263" cy="4152901"/>
          </a:xfrm>
        </p:spPr>
        <p:txBody>
          <a:bodyPr>
            <a:normAutofit/>
          </a:bodyPr>
          <a:lstStyle/>
          <a:p>
            <a:pPr marL="45720" indent="0">
              <a:buNone/>
            </a:pPr>
            <a:r>
              <a:rPr lang="en-US" dirty="0">
                <a:solidFill>
                  <a:schemeClr val="bg1"/>
                </a:solidFill>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r>
              <a:rPr lang="en-US" dirty="0"/>
              <a:t>.</a:t>
            </a:r>
            <a:endParaRPr lang="en-IN" dirty="0"/>
          </a:p>
        </p:txBody>
      </p:sp>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a:xfrm>
            <a:off x="0" y="452718"/>
            <a:ext cx="10689466" cy="1131383"/>
          </a:xfrm>
        </p:spPr>
        <p:txBody>
          <a:bodyPr/>
          <a:lstStyle/>
          <a:p>
            <a:r>
              <a:rPr lang="en-US" sz="3200" dirty="0">
                <a:solidFill>
                  <a:schemeClr val="bg1"/>
                </a:solidFill>
              </a:rPr>
              <a:t>LIMITATIONS OF THIS WORK AND SCOPE FOR FUTURE WORK</a:t>
            </a:r>
            <a:endParaRPr lang="en-IN" sz="3200" dirty="0">
              <a:solidFill>
                <a:schemeClr val="bg1"/>
              </a:solidFill>
            </a:endParaRPr>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887767" y="1485900"/>
            <a:ext cx="9996256" cy="4577549"/>
          </a:xfrm>
        </p:spPr>
        <p:txBody>
          <a:bodyPr numCol="1">
            <a:normAutofit/>
          </a:bodyPr>
          <a:lstStyle/>
          <a:p>
            <a:r>
              <a:rPr lang="en-US" dirty="0">
                <a:solidFill>
                  <a:srgbClr val="FF0000"/>
                </a:solidFill>
              </a:rPr>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solidFill>
                  <a:srgbClr val="FF0000"/>
                </a:solidFill>
              </a:rPr>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1676400"/>
            <a:ext cx="5943600" cy="2554545"/>
          </a:xfrm>
          <a:prstGeom prst="rect">
            <a:avLst/>
          </a:prstGeom>
        </p:spPr>
        <p:txBody>
          <a:bodyPr wrap="square">
            <a:spAutoFit/>
          </a:bodyPr>
          <a:lstStyle/>
          <a:p>
            <a:r>
              <a:rPr lang="en-IN" sz="4000" dirty="0">
                <a:solidFill>
                  <a:srgbClr val="000000"/>
                </a:solidFill>
                <a:latin typeface="Times New Roman" panose="02020603050405020304" pitchFamily="18" charset="0"/>
              </a:rPr>
              <a:t>References: </a:t>
            </a:r>
          </a:p>
          <a:p>
            <a:r>
              <a:rPr lang="en-IN" sz="2400" dirty="0"/>
              <a:t>1) </a:t>
            </a:r>
            <a:r>
              <a:rPr lang="en-IN" sz="2400" u="sng" dirty="0">
                <a:hlinkClick r:id="rId2"/>
              </a:rPr>
              <a:t>https://www.google.com/</a:t>
            </a:r>
            <a:r>
              <a:rPr lang="en-IN" sz="2400" dirty="0"/>
              <a:t> </a:t>
            </a:r>
          </a:p>
          <a:p>
            <a:r>
              <a:rPr lang="en-IN" sz="2400" dirty="0"/>
              <a:t>2) </a:t>
            </a:r>
            <a:r>
              <a:rPr lang="en-IN" sz="2400" u="sng" dirty="0">
                <a:hlinkClick r:id="rId3"/>
              </a:rPr>
              <a:t>https://github.com/</a:t>
            </a:r>
            <a:r>
              <a:rPr lang="en-IN" sz="2400" dirty="0"/>
              <a:t> </a:t>
            </a:r>
          </a:p>
          <a:p>
            <a:r>
              <a:rPr lang="en-IN" sz="2400" dirty="0"/>
              <a:t>3) </a:t>
            </a:r>
            <a:r>
              <a:rPr lang="en-IN" sz="2400" u="sng" dirty="0">
                <a:hlinkClick r:id="rId4"/>
              </a:rPr>
              <a:t>https://www.kaggle.com/</a:t>
            </a:r>
            <a:r>
              <a:rPr lang="en-IN" sz="2400" dirty="0"/>
              <a:t> </a:t>
            </a:r>
          </a:p>
          <a:p>
            <a:r>
              <a:rPr lang="en-IN" sz="2400" dirty="0"/>
              <a:t>4) </a:t>
            </a:r>
            <a:r>
              <a:rPr lang="en-IN" sz="2400" u="sng" dirty="0">
                <a:hlinkClick r:id="rId5"/>
              </a:rPr>
              <a:t>https://towardsdatascience.com/</a:t>
            </a:r>
            <a:r>
              <a:rPr lang="en-IN" sz="2400" dirty="0"/>
              <a:t> </a:t>
            </a:r>
          </a:p>
          <a:p>
            <a:r>
              <a:rPr lang="en-IN" sz="2400" dirty="0"/>
              <a:t>5) </a:t>
            </a:r>
            <a:r>
              <a:rPr lang="en-IN" sz="2400" u="sng" dirty="0">
                <a:hlinkClick r:id="rId6"/>
              </a:rPr>
              <a:t>https://www.analyticsvidhya.com/</a:t>
            </a:r>
            <a:endParaRPr lang="en-IN" sz="2400" dirty="0"/>
          </a:p>
        </p:txBody>
      </p:sp>
    </p:spTree>
    <p:extLst>
      <p:ext uri="{BB962C8B-B14F-4D97-AF65-F5344CB8AC3E}">
        <p14:creationId xmlns:p14="http://schemas.microsoft.com/office/powerpoint/2010/main" val="195615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9695" y="2432050"/>
            <a:ext cx="5379764" cy="1496812"/>
          </a:xfrm>
        </p:spPr>
        <p:txBody>
          <a:bodyPr>
            <a:normAutofit/>
          </a:bodyPr>
          <a:lstStyle/>
          <a:p>
            <a:r>
              <a:rPr lang="en-IN" sz="8800" dirty="0">
                <a:latin typeface="Gabriola" panose="04040605051002020D02" pitchFamily="82" charset="0"/>
              </a:rPr>
              <a:t>THANK YOU</a:t>
            </a:r>
          </a:p>
        </p:txBody>
      </p:sp>
    </p:spTree>
    <p:extLst>
      <p:ext uri="{BB962C8B-B14F-4D97-AF65-F5344CB8AC3E}">
        <p14:creationId xmlns:p14="http://schemas.microsoft.com/office/powerpoint/2010/main" val="231129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a:xfrm>
            <a:off x="1287887" y="851963"/>
            <a:ext cx="8840220" cy="886685"/>
          </a:xfrm>
        </p:spPr>
        <p:txBody>
          <a:bodyPr/>
          <a:lstStyle/>
          <a:p>
            <a:r>
              <a:rPr lang="en-IN" dirty="0">
                <a:solidFill>
                  <a:schemeClr val="bg1"/>
                </a:solidFill>
              </a:rPr>
              <a:t>DATA COLLECTION PHASE</a:t>
            </a: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a:xfrm>
            <a:off x="1103312" y="2052918"/>
            <a:ext cx="9547516" cy="4195481"/>
          </a:xfrm>
        </p:spPr>
        <p:txBody>
          <a:bodyPr>
            <a:normAutofit fontScale="92500" lnSpcReduction="1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a:xfrm>
            <a:off x="1103312" y="774690"/>
            <a:ext cx="8947522" cy="1079868"/>
          </a:xfrm>
        </p:spPr>
        <p:txBody>
          <a:bodyPr/>
          <a:lstStyle/>
          <a:p>
            <a:r>
              <a:rPr lang="en-IN" dirty="0">
                <a:solidFill>
                  <a:schemeClr val="bg1"/>
                </a:solidFill>
              </a:rPr>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p:txBody>
          <a:bodyPr>
            <a:normAutofit lnSpcReduction="10000"/>
          </a:bodyPr>
          <a:lstStyle/>
          <a:p>
            <a:pPr marL="45720" indent="0">
              <a:buNone/>
            </a:pPr>
            <a:r>
              <a:rPr lang="en-US" dirty="0"/>
              <a:t>After collecting the data, we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869" y="254777"/>
            <a:ext cx="8762947" cy="1041879"/>
          </a:xfrm>
        </p:spPr>
        <p:txBody>
          <a:bodyPr/>
          <a:lstStyle/>
          <a:p>
            <a:r>
              <a:rPr lang="en-US" dirty="0">
                <a:solidFill>
                  <a:schemeClr val="bg1"/>
                </a:solidFill>
              </a:rPr>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4160680367"/>
              </p:ext>
            </p:extLst>
          </p:nvPr>
        </p:nvGraphicFramePr>
        <p:xfrm>
          <a:off x="679244" y="926204"/>
          <a:ext cx="5632338" cy="3124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descr="Accent process showing 3 groups arranged from left to right with task descriptions under each group"/>
          <p:cNvGraphicFramePr>
            <a:graphicFrameLocks/>
          </p:cNvGraphicFramePr>
          <p:nvPr>
            <p:extLst>
              <p:ext uri="{D42A27DB-BD31-4B8C-83A1-F6EECF244321}">
                <p14:modId xmlns:p14="http://schemas.microsoft.com/office/powerpoint/2010/main" val="2800278245"/>
              </p:ext>
            </p:extLst>
          </p:nvPr>
        </p:nvGraphicFramePr>
        <p:xfrm>
          <a:off x="5958164" y="3896138"/>
          <a:ext cx="5756759" cy="24980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a:xfrm>
            <a:off x="1528572" y="371061"/>
            <a:ext cx="8522262" cy="1482187"/>
          </a:xfrm>
        </p:spPr>
        <p:txBody>
          <a:bodyPr/>
          <a:lstStyle/>
          <a:p>
            <a:r>
              <a:rPr lang="en-US" dirty="0">
                <a:solidFill>
                  <a:schemeClr val="bg1"/>
                </a:solidFill>
              </a:rPr>
              <a:t>DATA PREPROCESSING</a:t>
            </a:r>
            <a:endParaRPr lang="en-IN" dirty="0">
              <a:solidFill>
                <a:schemeClr val="bg1"/>
              </a:solidFill>
            </a:endParaRPr>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1528572" y="1853248"/>
            <a:ext cx="7420119" cy="3785553"/>
          </a:xfrm>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a:xfrm>
            <a:off x="1528572" y="452718"/>
            <a:ext cx="8522262" cy="1400530"/>
          </a:xfrm>
        </p:spPr>
        <p:txBody>
          <a:bodyPr/>
          <a:lstStyle/>
          <a:p>
            <a:r>
              <a:rPr lang="en-US" dirty="0">
                <a:solidFill>
                  <a:schemeClr val="bg1"/>
                </a:solidFill>
              </a:rPr>
              <a:t>DATA</a:t>
            </a:r>
            <a:r>
              <a:rPr lang="en-US" dirty="0"/>
              <a:t> </a:t>
            </a:r>
            <a:r>
              <a:rPr lang="en-US" dirty="0">
                <a:solidFill>
                  <a:schemeClr val="bg1"/>
                </a:solidFill>
              </a:rPr>
              <a:t>PRE-PROCESSING</a:t>
            </a:r>
            <a:endParaRPr lang="en-IN" dirty="0">
              <a:solidFill>
                <a:schemeClr val="bg1"/>
              </a:solidFill>
            </a:endParaRPr>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528572" y="1853248"/>
            <a:ext cx="8325642" cy="3785553"/>
          </a:xfrm>
        </p:spPr>
        <p:txBody>
          <a:bodyPr>
            <a:normAutofit fontScale="92500" lnSpcReduction="10000"/>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349B41-A657-4333-8F74-88E87F211FA1}"/>
              </a:ext>
            </a:extLst>
          </p:cNvPr>
          <p:cNvSpPr>
            <a:spLocks noGrp="1"/>
          </p:cNvSpPr>
          <p:nvPr>
            <p:ph type="ctrTitle"/>
          </p:nvPr>
        </p:nvSpPr>
        <p:spPr>
          <a:xfrm>
            <a:off x="1313645" y="373487"/>
            <a:ext cx="7599137" cy="978895"/>
          </a:xfrm>
        </p:spPr>
        <p:txBody>
          <a:bodyPr>
            <a:noAutofit/>
          </a:bodyPr>
          <a:lstStyle/>
          <a:p>
            <a:pPr algn="l"/>
            <a:r>
              <a:rPr lang="en-US" sz="3600" dirty="0">
                <a:solidFill>
                  <a:schemeClr val="bg1"/>
                </a:solidFill>
                <a:latin typeface="Times New Roman" panose="02020603050405020304" pitchFamily="18" charset="0"/>
                <a:cs typeface="Times New Roman" panose="02020603050405020304" pitchFamily="18" charset="0"/>
              </a:rPr>
              <a:t>Software Requirements and Tools Used</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2382" y="1612006"/>
            <a:ext cx="8671775" cy="4800600"/>
          </a:xfrm>
        </p:spPr>
        <p:txBody>
          <a:bodyPr>
            <a:normAutofit fontScale="47500" lnSpcReduction="20000"/>
          </a:bodyPr>
          <a:lstStyle/>
          <a:p>
            <a:r>
              <a:rPr lang="en-IN" sz="4500" dirty="0">
                <a:solidFill>
                  <a:schemeClr val="tx1"/>
                </a:solidFill>
                <a:latin typeface="Times New Roman" panose="02020603050405020304" pitchFamily="18" charset="0"/>
                <a:cs typeface="Times New Roman" panose="02020603050405020304" pitchFamily="18" charset="0"/>
              </a:rPr>
              <a:t>Software Tools used:</a:t>
            </a:r>
          </a:p>
          <a:p>
            <a:pPr marL="68580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Programming language: Python 3.0</a:t>
            </a:r>
          </a:p>
          <a:p>
            <a:pPr marL="68580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Distribution: Anaconda Navigator</a:t>
            </a:r>
          </a:p>
          <a:p>
            <a:pPr marL="68580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Browser-based language shell: </a:t>
            </a:r>
            <a:r>
              <a:rPr lang="en-IN" sz="4500" dirty="0" err="1">
                <a:solidFill>
                  <a:schemeClr val="tx1"/>
                </a:solidFill>
                <a:latin typeface="Times New Roman" panose="02020603050405020304" pitchFamily="18" charset="0"/>
                <a:cs typeface="Times New Roman" panose="02020603050405020304" pitchFamily="18" charset="0"/>
              </a:rPr>
              <a:t>Jupyter</a:t>
            </a:r>
            <a:r>
              <a:rPr lang="en-IN" sz="4500" dirty="0">
                <a:solidFill>
                  <a:schemeClr val="tx1"/>
                </a:solidFill>
                <a:latin typeface="Times New Roman" panose="02020603050405020304" pitchFamily="18" charset="0"/>
                <a:cs typeface="Times New Roman" panose="02020603050405020304" pitchFamily="18" charset="0"/>
              </a:rPr>
              <a:t> Notebook</a:t>
            </a:r>
          </a:p>
          <a:p>
            <a:endParaRPr lang="en-IN" sz="4500" dirty="0">
              <a:solidFill>
                <a:schemeClr val="tx1"/>
              </a:solidFill>
              <a:latin typeface="Times New Roman" panose="02020603050405020304" pitchFamily="18" charset="0"/>
              <a:cs typeface="Times New Roman" panose="02020603050405020304" pitchFamily="18" charset="0"/>
            </a:endParaRPr>
          </a:p>
          <a:p>
            <a:r>
              <a:rPr lang="en-IN" sz="4500" dirty="0">
                <a:solidFill>
                  <a:schemeClr val="tx1"/>
                </a:solidFill>
                <a:latin typeface="Times New Roman" panose="02020603050405020304" pitchFamily="18" charset="0"/>
                <a:cs typeface="Times New Roman" panose="02020603050405020304" pitchFamily="18" charset="0"/>
              </a:rPr>
              <a:t>Libraries/Packages Used:</a:t>
            </a:r>
          </a:p>
          <a:p>
            <a:pPr marL="685800" lvl="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Pandas</a:t>
            </a:r>
          </a:p>
          <a:p>
            <a:pPr marL="685800" lvl="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a:t>
            </a:r>
            <a:r>
              <a:rPr lang="en-IN" sz="4500" dirty="0" err="1">
                <a:solidFill>
                  <a:schemeClr val="tx1"/>
                </a:solidFill>
                <a:latin typeface="Times New Roman" panose="02020603050405020304" pitchFamily="18" charset="0"/>
                <a:cs typeface="Times New Roman" panose="02020603050405020304" pitchFamily="18" charset="0"/>
              </a:rPr>
              <a:t>Numpy</a:t>
            </a:r>
            <a:endParaRPr lang="en-IN" sz="4500" dirty="0">
              <a:solidFill>
                <a:schemeClr val="tx1"/>
              </a:solidFill>
              <a:latin typeface="Times New Roman" panose="02020603050405020304" pitchFamily="18" charset="0"/>
              <a:cs typeface="Times New Roman" panose="02020603050405020304" pitchFamily="18" charset="0"/>
            </a:endParaRPr>
          </a:p>
          <a:p>
            <a:pPr marL="685800" lvl="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a:t>
            </a:r>
            <a:r>
              <a:rPr lang="en-IN" sz="4500" dirty="0" err="1">
                <a:solidFill>
                  <a:schemeClr val="tx1"/>
                </a:solidFill>
                <a:latin typeface="Times New Roman" panose="02020603050405020304" pitchFamily="18" charset="0"/>
                <a:cs typeface="Times New Roman" panose="02020603050405020304" pitchFamily="18" charset="0"/>
              </a:rPr>
              <a:t>Matplotlib</a:t>
            </a:r>
            <a:endParaRPr lang="en-IN" sz="4500" dirty="0">
              <a:solidFill>
                <a:schemeClr val="tx1"/>
              </a:solidFill>
              <a:latin typeface="Times New Roman" panose="02020603050405020304" pitchFamily="18" charset="0"/>
              <a:cs typeface="Times New Roman" panose="02020603050405020304" pitchFamily="18" charset="0"/>
            </a:endParaRPr>
          </a:p>
          <a:p>
            <a:pPr marL="685800" lvl="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a:t>
            </a:r>
            <a:r>
              <a:rPr lang="en-IN" sz="4500" dirty="0" err="1">
                <a:solidFill>
                  <a:schemeClr val="tx1"/>
                </a:solidFill>
                <a:latin typeface="Times New Roman" panose="02020603050405020304" pitchFamily="18" charset="0"/>
                <a:cs typeface="Times New Roman" panose="02020603050405020304" pitchFamily="18" charset="0"/>
              </a:rPr>
              <a:t>Seaborn</a:t>
            </a:r>
            <a:endParaRPr lang="en-IN" sz="4500" dirty="0">
              <a:solidFill>
                <a:schemeClr val="tx1"/>
              </a:solidFill>
              <a:latin typeface="Times New Roman" panose="02020603050405020304" pitchFamily="18" charset="0"/>
              <a:cs typeface="Times New Roman" panose="02020603050405020304" pitchFamily="18" charset="0"/>
            </a:endParaRPr>
          </a:p>
          <a:p>
            <a:pPr marL="685800" lvl="0" indent="-685800">
              <a:buFont typeface="Wingdings" panose="05000000000000000000" pitchFamily="2" charset="2"/>
              <a:buChar char="§"/>
            </a:pPr>
            <a:r>
              <a:rPr lang="en-IN" sz="4500" dirty="0">
                <a:solidFill>
                  <a:schemeClr val="tx1"/>
                </a:solidFill>
                <a:latin typeface="Times New Roman" panose="02020603050405020304" pitchFamily="18" charset="0"/>
                <a:cs typeface="Times New Roman" panose="02020603050405020304" pitchFamily="18" charset="0"/>
              </a:rPr>
              <a:t>	</a:t>
            </a:r>
            <a:r>
              <a:rPr lang="en-IN" sz="4500" dirty="0" err="1">
                <a:solidFill>
                  <a:schemeClr val="tx1"/>
                </a:solidFill>
                <a:latin typeface="Times New Roman" panose="02020603050405020304" pitchFamily="18" charset="0"/>
                <a:cs typeface="Times New Roman" panose="02020603050405020304" pitchFamily="18" charset="0"/>
              </a:rPr>
              <a:t>Sklearn</a:t>
            </a:r>
            <a:endParaRPr lang="en-IN" sz="4500" dirty="0">
              <a:solidFill>
                <a:schemeClr val="tx1"/>
              </a:solidFill>
              <a:latin typeface="Times New Roman" panose="02020603050405020304" pitchFamily="18" charset="0"/>
              <a:cs typeface="Times New Roman" panose="02020603050405020304" pitchFamily="18" charset="0"/>
            </a:endParaRPr>
          </a:p>
          <a:p>
            <a:endParaRPr lang="en-IN" dirty="0"/>
          </a:p>
          <a:p>
            <a:pPr marL="214313" indent="-214313">
              <a:buFont typeface="Wingdings" panose="05000000000000000000" pitchFamily="2" charset="2"/>
              <a:buChar char="Ø"/>
            </a:pPr>
            <a:endParaRPr lang="en-IN" dirty="0"/>
          </a:p>
        </p:txBody>
      </p:sp>
    </p:spTree>
    <p:extLst>
      <p:ext uri="{BB962C8B-B14F-4D97-AF65-F5344CB8AC3E}">
        <p14:creationId xmlns:p14="http://schemas.microsoft.com/office/powerpoint/2010/main" val="170162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5F5AFAE-B80F-42D3-94B4-729362BC1BCB}">
  <ds:schemaRefs>
    <ds:schemaRef ds:uri="http://purl.org/dc/elements/1.1/"/>
    <ds:schemaRef ds:uri="http://purl.org/dc/terms/"/>
    <ds:schemaRef ds:uri="40262f94-9f35-4ac3-9a90-690165a166b7"/>
    <ds:schemaRef ds:uri="http://schemas.microsoft.com/office/infopath/2007/PartnerControls"/>
    <ds:schemaRef ds:uri="http://schemas.microsoft.com/office/2006/documentManagement/types"/>
    <ds:schemaRef ds:uri="http://schemas.microsoft.com/office/2006/metadata/properties"/>
    <ds:schemaRef ds:uri="a4f35948-e619-41b3-aa29-22878b09cfd2"/>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9A7CA-BEC5-41E5-AAE1-C9D7FC518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2296</TotalTime>
  <Words>2083</Words>
  <Application>Microsoft Office PowerPoint</Application>
  <PresentationFormat>Widescreen</PresentationFormat>
  <Paragraphs>172</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Cambria</vt:lpstr>
      <vt:lpstr>Century Gothic</vt:lpstr>
      <vt:lpstr>Constantia (Body)</vt:lpstr>
      <vt:lpstr>Gabriola</vt:lpstr>
      <vt:lpstr>Helvetica Neue</vt:lpstr>
      <vt:lpstr>Times New Roman</vt:lpstr>
      <vt:lpstr>Wingdings</vt:lpstr>
      <vt:lpstr>Wingdings 3</vt:lpstr>
      <vt:lpstr>Ion</vt:lpstr>
      <vt:lpstr>      Presentation on    Car Price Prediction Project Presentation</vt:lpstr>
      <vt:lpstr>ACKNOWLEDGMENT</vt:lpstr>
      <vt:lpstr>PROBLEM STATEMENT</vt:lpstr>
      <vt:lpstr>DATA COLLECTION PHASE</vt:lpstr>
      <vt:lpstr>MODEL BUILDING PHASE</vt:lpstr>
      <vt:lpstr>DATA SCIENCE LIFE CYCLE</vt:lpstr>
      <vt:lpstr>DATA PREPROCESSING</vt:lpstr>
      <vt:lpstr>DATA PRE-PROCESSING</vt:lpstr>
      <vt:lpstr>Software Requirements and Tools Used</vt:lpstr>
      <vt:lpstr>PowerPoint Presentation</vt:lpstr>
      <vt:lpstr>EXPLORATORY DATA ANALYSIS (EDA)</vt:lpstr>
      <vt:lpstr>Working with the Dataset </vt:lpstr>
      <vt:lpstr>Missing Values In dataset </vt:lpstr>
      <vt:lpstr>PURCHASE DETAILS OF USED CARS EACH YEAR</vt:lpstr>
      <vt:lpstr>COUNT PLOTS</vt:lpstr>
      <vt:lpstr>BAR PLOTS</vt:lpstr>
      <vt:lpstr>PAIR PLOTS</vt:lpstr>
      <vt:lpstr>OUTLIERS WITH BOXEN PLOTS</vt:lpstr>
      <vt:lpstr>SKEWNESS WITH DISTRIBUTION PLOTS</vt:lpstr>
      <vt:lpstr>HISTOGRAM</vt:lpstr>
      <vt:lpstr>HEATMAP to check correlation</vt:lpstr>
      <vt:lpstr>CORRELATION BAR GRAPH</vt:lpstr>
      <vt:lpstr>FEATURE IMPORTANCE BAR GRAPH</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sharik</cp:lastModifiedBy>
  <cp:revision>25</cp:revision>
  <dcterms:created xsi:type="dcterms:W3CDTF">2021-11-11T17:57:02Z</dcterms:created>
  <dcterms:modified xsi:type="dcterms:W3CDTF">2022-06-11T07:28:28Z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