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7" r:id="rId32"/>
    <p:sldId id="291" r:id="rId33"/>
    <p:sldId id="288" r:id="rId34"/>
    <p:sldId id="289" r:id="rId35"/>
    <p:sldId id="290"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3C16"/>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056A4-F429-45E7-A88D-D4AE471279D1}" type="datetimeFigureOut">
              <a:rPr lang="en-US" smtClean="0"/>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380D5-A822-4D48-854C-E5E15C5569EA}" type="slidenum">
              <a:rPr lang="en-US" smtClean="0"/>
              <a:t>‹#›</a:t>
            </a:fld>
            <a:endParaRPr lang="en-US"/>
          </a:p>
        </p:txBody>
      </p:sp>
    </p:spTree>
    <p:extLst>
      <p:ext uri="{BB962C8B-B14F-4D97-AF65-F5344CB8AC3E}">
        <p14:creationId xmlns:p14="http://schemas.microsoft.com/office/powerpoint/2010/main" val="205041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380D5-A822-4D48-854C-E5E15C5569EA}" type="slidenum">
              <a:rPr lang="en-US" smtClean="0"/>
              <a:t>13</a:t>
            </a:fld>
            <a:endParaRPr lang="en-US"/>
          </a:p>
        </p:txBody>
      </p:sp>
    </p:spTree>
    <p:extLst>
      <p:ext uri="{BB962C8B-B14F-4D97-AF65-F5344CB8AC3E}">
        <p14:creationId xmlns:p14="http://schemas.microsoft.com/office/powerpoint/2010/main" val="22713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380D5-A822-4D48-854C-E5E15C5569EA}" type="slidenum">
              <a:rPr lang="en-US" smtClean="0"/>
              <a:t>36</a:t>
            </a:fld>
            <a:endParaRPr lang="en-US"/>
          </a:p>
        </p:txBody>
      </p:sp>
    </p:spTree>
    <p:extLst>
      <p:ext uri="{BB962C8B-B14F-4D97-AF65-F5344CB8AC3E}">
        <p14:creationId xmlns:p14="http://schemas.microsoft.com/office/powerpoint/2010/main" val="281698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5" name="Footer Placeholder 4"/>
          <p:cNvSpPr>
            <a:spLocks noGrp="1"/>
          </p:cNvSpPr>
          <p:nvPr>
            <p:ph type="ftr" sz="quarter" idx="11"/>
          </p:nvPr>
        </p:nvSpPr>
        <p:spPr>
          <a:xfrm>
            <a:off x="1451579" y="329307"/>
            <a:ext cx="5626774" cy="309201"/>
          </a:xfrm>
        </p:spPr>
        <p:txBody>
          <a:bodyPr/>
          <a:lstStyle/>
          <a:p>
            <a:endParaRPr lang="en-IN" dirty="0"/>
          </a:p>
        </p:txBody>
      </p:sp>
      <p:sp>
        <p:nvSpPr>
          <p:cNvPr id="6" name="Slide Number Placeholder 5"/>
          <p:cNvSpPr>
            <a:spLocks noGrp="1"/>
          </p:cNvSpPr>
          <p:nvPr>
            <p:ph type="sldNum" sz="quarter" idx="12"/>
          </p:nvPr>
        </p:nvSpPr>
        <p:spPr>
          <a:xfrm>
            <a:off x="476834" y="798973"/>
            <a:ext cx="811019" cy="503578"/>
          </a:xfrm>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4838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19158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2347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911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38074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63818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13488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2525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4565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30-05-2022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16645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3B8124-6683-41B0-AAF9-862FE4D03957}" type="datetimeFigureOut">
              <a:rPr lang="en-IN" smtClean="0"/>
              <a:t>30-05-2022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34655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3B8124-6683-41B0-AAF9-862FE4D03957}" type="datetimeFigureOut">
              <a:rPr lang="en-IN" smtClean="0"/>
              <a:t>30-05-2022</a:t>
            </a:fld>
            <a:endParaRPr lang="en-IN"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2C6506-E204-4C7A-96CD-D9E64D3360BB}" type="slidenum">
              <a:rPr lang="en-IN" smtClean="0"/>
              <a:t>‹#›</a:t>
            </a:fld>
            <a:endParaRPr lang="en-IN"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52667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hyperlink" Target="https://www.flickr.com/photos/jonathanrolande/1714643734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3" y="0"/>
            <a:ext cx="9717932"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17FD97C-D333-48AE-86E8-373C8E213C29}"/>
              </a:ext>
            </a:extLst>
          </p:cNvPr>
          <p:cNvSpPr/>
          <p:nvPr/>
        </p:nvSpPr>
        <p:spPr>
          <a:xfrm>
            <a:off x="1235413" y="0"/>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Micro-Credit Defaulter Loan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pic>
        <p:nvPicPr>
          <p:cNvPr id="17" name="Picture 16">
            <a:extLst>
              <a:ext uri="{FF2B5EF4-FFF2-40B4-BE49-F238E27FC236}">
                <a16:creationId xmlns:a16="http://schemas.microsoft.com/office/drawing/2014/main" id="{698AE724-B517-45F2-AC48-784C85690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828" y="2385131"/>
            <a:ext cx="7277100" cy="3700709"/>
          </a:xfrm>
          <a:prstGeom prst="rect">
            <a:avLst/>
          </a:prstGeom>
        </p:spPr>
      </p:pic>
      <p:sp>
        <p:nvSpPr>
          <p:cNvPr id="19" name="TextBox 18">
            <a:extLst>
              <a:ext uri="{FF2B5EF4-FFF2-40B4-BE49-F238E27FC236}">
                <a16:creationId xmlns:a16="http://schemas.microsoft.com/office/drawing/2014/main" id="{55A902FF-5EC5-4E6A-BF2D-A1CA160D7861}"/>
              </a:ext>
            </a:extLst>
          </p:cNvPr>
          <p:cNvSpPr txBox="1"/>
          <p:nvPr/>
        </p:nvSpPr>
        <p:spPr>
          <a:xfrm>
            <a:off x="2824481" y="6204656"/>
            <a:ext cx="7652210"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err="1">
                <a:ln w="0"/>
                <a:solidFill>
                  <a:schemeClr val="accent1">
                    <a:lumMod val="75000"/>
                  </a:schemeClr>
                </a:solidFill>
                <a:effectLst>
                  <a:innerShdw blurRad="63500" dist="50800" dir="13500000">
                    <a:srgbClr val="000000">
                      <a:alpha val="50000"/>
                    </a:srgbClr>
                  </a:innerShdw>
                </a:effectLst>
                <a:latin typeface="Bookman Old Style" panose="02050604050505020204" pitchFamily="18" charset="0"/>
              </a:rPr>
              <a:t>Mohd</a:t>
            </a:r>
            <a:r>
              <a:rPr lang="en-US" sz="2800" b="1" spc="50" dirty="0">
                <a:ln w="0"/>
                <a:solidFill>
                  <a:schemeClr val="accent1">
                    <a:lumMod val="75000"/>
                  </a:schemeClr>
                </a:solidFill>
                <a:effectLst>
                  <a:innerShdw blurRad="63500" dist="50800" dir="13500000">
                    <a:srgbClr val="000000">
                      <a:alpha val="50000"/>
                    </a:srgbClr>
                  </a:innerShdw>
                </a:effectLst>
                <a:latin typeface="Bookman Old Style" panose="02050604050505020204" pitchFamily="18" charset="0"/>
              </a:rPr>
              <a:t> Sharik Hashmi</a:t>
            </a:r>
            <a:endParaRPr lang="en-IN" sz="2800" b="1" spc="50" dirty="0">
              <a:ln w="0"/>
              <a:solidFill>
                <a:schemeClr val="accent1">
                  <a:lumMod val="75000"/>
                </a:schemeClr>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Visualizations: Univariate Analysis</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sp>
        <p:nvSpPr>
          <p:cNvPr id="12" name="TextBox 11">
            <a:extLst>
              <a:ext uri="{FF2B5EF4-FFF2-40B4-BE49-F238E27FC236}">
                <a16:creationId xmlns:a16="http://schemas.microsoft.com/office/drawing/2014/main" id="{F88DBBE9-F740-4337-90B7-0D976FB88249}"/>
              </a:ext>
            </a:extLst>
          </p:cNvPr>
          <p:cNvSpPr txBox="1"/>
          <p:nvPr/>
        </p:nvSpPr>
        <p:spPr>
          <a:xfrm>
            <a:off x="625152" y="5766318"/>
            <a:ext cx="10991460" cy="1323439"/>
          </a:xfrm>
          <a:prstGeom prst="rect">
            <a:avLst/>
          </a:prstGeom>
          <a:noFill/>
        </p:spPr>
        <p:txBody>
          <a:bodyPr wrap="square">
            <a:spAutoFit/>
          </a:bodyPr>
          <a:lstStyle/>
          <a:p>
            <a:pPr algn="just"/>
            <a:r>
              <a:rPr lang="en-US" sz="2000" b="1"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pic>
        <p:nvPicPr>
          <p:cNvPr id="1026" name="Picture 2">
            <a:extLst>
              <a:ext uri="{FF2B5EF4-FFF2-40B4-BE49-F238E27FC236}">
                <a16:creationId xmlns:a16="http://schemas.microsoft.com/office/drawing/2014/main" id="{19AB6026-4515-4825-957B-CC14B0698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40" y="2105202"/>
            <a:ext cx="10231120" cy="3412807"/>
          </a:xfrm>
          <a:prstGeom prst="rect">
            <a:avLst/>
          </a:prstGeom>
          <a:solidFill>
            <a:schemeClr val="tx1">
              <a:lumMod val="65000"/>
            </a:schemeClr>
          </a:solidFill>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Visualizations: Univariate Analysis</a:t>
            </a:r>
            <a:endParaRPr lang="en-IN" sz="3200" u="sng" dirty="0">
              <a:solidFill>
                <a:srgbClr val="92D050"/>
              </a:solidFill>
              <a:latin typeface="Bookman Old Style" panose="02050604050505020204" pitchFamily="18" charset="0"/>
            </a:endParaRPr>
          </a:p>
        </p:txBody>
      </p:sp>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B1ACBDD6-81A9-45A4-AE03-362136F3A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273" y="961053"/>
            <a:ext cx="7140407" cy="5399108"/>
          </a:xfrm>
          <a:prstGeom prst="rect">
            <a:avLst/>
          </a:prstGeom>
          <a:pattFill prst="pct5">
            <a:fgClr>
              <a:schemeClr val="tx1">
                <a:lumMod val="50000"/>
              </a:schemeClr>
            </a:fgClr>
            <a:bgClr>
              <a:schemeClr val="bg1"/>
            </a:bgClr>
          </a:pattFill>
        </p:spPr>
      </p:pic>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45124"/>
            <a:ext cx="11178073"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2" name="TextBox 11">
            <a:extLst>
              <a:ext uri="{FF2B5EF4-FFF2-40B4-BE49-F238E27FC236}">
                <a16:creationId xmlns:a16="http://schemas.microsoft.com/office/drawing/2014/main" id="{ED1AB322-D06B-459F-93A2-9A63A2849414}"/>
              </a:ext>
            </a:extLst>
          </p:cNvPr>
          <p:cNvSpPr txBox="1"/>
          <p:nvPr/>
        </p:nvSpPr>
        <p:spPr>
          <a:xfrm>
            <a:off x="918526" y="4340504"/>
            <a:ext cx="4806900"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466575" y="4237868"/>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3" name="Picture 2">
            <a:extLst>
              <a:ext uri="{FF2B5EF4-FFF2-40B4-BE49-F238E27FC236}">
                <a16:creationId xmlns:a16="http://schemas.microsoft.com/office/drawing/2014/main" id="{3B68FC2B-97CE-4742-9A6C-E661620DD829}"/>
              </a:ext>
            </a:extLst>
          </p:cNvPr>
          <p:cNvPicPr>
            <a:picLocks noChangeAspect="1"/>
          </p:cNvPicPr>
          <p:nvPr/>
        </p:nvPicPr>
        <p:blipFill>
          <a:blip r:embed="rId2"/>
          <a:stretch>
            <a:fillRect/>
          </a:stretch>
        </p:blipFill>
        <p:spPr>
          <a:xfrm>
            <a:off x="1330960" y="1024171"/>
            <a:ext cx="8831896" cy="3019425"/>
          </a:xfrm>
          <a:prstGeom prst="rect">
            <a:avLst/>
          </a:prstGeom>
          <a:solidFill>
            <a:schemeClr val="tx1">
              <a:lumMod val="65000"/>
            </a:schemeClr>
          </a:solidFill>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useBgFill="1">
        <p:nvSpPr>
          <p:cNvPr id="9" name="TextBox 8">
            <a:extLst>
              <a:ext uri="{FF2B5EF4-FFF2-40B4-BE49-F238E27FC236}">
                <a16:creationId xmlns:a16="http://schemas.microsoft.com/office/drawing/2014/main" id="{4F761B92-56D2-4143-86E2-8F4300A28963}"/>
              </a:ext>
            </a:extLst>
          </p:cNvPr>
          <p:cNvSpPr txBox="1"/>
          <p:nvPr/>
        </p:nvSpPr>
        <p:spPr>
          <a:xfrm>
            <a:off x="230154" y="3612135"/>
            <a:ext cx="5153609" cy="3139321"/>
          </a:xfrm>
          <a:prstGeom prst="rect">
            <a:avLst/>
          </a:prstGeom>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pic>
        <p:nvPicPr>
          <p:cNvPr id="2" name="Picture 1">
            <a:extLst>
              <a:ext uri="{FF2B5EF4-FFF2-40B4-BE49-F238E27FC236}">
                <a16:creationId xmlns:a16="http://schemas.microsoft.com/office/drawing/2014/main" id="{3DCE9166-C3A3-4119-9608-69BA257586D2}"/>
              </a:ext>
            </a:extLst>
          </p:cNvPr>
          <p:cNvPicPr>
            <a:picLocks noChangeAspect="1"/>
          </p:cNvPicPr>
          <p:nvPr/>
        </p:nvPicPr>
        <p:blipFill>
          <a:blip r:embed="rId3"/>
          <a:stretch>
            <a:fillRect/>
          </a:stretch>
        </p:blipFill>
        <p:spPr>
          <a:xfrm>
            <a:off x="5547360" y="667188"/>
            <a:ext cx="6490268" cy="3019425"/>
          </a:xfrm>
          <a:prstGeom prst="rect">
            <a:avLst/>
          </a:prstGeom>
          <a:solidFill>
            <a:schemeClr val="tx1">
              <a:lumMod val="65000"/>
            </a:schemeClr>
          </a:solidFill>
        </p:spPr>
      </p:pic>
      <p:pic>
        <p:nvPicPr>
          <p:cNvPr id="3074" name="Picture 2">
            <a:extLst>
              <a:ext uri="{FF2B5EF4-FFF2-40B4-BE49-F238E27FC236}">
                <a16:creationId xmlns:a16="http://schemas.microsoft.com/office/drawing/2014/main" id="{C4030FCF-6C1C-4C8A-A743-B4079A4C4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7360" y="3777172"/>
            <a:ext cx="6566050" cy="3139321"/>
          </a:xfrm>
          <a:prstGeom prst="rect">
            <a:avLst/>
          </a:prstGeom>
          <a:solidFill>
            <a:schemeClr val="tx1">
              <a:lumMod val="65000"/>
            </a:schemeClr>
          </a:solidFill>
        </p:spPr>
      </p:pic>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a:t>
            </a:r>
            <a:r>
              <a:rPr lang="en-US" sz="3600" u="sng" dirty="0">
                <a:solidFill>
                  <a:srgbClr val="92D050"/>
                </a:solidFill>
                <a:latin typeface="Bookman Old Style" panose="02050604050505020204" pitchFamily="18" charset="0"/>
              </a:rPr>
              <a:t>: </a:t>
            </a:r>
            <a:r>
              <a:rPr lang="en-IN" sz="36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600" u="sng" dirty="0">
              <a:solidFill>
                <a:srgbClr val="92D050"/>
              </a:solidFill>
              <a:latin typeface="Bookman Old Style" panose="02050604050505020204" pitchFamily="18" charset="0"/>
            </a:endParaRPr>
          </a:p>
        </p:txBody>
      </p:sp>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pic>
        <p:nvPicPr>
          <p:cNvPr id="4098" name="Picture 2">
            <a:extLst>
              <a:ext uri="{FF2B5EF4-FFF2-40B4-BE49-F238E27FC236}">
                <a16:creationId xmlns:a16="http://schemas.microsoft.com/office/drawing/2014/main" id="{8D4ECA82-295C-43E9-B1D4-1FC696F79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2" y="1076713"/>
            <a:ext cx="8372475" cy="3019425"/>
          </a:xfrm>
          <a:prstGeom prst="rect">
            <a:avLst/>
          </a:prstGeom>
          <a:solidFill>
            <a:schemeClr val="accent3">
              <a:lumMod val="60000"/>
              <a:lumOff val="40000"/>
            </a:schemeClr>
          </a:solidFill>
        </p:spPr>
      </p:pic>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60310" y="4320169"/>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5122" name="Picture 2">
            <a:extLst>
              <a:ext uri="{FF2B5EF4-FFF2-40B4-BE49-F238E27FC236}">
                <a16:creationId xmlns:a16="http://schemas.microsoft.com/office/drawing/2014/main" id="{F846C298-2A38-43BB-9990-56337F39B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876540"/>
            <a:ext cx="8553450" cy="3019425"/>
          </a:xfrm>
          <a:prstGeom prst="rect">
            <a:avLst/>
          </a:prstGeom>
          <a:solidFill>
            <a:schemeClr val="tx1">
              <a:lumMod val="75000"/>
            </a:schemeClr>
          </a:solidFill>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pic>
        <p:nvPicPr>
          <p:cNvPr id="2" name="Picture 1">
            <a:extLst>
              <a:ext uri="{FF2B5EF4-FFF2-40B4-BE49-F238E27FC236}">
                <a16:creationId xmlns:a16="http://schemas.microsoft.com/office/drawing/2014/main" id="{3EA1A580-432A-4B56-A05D-1FF65983E6E9}"/>
              </a:ext>
            </a:extLst>
          </p:cNvPr>
          <p:cNvPicPr>
            <a:picLocks noChangeAspect="1"/>
          </p:cNvPicPr>
          <p:nvPr/>
        </p:nvPicPr>
        <p:blipFill>
          <a:blip r:embed="rId2"/>
          <a:stretch>
            <a:fillRect/>
          </a:stretch>
        </p:blipFill>
        <p:spPr>
          <a:xfrm>
            <a:off x="6445897" y="744781"/>
            <a:ext cx="5676123" cy="2322287"/>
          </a:xfrm>
          <a:prstGeom prst="rect">
            <a:avLst/>
          </a:prstGeom>
          <a:solidFill>
            <a:schemeClr val="tx1">
              <a:lumMod val="75000"/>
            </a:schemeClr>
          </a:solidFill>
        </p:spPr>
      </p:pic>
      <p:pic>
        <p:nvPicPr>
          <p:cNvPr id="6146" name="Picture 2">
            <a:extLst>
              <a:ext uri="{FF2B5EF4-FFF2-40B4-BE49-F238E27FC236}">
                <a16:creationId xmlns:a16="http://schemas.microsoft.com/office/drawing/2014/main" id="{B4E05577-E084-46EB-BEA6-35877CDF8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14" y="744781"/>
            <a:ext cx="5954486" cy="2235453"/>
          </a:xfrm>
          <a:prstGeom prst="rect">
            <a:avLst/>
          </a:prstGeom>
          <a:solidFill>
            <a:schemeClr val="tx1">
              <a:lumMod val="75000"/>
            </a:schemeClr>
          </a:solidFill>
        </p:spPr>
      </p:pic>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7170" name="Picture 2">
            <a:extLst>
              <a:ext uri="{FF2B5EF4-FFF2-40B4-BE49-F238E27FC236}">
                <a16:creationId xmlns:a16="http://schemas.microsoft.com/office/drawing/2014/main" id="{BEF598D1-7152-4A36-ADFE-E1ECAF628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862" y="1013983"/>
            <a:ext cx="5675138" cy="2428360"/>
          </a:xfrm>
          <a:prstGeom prst="rect">
            <a:avLst/>
          </a:prstGeom>
          <a:solidFill>
            <a:schemeClr val="tx1">
              <a:lumMod val="75000"/>
            </a:schemeClr>
          </a:solidFill>
        </p:spPr>
      </p:pic>
      <p:pic>
        <p:nvPicPr>
          <p:cNvPr id="7172" name="Picture 4">
            <a:extLst>
              <a:ext uri="{FF2B5EF4-FFF2-40B4-BE49-F238E27FC236}">
                <a16:creationId xmlns:a16="http://schemas.microsoft.com/office/drawing/2014/main" id="{33C28E63-5994-4028-A4DC-76423A424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1" y="3906474"/>
            <a:ext cx="5632578" cy="2389223"/>
          </a:xfrm>
          <a:prstGeom prst="rect">
            <a:avLst/>
          </a:prstGeom>
          <a:solidFill>
            <a:schemeClr val="tx1">
              <a:lumMod val="75000"/>
            </a:schemeClr>
          </a:solidFill>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127841" y="100319"/>
            <a:ext cx="11336694" cy="584775"/>
          </a:xfrm>
          <a:prstGeom prst="rect">
            <a:avLst/>
          </a:prstGeom>
          <a:noFill/>
        </p:spPr>
        <p:txBody>
          <a:bodyPr wrap="square">
            <a:spAutoFit/>
          </a:bodyPr>
          <a:lstStyle/>
          <a:p>
            <a:pPr algn="ctr"/>
            <a:r>
              <a:rPr lang="en-US" sz="3200" u="sng" dirty="0">
                <a:solidFill>
                  <a:srgbClr val="92D050"/>
                </a:solidFill>
                <a:latin typeface="Bookman Old Style" panose="02050604050505020204" pitchFamily="18" charset="0"/>
              </a:rPr>
              <a:t>Visualizations: </a:t>
            </a:r>
            <a:r>
              <a:rPr lang="en-IN" sz="3200" u="sng" dirty="0">
                <a:solidFill>
                  <a:srgbClr val="92D050"/>
                </a:solidFill>
                <a:effectLst/>
                <a:latin typeface="Bookman Old Style" panose="02050604050505020204" pitchFamily="18" charset="0"/>
                <a:ea typeface="Times New Roman" panose="02020603050405020304" pitchFamily="18" charset="0"/>
              </a:rPr>
              <a:t>Bivariate Analysis</a:t>
            </a:r>
            <a:endParaRPr lang="en-IN" sz="3200" u="sng"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pic>
        <p:nvPicPr>
          <p:cNvPr id="8204" name="Picture 12">
            <a:extLst>
              <a:ext uri="{FF2B5EF4-FFF2-40B4-BE49-F238E27FC236}">
                <a16:creationId xmlns:a16="http://schemas.microsoft.com/office/drawing/2014/main" id="{E0DC57A4-7A36-4584-81D9-279CE813E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352" y="901408"/>
            <a:ext cx="5657781" cy="2644432"/>
          </a:xfrm>
          <a:prstGeom prst="rect">
            <a:avLst/>
          </a:prstGeom>
          <a:solidFill>
            <a:schemeClr val="tx1">
              <a:lumMod val="75000"/>
            </a:schemeClr>
          </a:solidFill>
        </p:spPr>
      </p:pic>
      <p:pic>
        <p:nvPicPr>
          <p:cNvPr id="2" name="Picture 1">
            <a:extLst>
              <a:ext uri="{FF2B5EF4-FFF2-40B4-BE49-F238E27FC236}">
                <a16:creationId xmlns:a16="http://schemas.microsoft.com/office/drawing/2014/main" id="{ABE58676-F6B4-40DF-811B-8BCABE2886C2}"/>
              </a:ext>
            </a:extLst>
          </p:cNvPr>
          <p:cNvPicPr>
            <a:picLocks noChangeAspect="1"/>
          </p:cNvPicPr>
          <p:nvPr/>
        </p:nvPicPr>
        <p:blipFill>
          <a:blip r:embed="rId3"/>
          <a:stretch>
            <a:fillRect/>
          </a:stretch>
        </p:blipFill>
        <p:spPr>
          <a:xfrm>
            <a:off x="438218" y="876237"/>
            <a:ext cx="5657781" cy="2669603"/>
          </a:xfrm>
          <a:prstGeom prst="rect">
            <a:avLst/>
          </a:prstGeom>
          <a:solidFill>
            <a:schemeClr val="tx1">
              <a:lumMod val="75000"/>
            </a:schemeClr>
          </a:solidFill>
        </p:spPr>
      </p:pic>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pic>
        <p:nvPicPr>
          <p:cNvPr id="9218" name="Picture 2">
            <a:extLst>
              <a:ext uri="{FF2B5EF4-FFF2-40B4-BE49-F238E27FC236}">
                <a16:creationId xmlns:a16="http://schemas.microsoft.com/office/drawing/2014/main" id="{CE390547-8CF7-4153-97E1-A9629598E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034" y="706073"/>
            <a:ext cx="6130427" cy="2722927"/>
          </a:xfrm>
          <a:prstGeom prst="rect">
            <a:avLst/>
          </a:prstGeom>
          <a:solidFill>
            <a:schemeClr val="tx1">
              <a:lumMod val="75000"/>
            </a:schemeClr>
          </a:solidFill>
        </p:spPr>
      </p:pic>
      <p:pic>
        <p:nvPicPr>
          <p:cNvPr id="9220" name="Picture 4">
            <a:extLst>
              <a:ext uri="{FF2B5EF4-FFF2-40B4-BE49-F238E27FC236}">
                <a16:creationId xmlns:a16="http://schemas.microsoft.com/office/drawing/2014/main" id="{58F51AF4-DDB0-47C7-B1C9-3EA2C34B6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034" y="3798012"/>
            <a:ext cx="6180190" cy="2938689"/>
          </a:xfrm>
          <a:prstGeom prst="rect">
            <a:avLst/>
          </a:prstGeom>
          <a:solidFill>
            <a:schemeClr val="tx1">
              <a:lumMod val="75000"/>
            </a:schemeClr>
          </a:solidFill>
        </p:spPr>
      </p:pic>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92D05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92D05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pPr lvl="3"/>
            <a:r>
              <a:rPr lang="en-US" sz="3200" u="sng" dirty="0">
                <a:solidFill>
                  <a:srgbClr val="92D050"/>
                </a:solidFill>
                <a:latin typeface="Bookman Old Style" panose="02050604050505020204" pitchFamily="18" charset="0"/>
              </a:rPr>
              <a:t>Identifying the outliers using box plot</a:t>
            </a:r>
            <a:endParaRPr lang="en-IN" sz="3200" u="sng" dirty="0">
              <a:solidFill>
                <a:srgbClr val="92D050"/>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latin typeface="Helvetica Neue"/>
            </a:endParaRPr>
          </a:p>
          <a:p>
            <a:pPr marL="285750" indent="-285750" algn="just">
              <a:buFont typeface="Wingdings" panose="05000000000000000000" pitchFamily="2" charset="2"/>
              <a:buChar char="ü"/>
            </a:pPr>
            <a:r>
              <a:rPr lang="en-US" b="0" i="0" dirty="0">
                <a:effectLst/>
                <a:latin typeface="Century" panose="02040604050505020304" pitchFamily="18" charset="0"/>
              </a:rPr>
              <a:t>From the box plot we can notice the outliers present in all the features except Day and Month columns. </a:t>
            </a:r>
            <a:r>
              <a:rPr lang="en-US" dirty="0">
                <a:latin typeface="Century" panose="02040604050505020304" pitchFamily="18" charset="0"/>
              </a:rPr>
              <a:t>I have r</a:t>
            </a:r>
            <a:r>
              <a:rPr lang="en-US" b="0" i="0" dirty="0">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pic>
        <p:nvPicPr>
          <p:cNvPr id="10242" name="Picture 2">
            <a:extLst>
              <a:ext uri="{FF2B5EF4-FFF2-40B4-BE49-F238E27FC236}">
                <a16:creationId xmlns:a16="http://schemas.microsoft.com/office/drawing/2014/main" id="{59E418B9-F785-46B3-AED2-BA6E730D2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87972"/>
            <a:ext cx="6096000" cy="5580994"/>
          </a:xfrm>
          <a:prstGeom prst="rect">
            <a:avLst/>
          </a:prstGeom>
          <a:gradFill>
            <a:gsLst>
              <a:gs pos="0">
                <a:schemeClr val="bg1">
                  <a:tint val="94000"/>
                  <a:satMod val="80000"/>
                  <a:lumMod val="106000"/>
                </a:schemeClr>
              </a:gs>
              <a:gs pos="100000">
                <a:schemeClr val="bg1">
                  <a:shade val="80000"/>
                </a:schemeClr>
              </a:gs>
            </a:gsLst>
            <a:path path="circle">
              <a:fillToRect l="43000" r="43000" b="100000"/>
            </a:path>
          </a:gradFill>
        </p:spPr>
      </p:pic>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Data After Removing Skewness and Outliers</a:t>
            </a:r>
            <a:endParaRPr lang="en-IN" sz="3200" u="sng" dirty="0">
              <a:solidFill>
                <a:srgbClr val="92D05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4B36DAEA-BEFB-4BC5-AACE-189B8707A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21" y="662472"/>
            <a:ext cx="5912324" cy="537046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BC6BCEB-BF1C-49F1-94DC-FC64DAD4D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593" y="662472"/>
            <a:ext cx="5402262" cy="537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10509" y="173397"/>
            <a:ext cx="11084768" cy="584775"/>
          </a:xfrm>
          <a:prstGeom prst="rect">
            <a:avLst/>
          </a:prstGeom>
          <a:noFill/>
        </p:spPr>
        <p:txBody>
          <a:bodyPr wrap="square">
            <a:spAutoFit/>
          </a:bodyPr>
          <a:lstStyle/>
          <a:p>
            <a:pPr algn="ctr"/>
            <a:r>
              <a:rPr lang="en-US" sz="3200" dirty="0">
                <a:solidFill>
                  <a:srgbClr val="92D050"/>
                </a:solidFill>
                <a:latin typeface="Bookman Old Style" panose="02050604050505020204" pitchFamily="18" charset="0"/>
              </a:rPr>
              <a:t>Correlation Between Features and Label</a:t>
            </a:r>
            <a:endParaRPr lang="en-IN" sz="3200"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id="{DF9394AB-6AD6-4D8A-8CEE-CCE2FBF79BF9}"/>
              </a:ext>
            </a:extLst>
          </p:cNvPr>
          <p:cNvSpPr txBox="1"/>
          <p:nvPr/>
        </p:nvSpPr>
        <p:spPr>
          <a:xfrm>
            <a:off x="628261" y="5492727"/>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57325065-D5DA-432D-B3EC-0D6E9D011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2" y="966900"/>
            <a:ext cx="8737874" cy="4343400"/>
          </a:xfrm>
          <a:prstGeom prst="rect">
            <a:avLst/>
          </a:prstGeom>
          <a:solidFill>
            <a:schemeClr val="tx1">
              <a:lumMod val="75000"/>
            </a:schemeClr>
          </a:solidFill>
        </p:spPr>
      </p:pic>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Data Balancing</a:t>
            </a:r>
            <a:endParaRPr lang="en-IN" sz="3200" u="sng" dirty="0">
              <a:solidFill>
                <a:srgbClr val="92D050"/>
              </a:solidFill>
              <a:latin typeface="Bookman Old Style" panose="02050604050505020204" pitchFamily="18" charset="0"/>
            </a:endParaRPr>
          </a:p>
        </p:txBody>
      </p:sp>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pic>
        <p:nvPicPr>
          <p:cNvPr id="13314" name="Picture 2">
            <a:extLst>
              <a:ext uri="{FF2B5EF4-FFF2-40B4-BE49-F238E27FC236}">
                <a16:creationId xmlns:a16="http://schemas.microsoft.com/office/drawing/2014/main" id="{8EAF3FB9-23D9-4410-801C-B3EF58646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440" y="1850514"/>
            <a:ext cx="4894840" cy="3950845"/>
          </a:xfrm>
          <a:prstGeom prst="rect">
            <a:avLst/>
          </a:prstGeom>
          <a:solidFill>
            <a:schemeClr val="tx1">
              <a:lumMod val="95000"/>
            </a:schemeClr>
          </a:solidFill>
        </p:spPr>
      </p:pic>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dirty="0">
                <a:solidFill>
                  <a:srgbClr val="92D050"/>
                </a:solidFill>
                <a:latin typeface="Century" panose="02040604050505020304" pitchFamily="18" charset="0"/>
              </a:rPr>
              <a:t>						</a:t>
            </a:r>
            <a:r>
              <a:rPr lang="en-US" sz="3200" u="sng" dirty="0">
                <a:solidFill>
                  <a:srgbClr val="92D050"/>
                </a:solidFill>
                <a:latin typeface="Century" panose="02040604050505020304" pitchFamily="18" charset="0"/>
              </a:rPr>
              <a:t>Data Analysis Steps done</a:t>
            </a:r>
            <a:endParaRPr lang="en-IN" sz="3200" u="sng" dirty="0">
              <a:solidFill>
                <a:srgbClr val="92D05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Minmax Scalar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pPr lvl="7"/>
            <a:r>
              <a:rPr lang="en-US" sz="3200" dirty="0">
                <a:solidFill>
                  <a:srgbClr val="92D050"/>
                </a:solidFill>
                <a:latin typeface="Bookman Old Style" panose="02050604050505020204" pitchFamily="18" charset="0"/>
              </a:rPr>
              <a:t>Assumptions:</a:t>
            </a:r>
            <a:endParaRPr lang="en-IN" sz="3200" dirty="0">
              <a:solidFill>
                <a:srgbClr val="92D050"/>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lvl="7"/>
            <a:r>
              <a:rPr lang="en-US" sz="3200" u="sng" dirty="0">
                <a:solidFill>
                  <a:srgbClr val="92D050"/>
                </a:solidFill>
                <a:latin typeface="Bookman Old Style" panose="02050604050505020204" pitchFamily="18" charset="0"/>
              </a:rPr>
              <a:t>Model Building:</a:t>
            </a:r>
            <a:endParaRPr lang="en-IN" sz="3200" u="sng"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5533759"/>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buFont typeface="Wingdings" panose="05000000000000000000" pitchFamily="2" charset="2"/>
              <a:buChar char="Ø"/>
            </a:pPr>
            <a:endParaRPr lang="en-IN" sz="1800" dirty="0">
              <a:effectLst/>
              <a:latin typeface="Georgia" panose="02040502050405020303" pitchFamily="18" charset="0"/>
              <a:ea typeface="Calibri" panose="020F0502020204030204" pitchFamily="34"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p>
          <a:p>
            <a:pPr marL="857250" lvl="1" indent="-400050" algn="just">
              <a:lnSpc>
                <a:spcPct val="107000"/>
              </a:lnSpc>
              <a:spcAft>
                <a:spcPts val="800"/>
              </a:spcAft>
              <a:buFont typeface="+mj-lt"/>
              <a:buAutoNum type="romanLcPeriod"/>
            </a:pPr>
            <a:endParaRPr lang="en-IN" dirty="0">
              <a:latin typeface="Century" panose="02040604050505020304" pitchFamily="18" charset="0"/>
              <a:ea typeface="Calibri" panose="020F0502020204030204" pitchFamily="34" charset="0"/>
              <a:cs typeface="Calibri" panose="020F0502020204030204" pitchFamily="34" charset="0"/>
            </a:endParaRPr>
          </a:p>
          <a:p>
            <a:pPr lvl="1" algn="just">
              <a:lnSpc>
                <a:spcPct val="107000"/>
              </a:lnSpc>
              <a:spcAft>
                <a:spcPts val="800"/>
              </a:spcAf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650447" y="593467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92D05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pic>
        <p:nvPicPr>
          <p:cNvPr id="6" name="Picture 5">
            <a:extLst>
              <a:ext uri="{FF2B5EF4-FFF2-40B4-BE49-F238E27FC236}">
                <a16:creationId xmlns:a16="http://schemas.microsoft.com/office/drawing/2014/main" id="{42E3B105-9ECB-4802-8066-6ECB177B918A}"/>
              </a:ext>
            </a:extLst>
          </p:cNvPr>
          <p:cNvPicPr/>
          <p:nvPr/>
        </p:nvPicPr>
        <p:blipFill>
          <a:blip r:embed="rId2"/>
          <a:stretch>
            <a:fillRect/>
          </a:stretch>
        </p:blipFill>
        <p:spPr>
          <a:xfrm>
            <a:off x="457199" y="892810"/>
            <a:ext cx="6360161" cy="5162550"/>
          </a:xfrm>
          <a:prstGeom prst="rect">
            <a:avLst/>
          </a:prstGeom>
        </p:spPr>
      </p:pic>
      <p:sp>
        <p:nvSpPr>
          <p:cNvPr id="2" name="TextBox 1">
            <a:extLst>
              <a:ext uri="{FF2B5EF4-FFF2-40B4-BE49-F238E27FC236}">
                <a16:creationId xmlns:a16="http://schemas.microsoft.com/office/drawing/2014/main" id="{C7C4E178-1180-42BB-BDEA-75A61FDBE9BE}"/>
              </a:ext>
            </a:extLst>
          </p:cNvPr>
          <p:cNvSpPr txBox="1"/>
          <p:nvPr/>
        </p:nvSpPr>
        <p:spPr>
          <a:xfrm>
            <a:off x="1473200" y="6167120"/>
            <a:ext cx="8331200" cy="707886"/>
          </a:xfrm>
          <a:prstGeom prst="rect">
            <a:avLst/>
          </a:prstGeom>
          <a:noFill/>
        </p:spPr>
        <p:txBody>
          <a:bodyPr wrap="square" rtlCol="0">
            <a:spAutoFit/>
          </a:bodyPr>
          <a:lstStyle/>
          <a:p>
            <a:r>
              <a:rPr lang="en-IN" sz="2000" b="1" dirty="0">
                <a:solidFill>
                  <a:schemeClr val="bg1">
                    <a:lumMod val="95000"/>
                    <a:lumOff val="5000"/>
                  </a:schemeClr>
                </a:solidFill>
                <a:effectLst/>
                <a:latin typeface="Calibri" panose="020F0502020204030204" pitchFamily="34" charset="0"/>
                <a:ea typeface="Calibri" panose="020F0502020204030204" pitchFamily="34" charset="0"/>
              </a:rPr>
              <a:t>Created Decision Tree Classifier model and checked for its evaluation metrics and it is giving accuracy 90.99 %.</a:t>
            </a:r>
            <a:endParaRPr lang="en-US" sz="2000" b="1" dirty="0">
              <a:solidFill>
                <a:schemeClr val="bg1">
                  <a:lumMod val="95000"/>
                  <a:lumOff val="5000"/>
                </a:schemeClr>
              </a:solidFill>
            </a:endParaRPr>
          </a:p>
        </p:txBody>
      </p:sp>
      <p:pic>
        <p:nvPicPr>
          <p:cNvPr id="5" name="Picture 4">
            <a:extLst>
              <a:ext uri="{FF2B5EF4-FFF2-40B4-BE49-F238E27FC236}">
                <a16:creationId xmlns:a16="http://schemas.microsoft.com/office/drawing/2014/main" id="{4CE0A191-E56D-452A-8E0D-7F2E421366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58025" y="1462350"/>
            <a:ext cx="4884159" cy="3705017"/>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3718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92D050"/>
                </a:solidFill>
                <a:latin typeface="Century" panose="02040604050505020304" pitchFamily="18" charset="0"/>
              </a:rPr>
              <a:t>ii. Random Forest Classifier:</a:t>
            </a:r>
          </a:p>
        </p:txBody>
      </p:sp>
      <p:sp>
        <p:nvSpPr>
          <p:cNvPr id="10" name="TextBox 9">
            <a:extLst>
              <a:ext uri="{FF2B5EF4-FFF2-40B4-BE49-F238E27FC236}">
                <a16:creationId xmlns:a16="http://schemas.microsoft.com/office/drawing/2014/main" id="{5037950E-83F9-4B7D-8DE3-C9D2D50E1FA0}"/>
              </a:ext>
            </a:extLst>
          </p:cNvPr>
          <p:cNvSpPr txBox="1"/>
          <p:nvPr/>
        </p:nvSpPr>
        <p:spPr>
          <a:xfrm>
            <a:off x="2520949" y="6150114"/>
            <a:ext cx="9170307" cy="707886"/>
          </a:xfrm>
          <a:prstGeom prst="rect">
            <a:avLst/>
          </a:prstGeom>
          <a:noFill/>
        </p:spPr>
        <p:txBody>
          <a:bodyPr wrap="square">
            <a:spAutoFit/>
          </a:bodyPr>
          <a:lstStyle/>
          <a:p>
            <a:r>
              <a:rPr lang="en-IN" sz="2000" b="1" dirty="0">
                <a:solidFill>
                  <a:schemeClr val="bg1"/>
                </a:solidFill>
                <a:effectLst/>
                <a:latin typeface="Calibri" panose="020F0502020204030204" pitchFamily="34" charset="0"/>
                <a:ea typeface="Calibri" panose="020F0502020204030204" pitchFamily="34" charset="0"/>
              </a:rPr>
              <a:t>Created RandomForestClassifier model and checked for its evaluation metrics. The model giving 95.15% accuracy</a:t>
            </a:r>
            <a:endParaRPr lang="en-US" sz="2000" b="1" dirty="0">
              <a:solidFill>
                <a:schemeClr val="bg1"/>
              </a:solidFill>
            </a:endParaRPr>
          </a:p>
        </p:txBody>
      </p:sp>
      <p:pic>
        <p:nvPicPr>
          <p:cNvPr id="3" name="Picture 2">
            <a:extLst>
              <a:ext uri="{FF2B5EF4-FFF2-40B4-BE49-F238E27FC236}">
                <a16:creationId xmlns:a16="http://schemas.microsoft.com/office/drawing/2014/main" id="{BC184A96-1F78-43E3-9E5E-F2B808801DF4}"/>
              </a:ext>
            </a:extLst>
          </p:cNvPr>
          <p:cNvPicPr>
            <a:picLocks noChangeAspect="1"/>
          </p:cNvPicPr>
          <p:nvPr/>
        </p:nvPicPr>
        <p:blipFill>
          <a:blip r:embed="rId2"/>
          <a:stretch>
            <a:fillRect/>
          </a:stretch>
        </p:blipFill>
        <p:spPr>
          <a:xfrm>
            <a:off x="340043" y="880477"/>
            <a:ext cx="6851894" cy="5164723"/>
          </a:xfrm>
          <a:prstGeom prst="rect">
            <a:avLst/>
          </a:prstGeom>
        </p:spPr>
      </p:pic>
      <p:pic>
        <p:nvPicPr>
          <p:cNvPr id="7" name="Picture 6">
            <a:extLst>
              <a:ext uri="{FF2B5EF4-FFF2-40B4-BE49-F238E27FC236}">
                <a16:creationId xmlns:a16="http://schemas.microsoft.com/office/drawing/2014/main" id="{11A0DD04-6A80-4D3D-B036-2864C9F66E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01877" y="1559515"/>
            <a:ext cx="4450080" cy="3322726"/>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92D050"/>
                </a:solidFill>
                <a:latin typeface="Bookman Old Style" panose="02050604050505020204" pitchFamily="18" charset="0"/>
              </a:rPr>
              <a:t>iii. Extra Trees Classifier: </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9F7D1C38-6237-4577-9B08-E53B1E72D483}"/>
              </a:ext>
            </a:extLst>
          </p:cNvPr>
          <p:cNvPicPr/>
          <p:nvPr/>
        </p:nvPicPr>
        <p:blipFill>
          <a:blip r:embed="rId2"/>
          <a:stretch>
            <a:fillRect/>
          </a:stretch>
        </p:blipFill>
        <p:spPr>
          <a:xfrm>
            <a:off x="375919" y="661969"/>
            <a:ext cx="6597967" cy="5226050"/>
          </a:xfrm>
          <a:prstGeom prst="rect">
            <a:avLst/>
          </a:prstGeom>
        </p:spPr>
      </p:pic>
      <p:sp>
        <p:nvSpPr>
          <p:cNvPr id="9" name="TextBox 8">
            <a:extLst>
              <a:ext uri="{FF2B5EF4-FFF2-40B4-BE49-F238E27FC236}">
                <a16:creationId xmlns:a16="http://schemas.microsoft.com/office/drawing/2014/main" id="{EFECDA1F-CE1D-4225-ACAA-785B0A4B0DF2}"/>
              </a:ext>
            </a:extLst>
          </p:cNvPr>
          <p:cNvSpPr txBox="1"/>
          <p:nvPr/>
        </p:nvSpPr>
        <p:spPr>
          <a:xfrm>
            <a:off x="1597660" y="6149629"/>
            <a:ext cx="7637780" cy="707886"/>
          </a:xfrm>
          <a:prstGeom prst="rect">
            <a:avLst/>
          </a:prstGeom>
          <a:noFill/>
        </p:spPr>
        <p:txBody>
          <a:bodyPr wrap="square">
            <a:spAutoFit/>
          </a:bodyPr>
          <a:lstStyle/>
          <a:p>
            <a:r>
              <a:rPr lang="en-IN" sz="2000" b="1" dirty="0">
                <a:solidFill>
                  <a:srgbClr val="000000"/>
                </a:solidFill>
                <a:effectLst/>
                <a:latin typeface="Calibri" panose="020F0502020204030204" pitchFamily="34" charset="0"/>
                <a:ea typeface="Calibri" panose="020F0502020204030204" pitchFamily="34" charset="0"/>
              </a:rPr>
              <a:t>Created the ExtraTreesClassifier  model and checked for its evaluation metrics. The ExtraTrees Classifier model giving 95.87 % accuracy</a:t>
            </a:r>
            <a:endParaRPr lang="en-US" sz="2000" b="1" dirty="0"/>
          </a:p>
        </p:txBody>
      </p:sp>
      <p:pic>
        <p:nvPicPr>
          <p:cNvPr id="4" name="Picture 3">
            <a:extLst>
              <a:ext uri="{FF2B5EF4-FFF2-40B4-BE49-F238E27FC236}">
                <a16:creationId xmlns:a16="http://schemas.microsoft.com/office/drawing/2014/main" id="{69589A62-2C20-49E3-83E3-48A11B8CCB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06640" y="1234592"/>
            <a:ext cx="4367334" cy="3489807"/>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92D050"/>
                </a:solidFill>
                <a:latin typeface="Bookman Old Style" panose="02050604050505020204" pitchFamily="18" charset="0"/>
              </a:rPr>
              <a:t>Introduction</a:t>
            </a:r>
            <a:endParaRPr lang="en-IN" sz="40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iv. Gradient Boosting Classifier:</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2BCA55A3-9EDE-4A12-ADD5-B6EF7FBCACF1}"/>
              </a:ext>
            </a:extLst>
          </p:cNvPr>
          <p:cNvPicPr/>
          <p:nvPr/>
        </p:nvPicPr>
        <p:blipFill>
          <a:blip r:embed="rId2"/>
          <a:stretch>
            <a:fillRect/>
          </a:stretch>
        </p:blipFill>
        <p:spPr>
          <a:xfrm>
            <a:off x="467994" y="1064577"/>
            <a:ext cx="6278245" cy="5041583"/>
          </a:xfrm>
          <a:prstGeom prst="rect">
            <a:avLst/>
          </a:prstGeom>
        </p:spPr>
      </p:pic>
      <p:sp>
        <p:nvSpPr>
          <p:cNvPr id="9" name="TextBox 8">
            <a:extLst>
              <a:ext uri="{FF2B5EF4-FFF2-40B4-BE49-F238E27FC236}">
                <a16:creationId xmlns:a16="http://schemas.microsoft.com/office/drawing/2014/main" id="{C5E0ADC5-820E-4F0C-B366-7D22402921CC}"/>
              </a:ext>
            </a:extLst>
          </p:cNvPr>
          <p:cNvSpPr txBox="1"/>
          <p:nvPr/>
        </p:nvSpPr>
        <p:spPr>
          <a:xfrm>
            <a:off x="2247900" y="6106160"/>
            <a:ext cx="8064500" cy="707886"/>
          </a:xfrm>
          <a:prstGeom prst="rect">
            <a:avLst/>
          </a:prstGeom>
          <a:noFill/>
        </p:spPr>
        <p:txBody>
          <a:bodyPr wrap="square">
            <a:spAutoFit/>
          </a:bodyPr>
          <a:lstStyle/>
          <a:p>
            <a:r>
              <a:rPr lang="en-IN" sz="2000" b="1" dirty="0">
                <a:solidFill>
                  <a:srgbClr val="000000"/>
                </a:solidFill>
                <a:effectLst/>
                <a:latin typeface="Calibri" panose="020F0502020204030204" pitchFamily="34" charset="0"/>
                <a:ea typeface="Calibri" panose="020F0502020204030204" pitchFamily="34" charset="0"/>
              </a:rPr>
              <a:t>Created Gradient Boosting Classifier checked for its evaluation metrics. The model giving 90.20% accuracy</a:t>
            </a:r>
            <a:endParaRPr lang="en-US" sz="2000" b="1" dirty="0"/>
          </a:p>
        </p:txBody>
      </p:sp>
      <p:pic>
        <p:nvPicPr>
          <p:cNvPr id="4" name="Picture 3">
            <a:extLst>
              <a:ext uri="{FF2B5EF4-FFF2-40B4-BE49-F238E27FC236}">
                <a16:creationId xmlns:a16="http://schemas.microsoft.com/office/drawing/2014/main" id="{DC6736C6-566A-41F5-AAC0-43E5DB3373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23760" y="1729650"/>
            <a:ext cx="4500246" cy="3472270"/>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vi. Bagging Classifier:</a:t>
            </a:r>
            <a:endParaRPr lang="en-IN" sz="3200" u="sng" dirty="0">
              <a:solidFill>
                <a:srgbClr val="92D05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9A43E91E-5D16-40DF-94A9-9A3D77A7E87B}"/>
              </a:ext>
            </a:extLst>
          </p:cNvPr>
          <p:cNvPicPr/>
          <p:nvPr/>
        </p:nvPicPr>
        <p:blipFill>
          <a:blip r:embed="rId2"/>
          <a:stretch>
            <a:fillRect/>
          </a:stretch>
        </p:blipFill>
        <p:spPr>
          <a:xfrm>
            <a:off x="361314" y="778510"/>
            <a:ext cx="6638925" cy="5327650"/>
          </a:xfrm>
          <a:prstGeom prst="rect">
            <a:avLst/>
          </a:prstGeom>
        </p:spPr>
      </p:pic>
      <p:sp>
        <p:nvSpPr>
          <p:cNvPr id="9" name="TextBox 8">
            <a:extLst>
              <a:ext uri="{FF2B5EF4-FFF2-40B4-BE49-F238E27FC236}">
                <a16:creationId xmlns:a16="http://schemas.microsoft.com/office/drawing/2014/main" id="{3EE6BAD6-5427-4999-8D91-9951B5BFA810}"/>
              </a:ext>
            </a:extLst>
          </p:cNvPr>
          <p:cNvSpPr txBox="1"/>
          <p:nvPr/>
        </p:nvSpPr>
        <p:spPr>
          <a:xfrm>
            <a:off x="1069340" y="6267055"/>
            <a:ext cx="10035540" cy="550792"/>
          </a:xfrm>
          <a:prstGeom prst="rect">
            <a:avLst/>
          </a:prstGeom>
          <a:noFill/>
        </p:spPr>
        <p:txBody>
          <a:bodyPr wrap="square">
            <a:spAutoFit/>
          </a:bodyPr>
          <a:lstStyle/>
          <a:p>
            <a:pPr marL="342900" marR="0" lvl="0" indent="-342900" algn="just" fontAlgn="t">
              <a:lnSpc>
                <a:spcPts val="1650"/>
              </a:lnSpc>
              <a:spcBef>
                <a:spcPts val="0"/>
              </a:spcBef>
              <a:spcAft>
                <a:spcPts val="600"/>
              </a:spcAft>
              <a:buFont typeface="Symbol" panose="05050102010706020507" pitchFamily="18" charset="2"/>
              <a:buChar char=""/>
            </a:pPr>
            <a:r>
              <a:rPr lang="en-IN" sz="2000" b="1" dirty="0">
                <a:solidFill>
                  <a:srgbClr val="000000"/>
                </a:solidFill>
                <a:effectLst/>
                <a:latin typeface="Calibri" panose="020F0502020204030204" pitchFamily="34" charset="0"/>
                <a:ea typeface="Times New Roman" panose="02020603050405020304" pitchFamily="18" charset="0"/>
              </a:rPr>
              <a:t>Created Bagging Classifier and checked for its evaluation metrics. The model is giving 94.03% accuracy</a:t>
            </a:r>
            <a:r>
              <a:rPr lang="en-IN" sz="1800" dirty="0">
                <a:solidFill>
                  <a:srgbClr val="000000"/>
                </a:solidFill>
                <a:effectLst/>
                <a:latin typeface="Calibri" panose="020F0502020204030204" pitchFamily="34"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3B6C822-57B7-4339-91D1-5ADC21EDDC2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84721" y="1209040"/>
            <a:ext cx="4545966" cy="4064000"/>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Random Forest Classifier has least difference compared to other models. So, we can conclude that Random Forest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36964CD-7C17-4BEA-9677-2E77F31B7860}"/>
              </a:ext>
            </a:extLst>
          </p:cNvPr>
          <p:cNvSpPr txBox="1"/>
          <p:nvPr/>
        </p:nvSpPr>
        <p:spPr>
          <a:xfrm>
            <a:off x="9198777" y="2243429"/>
            <a:ext cx="2657943" cy="2308324"/>
          </a:xfrm>
          <a:prstGeom prst="rect">
            <a:avLst/>
          </a:prstGeom>
          <a:noFill/>
        </p:spPr>
        <p:txBody>
          <a:bodyPr wrap="square">
            <a:spAutoFit/>
          </a:bodyPr>
          <a:lstStyle/>
          <a:p>
            <a:r>
              <a:rPr lang="en-IN" b="1" dirty="0">
                <a:latin typeface="Calibri" panose="020F0502020204030204" pitchFamily="34" charset="0"/>
              </a:rPr>
              <a:t>After Hyperparameter tuning, the best parameters of Random Forest Classifier are :</a:t>
            </a:r>
          </a:p>
          <a:p>
            <a:r>
              <a:rPr lang="en-IN" b="1" dirty="0">
                <a:latin typeface="Calibri" panose="020F0502020204030204" pitchFamily="34" charset="0"/>
              </a:rPr>
              <a:t>{‘n_estimators’ : 50,</a:t>
            </a:r>
          </a:p>
          <a:p>
            <a:r>
              <a:rPr lang="en-IN" b="1" dirty="0">
                <a:latin typeface="Calibri" panose="020F0502020204030204" pitchFamily="34" charset="0"/>
              </a:rPr>
              <a:t>‘min_samples_split’ : 6,</a:t>
            </a:r>
          </a:p>
          <a:p>
            <a:r>
              <a:rPr lang="en-IN" b="1" dirty="0">
                <a:latin typeface="Calibri" panose="020F0502020204030204" pitchFamily="34" charset="0"/>
              </a:rPr>
              <a:t>‘max_features’ : ‘sqrt’,</a:t>
            </a:r>
          </a:p>
          <a:p>
            <a:r>
              <a:rPr lang="en-IN" b="1" dirty="0">
                <a:latin typeface="Calibri" panose="020F0502020204030204" pitchFamily="34" charset="0"/>
              </a:rPr>
              <a:t>‘max_depth’ : 8}</a:t>
            </a:r>
          </a:p>
        </p:txBody>
      </p:sp>
      <p:pic>
        <p:nvPicPr>
          <p:cNvPr id="14" name="Picture 13">
            <a:extLst>
              <a:ext uri="{FF2B5EF4-FFF2-40B4-BE49-F238E27FC236}">
                <a16:creationId xmlns:a16="http://schemas.microsoft.com/office/drawing/2014/main" id="{C7EC6FF8-FA3B-47A0-BA27-8F32D495E6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7920" y="1676400"/>
            <a:ext cx="6908799" cy="5100320"/>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 Final Model:</a:t>
            </a:r>
            <a:endParaRPr lang="en-IN" sz="3200" u="sng" dirty="0">
              <a:solidFill>
                <a:srgbClr val="92D050"/>
              </a:solidFill>
              <a:latin typeface="Bookman Old Style" panose="02050604050505020204" pitchFamily="18" charset="0"/>
            </a:endParaRPr>
          </a:p>
        </p:txBody>
      </p:sp>
      <p:sp>
        <p:nvSpPr>
          <p:cNvPr id="10" name="TextBox 9">
            <a:extLst>
              <a:ext uri="{FF2B5EF4-FFF2-40B4-BE49-F238E27FC236}">
                <a16:creationId xmlns:a16="http://schemas.microsoft.com/office/drawing/2014/main" id="{97494D1D-AE31-48EB-BD5E-D54DE3CA1A07}"/>
              </a:ext>
            </a:extLst>
          </p:cNvPr>
          <p:cNvSpPr txBox="1"/>
          <p:nvPr/>
        </p:nvSpPr>
        <p:spPr>
          <a:xfrm>
            <a:off x="30480" y="4419667"/>
            <a:ext cx="11527277" cy="1497589"/>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Calibri" panose="020F0502020204030204" pitchFamily="34" charset="0"/>
              </a:rPr>
              <a:t>After Tunning our Model accuracy is reduce so we use our Random Forest Model. </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342900" marR="0" indent="-342900" algn="just">
              <a:lnSpc>
                <a:spcPct val="107000"/>
              </a:lnSpc>
              <a:spcBef>
                <a:spcPts val="0"/>
              </a:spcBef>
              <a:spcAft>
                <a:spcPts val="800"/>
              </a:spcAft>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Calibri" panose="020F0502020204030204" pitchFamily="34"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F5487FC-C254-44B6-8029-29D50CF485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5040" y="944880"/>
            <a:ext cx="6888480" cy="3230880"/>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92D050"/>
                </a:solidFill>
                <a:effectLst/>
                <a:latin typeface="Bookman Old Style" panose="02050604050505020204" pitchFamily="18" charset="0"/>
                <a:ea typeface="Calibri" panose="020F0502020204030204" pitchFamily="34" charset="0"/>
              </a:rPr>
              <a:t>ROC-AUC Curve for all the models :</a:t>
            </a:r>
            <a:endParaRPr lang="en-IN" sz="3200" u="sng" dirty="0">
              <a:solidFill>
                <a:srgbClr val="92D050"/>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472898" y="4441829"/>
            <a:ext cx="4166114" cy="369331"/>
          </a:xfrm>
          <a:prstGeom prst="rect">
            <a:avLst/>
          </a:prstGeom>
          <a:noFill/>
        </p:spPr>
        <p:txBody>
          <a:bodyPr wrap="square">
            <a:spAutoFit/>
          </a:bodyPr>
          <a:lstStyle/>
          <a:p>
            <a:pPr algn="ctr"/>
            <a:r>
              <a:rPr lang="en-IN" sz="1800" dirty="0">
                <a:solidFill>
                  <a:srgbClr val="4A3C16"/>
                </a:solidFill>
                <a:effectLst/>
                <a:highlight>
                  <a:srgbClr val="00FFFF"/>
                </a:highlight>
                <a:latin typeface="Century" panose="02040604050505020304" pitchFamily="18" charset="0"/>
                <a:ea typeface="Calibri" panose="020F0502020204030204" pitchFamily="34" charset="0"/>
              </a:rPr>
              <a:t>ROC-AUC Curve for all the models</a:t>
            </a:r>
            <a:endParaRPr lang="en-IN" dirty="0">
              <a:solidFill>
                <a:srgbClr val="4A3C16"/>
              </a:solidFill>
              <a:highlight>
                <a:srgbClr val="00FFFF"/>
              </a:highlight>
              <a:latin typeface="Century" panose="020406040505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646331"/>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 The AUC score for my final model </a:t>
            </a:r>
            <a:r>
              <a:rPr lang="en-IN" dirty="0">
                <a:latin typeface="Century" panose="02040604050505020304" pitchFamily="18" charset="0"/>
                <a:ea typeface="Calibri" panose="020F0502020204030204" pitchFamily="34" charset="0"/>
                <a:cs typeface="Calibri" panose="020F0502020204030204" pitchFamily="34" charset="0"/>
              </a:rPr>
              <a:t>is</a:t>
            </a:r>
            <a:r>
              <a:rPr lang="en-IN" sz="1800" dirty="0">
                <a:effectLst/>
                <a:latin typeface="Century" panose="02040604050505020304" pitchFamily="18" charset="0"/>
                <a:ea typeface="Calibri" panose="020F0502020204030204" pitchFamily="34" charset="0"/>
                <a:cs typeface="Calibri" panose="020F0502020204030204" pitchFamily="34" charset="0"/>
              </a:rPr>
              <a:t> 99%.</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46577C65-AE36-4752-85C5-FFB8CEDD295D}"/>
              </a:ext>
            </a:extLst>
          </p:cNvPr>
          <p:cNvPicPr/>
          <p:nvPr/>
        </p:nvPicPr>
        <p:blipFill>
          <a:blip r:embed="rId2">
            <a:extLst>
              <a:ext uri="{28A0092B-C50C-407E-A947-70E740481C1C}">
                <a14:useLocalDpi xmlns:a14="http://schemas.microsoft.com/office/drawing/2010/main" val="0"/>
              </a:ext>
            </a:extLst>
          </a:blip>
          <a:srcRect/>
          <a:stretch/>
        </p:blipFill>
        <p:spPr bwMode="auto">
          <a:xfrm>
            <a:off x="614362" y="1295361"/>
            <a:ext cx="4689158" cy="2969818"/>
          </a:xfrm>
          <a:prstGeom prst="rect">
            <a:avLst/>
          </a:prstGeom>
          <a:solidFill>
            <a:schemeClr val="tx1">
              <a:lumMod val="95000"/>
            </a:schemeClr>
          </a:solidFill>
          <a:ln>
            <a:noFill/>
          </a:ln>
        </p:spPr>
      </p:pic>
    </p:spTree>
    <p:extLst>
      <p:ext uri="{BB962C8B-B14F-4D97-AF65-F5344CB8AC3E}">
        <p14:creationId xmlns:p14="http://schemas.microsoft.com/office/powerpoint/2010/main" val="2486881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Saving The Final Model And Predictions From Saved Model</a:t>
            </a:r>
            <a:endParaRPr lang="en-IN" sz="3200" u="sng" dirty="0">
              <a:solidFill>
                <a:srgbClr val="92D050"/>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396240" y="518611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joblib library in .pkl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9BE36E55-7107-4D9F-9583-BE0F9FB6AD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3280" y="958201"/>
            <a:ext cx="8654870" cy="4049045"/>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Conclusion:</a:t>
            </a:r>
            <a:endParaRPr lang="en-IN" sz="3200" u="sng" dirty="0">
              <a:solidFill>
                <a:srgbClr val="92D050"/>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27675"/>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Random Forest Classifier as the best model among all the models as it gave least difference of accuracy and cross validation score. On this basis we performed the Hyperparameter tuning to finding out the best parameter and improving the scores. So we concluded that Random Forest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Random Forest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545737" y="1656232"/>
            <a:ext cx="10814179" cy="2400657"/>
          </a:xfrm>
          <a:prstGeom prst="rect">
            <a:avLst/>
          </a:prstGeom>
          <a:gradFill>
            <a:gsLst>
              <a:gs pos="0">
                <a:schemeClr val="bg1">
                  <a:tint val="94000"/>
                  <a:satMod val="80000"/>
                  <a:lumMod val="106000"/>
                </a:schemeClr>
              </a:gs>
              <a:gs pos="100000">
                <a:schemeClr val="bg1">
                  <a:shade val="80000"/>
                </a:schemeClr>
              </a:gs>
            </a:gsLst>
            <a:path path="circle">
              <a:fillToRect l="43000" r="43000" b="100000"/>
            </a:path>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1">
                    <a:lumMod val="60000"/>
                    <a:lumOff val="40000"/>
                  </a:schemeClr>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solidFill>
                  <a:srgbClr val="92D050"/>
                </a:solidFill>
                <a:latin typeface="Bookman Old Style" panose="02050604050505020204" pitchFamily="18" charset="0"/>
              </a:rPr>
              <a:t>Problem Statement</a:t>
            </a:r>
            <a:endParaRPr lang="en-IN" sz="40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92D050"/>
                </a:solidFill>
                <a:latin typeface="Bookman Old Style" panose="02050604050505020204" pitchFamily="18" charset="0"/>
              </a:rPr>
              <a:t>Problem Understanding</a:t>
            </a:r>
            <a:endParaRPr lang="en-IN" sz="40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20A15C5-63D7-4821-9721-83A223A43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203" y="4058816"/>
            <a:ext cx="4188278" cy="2599601"/>
          </a:xfrm>
          <a:prstGeom prst="rect">
            <a:avLst/>
          </a:prstGeom>
        </p:spPr>
      </p:pic>
      <p:pic>
        <p:nvPicPr>
          <p:cNvPr id="9" name="Picture 8">
            <a:extLst>
              <a:ext uri="{FF2B5EF4-FFF2-40B4-BE49-F238E27FC236}">
                <a16:creationId xmlns:a16="http://schemas.microsoft.com/office/drawing/2014/main" id="{3A07F9DA-4669-46F6-B609-F1CB16EAE1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76203" y="1252137"/>
            <a:ext cx="4188278" cy="2806679"/>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What is Microcredit Loan?</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6590" y="653143"/>
            <a:ext cx="4422709" cy="3565037"/>
          </a:xfrm>
          <a:prstGeom prst="rect">
            <a:avLst/>
          </a:prstGeom>
        </p:spPr>
      </p:pic>
      <p:pic>
        <p:nvPicPr>
          <p:cNvPr id="7" name="Picture 6">
            <a:extLst>
              <a:ext uri="{FF2B5EF4-FFF2-40B4-BE49-F238E27FC236}">
                <a16:creationId xmlns:a16="http://schemas.microsoft.com/office/drawing/2014/main" id="{C1F0359E-ABB4-4CCA-8340-F69E3092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240" y="653143"/>
            <a:ext cx="2121408" cy="1414272"/>
          </a:xfrm>
          <a:prstGeom prst="rect">
            <a:avLst/>
          </a:prstGeom>
        </p:spPr>
      </p:pic>
      <p:pic>
        <p:nvPicPr>
          <p:cNvPr id="16" name="Picture 15">
            <a:extLst>
              <a:ext uri="{FF2B5EF4-FFF2-40B4-BE49-F238E27FC236}">
                <a16:creationId xmlns:a16="http://schemas.microsoft.com/office/drawing/2014/main" id="{34717787-F41E-49AB-8CCE-5A6C5A069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0" y="4272676"/>
            <a:ext cx="4124067" cy="2585324"/>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Benefits of Microfinance Institutions and Microcredit loans</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92D050"/>
                </a:solidFill>
                <a:latin typeface="Bookman Old Style" panose="02050604050505020204" pitchFamily="18" charset="0"/>
              </a:rPr>
              <a:t>Data Analysis and Model Building Flowchart</a:t>
            </a:r>
            <a:endParaRPr lang="en-IN" sz="3200" u="sng" dirty="0">
              <a:solidFill>
                <a:srgbClr val="92D05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50593"/>
          </a:xfrm>
          <a:prstGeom prst="flowChartAlternateProcess">
            <a:avLst/>
          </a:prstGeom>
          <a:gradFill>
            <a:gsLst>
              <a:gs pos="26000">
                <a:schemeClr val="accent2">
                  <a:lumMod val="60000"/>
                  <a:lumOff val="40000"/>
                </a:schemeClr>
              </a:gs>
              <a:gs pos="48000">
                <a:schemeClr val="accent4">
                  <a:lumMod val="97000"/>
                  <a:lumOff val="3000"/>
                </a:schemeClr>
              </a:gs>
              <a:gs pos="100000">
                <a:schemeClr val="accent4">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gradFill flip="none" rotWithShape="1">
            <a:gsLst>
              <a:gs pos="16000">
                <a:schemeClr val="accent2">
                  <a:lumMod val="60000"/>
                  <a:lumOff val="40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2">
                  <a:lumMod val="10000"/>
                </a:schemeClr>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92D050"/>
                </a:solidFill>
                <a:latin typeface="Bookman Old Style" panose="02050604050505020204" pitchFamily="18" charset="0"/>
              </a:rPr>
              <a:t>Exploratory Data Analysis (EDA) Steps</a:t>
            </a:r>
            <a:endParaRPr lang="en-IN" sz="3200" u="sng" dirty="0">
              <a:solidFill>
                <a:srgbClr val="92D05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998</TotalTime>
  <Words>3974</Words>
  <Application>Microsoft Office PowerPoint</Application>
  <PresentationFormat>Widescreen</PresentationFormat>
  <Paragraphs>196</Paragraphs>
  <Slides>37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Bookman Old Style</vt:lpstr>
      <vt:lpstr>Calibri</vt:lpstr>
      <vt:lpstr>Century</vt:lpstr>
      <vt:lpstr>Courier New</vt:lpstr>
      <vt:lpstr>Georgia</vt:lpstr>
      <vt:lpstr>Helvetica Neue</vt:lpstr>
      <vt:lpstr>Monotype Corsiva</vt:lpstr>
      <vt:lpstr>Rockwell</vt:lpstr>
      <vt:lpstr>Symbol</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sharik</cp:lastModifiedBy>
  <cp:revision>57</cp:revision>
  <dcterms:created xsi:type="dcterms:W3CDTF">2021-10-24T08:35:25Z</dcterms:created>
  <dcterms:modified xsi:type="dcterms:W3CDTF">2022-05-30T08:44:10Z</dcterms:modified>
</cp:coreProperties>
</file>