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8" r:id="rId14"/>
    <p:sldId id="281" r:id="rId15"/>
    <p:sldId id="294" r:id="rId16"/>
    <p:sldId id="295" r:id="rId17"/>
    <p:sldId id="291" r:id="rId18"/>
    <p:sldId id="288" r:id="rId19"/>
    <p:sldId id="290"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23-07-2022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13</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4">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23-07-2022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F6FB420-9CE0-4569-A688-35B31D228BAB}"/>
              </a:ext>
            </a:extLst>
          </p:cNvPr>
          <p:cNvSpPr txBox="1"/>
          <p:nvPr/>
        </p:nvSpPr>
        <p:spPr>
          <a:xfrm>
            <a:off x="0" y="126460"/>
            <a:ext cx="12191999" cy="1446550"/>
          </a:xfrm>
          <a:prstGeom prst="rect">
            <a:avLst/>
          </a:prstGeom>
          <a:noFill/>
        </p:spPr>
        <p:txBody>
          <a:bodyPr wrap="square">
            <a:spAutoFit/>
          </a:bodyPr>
          <a:lstStyle/>
          <a:p>
            <a:pPr algn="ctr"/>
            <a:r>
              <a:rPr lang="en-US" sz="4000" b="1" spc="50" dirty="0">
                <a:ln w="0"/>
                <a:effectLst>
                  <a:innerShdw blurRad="63500" dist="50800" dir="13500000">
                    <a:srgbClr val="000000">
                      <a:alpha val="50000"/>
                    </a:srgbClr>
                  </a:innerShdw>
                </a:effectLst>
                <a:latin typeface="Bookman Old Style" panose="02050604050505020204" pitchFamily="18" charset="0"/>
              </a:rPr>
              <a:t>Presentation on </a:t>
            </a:r>
          </a:p>
          <a:p>
            <a:pPr algn="ctr"/>
            <a:r>
              <a:rPr lang="en-US"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rPr>
              <a:t>Ratings Prediction</a:t>
            </a:r>
            <a:endParaRPr lang="en-IN"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endParaRPr>
          </a:p>
        </p:txBody>
      </p:sp>
      <p:sp>
        <p:nvSpPr>
          <p:cNvPr id="20" name="TextBox 19">
            <a:extLst>
              <a:ext uri="{FF2B5EF4-FFF2-40B4-BE49-F238E27FC236}">
                <a16:creationId xmlns:a16="http://schemas.microsoft.com/office/drawing/2014/main" id="{8FF2CC88-904E-43D8-8A8A-7BA37635FBBD}"/>
              </a:ext>
            </a:extLst>
          </p:cNvPr>
          <p:cNvSpPr txBox="1"/>
          <p:nvPr/>
        </p:nvSpPr>
        <p:spPr>
          <a:xfrm>
            <a:off x="0" y="5029436"/>
            <a:ext cx="12191999" cy="523220"/>
          </a:xfrm>
          <a:prstGeom prst="rect">
            <a:avLst/>
          </a:prstGeom>
          <a:noFill/>
        </p:spPr>
        <p:txBody>
          <a:bodyPr wrap="square">
            <a:spAutoFit/>
          </a:bodyPr>
          <a:lstStyle/>
          <a:p>
            <a:pPr algn="ctr"/>
            <a:r>
              <a:rPr lang="en-US"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Presented By: </a:t>
            </a:r>
            <a:r>
              <a:rPr lang="en-US" sz="2800" b="1" spc="50" dirty="0" err="1">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Mohd</a:t>
            </a:r>
            <a:r>
              <a:rPr lang="en-US"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 Sharik Hashmi</a:t>
            </a:r>
            <a:endParaRPr lang="en-IN"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06400" y="149007"/>
            <a:ext cx="1126744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5" name="TextBox 14">
            <a:extLst>
              <a:ext uri="{FF2B5EF4-FFF2-40B4-BE49-F238E27FC236}">
                <a16:creationId xmlns:a16="http://schemas.microsoft.com/office/drawing/2014/main" id="{5EC86E77-30B8-4DC8-B925-57875009B1B3}"/>
              </a:ext>
            </a:extLst>
          </p:cNvPr>
          <p:cNvSpPr txBox="1"/>
          <p:nvPr/>
        </p:nvSpPr>
        <p:spPr>
          <a:xfrm>
            <a:off x="782320" y="6062662"/>
            <a:ext cx="10678160"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reviews rated as 1 star and 2 stars.</a:t>
            </a:r>
            <a:endParaRPr lang="en-IN" dirty="0">
              <a:latin typeface="Century" panose="02040604050505020304" pitchFamily="18" charset="0"/>
            </a:endParaRPr>
          </a:p>
        </p:txBody>
      </p:sp>
      <p:sp>
        <p:nvSpPr>
          <p:cNvPr id="11" name="TextBox 10">
            <a:extLst>
              <a:ext uri="{FF2B5EF4-FFF2-40B4-BE49-F238E27FC236}">
                <a16:creationId xmlns:a16="http://schemas.microsoft.com/office/drawing/2014/main" id="{A8661FBA-7D34-4743-B868-9A0026A1A066}"/>
              </a:ext>
            </a:extLst>
          </p:cNvPr>
          <p:cNvSpPr txBox="1"/>
          <p:nvPr/>
        </p:nvSpPr>
        <p:spPr>
          <a:xfrm>
            <a:off x="0" y="733781"/>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1</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2</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7" name="Picture 6">
            <a:extLst>
              <a:ext uri="{FF2B5EF4-FFF2-40B4-BE49-F238E27FC236}">
                <a16:creationId xmlns:a16="http://schemas.microsoft.com/office/drawing/2014/main" id="{3FAFD6EC-6176-4EB2-BB73-3768DBF620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2320" y="1338896"/>
            <a:ext cx="5313680" cy="4482784"/>
          </a:xfrm>
          <a:prstGeom prst="rect">
            <a:avLst/>
          </a:prstGeom>
          <a:noFill/>
          <a:ln>
            <a:noFill/>
          </a:ln>
        </p:spPr>
      </p:pic>
      <p:pic>
        <p:nvPicPr>
          <p:cNvPr id="3" name="Picture 2">
            <a:extLst>
              <a:ext uri="{FF2B5EF4-FFF2-40B4-BE49-F238E27FC236}">
                <a16:creationId xmlns:a16="http://schemas.microsoft.com/office/drawing/2014/main" id="{FA5F1921-FEB3-4DA9-8A82-17F82337F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400" y="1338896"/>
            <a:ext cx="5130800" cy="448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568961" y="81281"/>
            <a:ext cx="11234264"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80D6A2C7-88AC-4277-A164-858EC9E8D6CF}"/>
              </a:ext>
            </a:extLst>
          </p:cNvPr>
          <p:cNvSpPr txBox="1"/>
          <p:nvPr/>
        </p:nvSpPr>
        <p:spPr>
          <a:xfrm>
            <a:off x="995680" y="5962159"/>
            <a:ext cx="1067857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the reviews rated as 3 stars and 4 stars.</a:t>
            </a:r>
            <a:endParaRPr lang="en-IN" dirty="0">
              <a:latin typeface="Century" panose="02040604050505020304" pitchFamily="18" charset="0"/>
            </a:endParaRPr>
          </a:p>
        </p:txBody>
      </p:sp>
      <p:sp>
        <p:nvSpPr>
          <p:cNvPr id="12" name="TextBox 11">
            <a:extLst>
              <a:ext uri="{FF2B5EF4-FFF2-40B4-BE49-F238E27FC236}">
                <a16:creationId xmlns:a16="http://schemas.microsoft.com/office/drawing/2014/main" id="{C27AA7F1-1800-4C23-BED2-6C09DB12DC56}"/>
              </a:ext>
            </a:extLst>
          </p:cNvPr>
          <p:cNvSpPr txBox="1"/>
          <p:nvPr/>
        </p:nvSpPr>
        <p:spPr>
          <a:xfrm>
            <a:off x="0" y="740185"/>
            <a:ext cx="12192000" cy="523220"/>
          </a:xfrm>
          <a:prstGeom prst="rect">
            <a:avLst/>
          </a:prstGeom>
          <a:noFill/>
        </p:spPr>
        <p:txBody>
          <a:bodyPr wrap="square">
            <a:spAutoFit/>
          </a:bodyPr>
          <a:lstStyle/>
          <a:p>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3</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4</a:t>
            </a:r>
            <a:endParaRPr lang="en-IN" sz="2800" dirty="0"/>
          </a:p>
        </p:txBody>
      </p:sp>
      <p:pic>
        <p:nvPicPr>
          <p:cNvPr id="7" name="Picture 6">
            <a:extLst>
              <a:ext uri="{FF2B5EF4-FFF2-40B4-BE49-F238E27FC236}">
                <a16:creationId xmlns:a16="http://schemas.microsoft.com/office/drawing/2014/main" id="{0D31B18D-4C68-41E9-BB59-60C201B69C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34967" y="1313727"/>
            <a:ext cx="5349240" cy="4478182"/>
          </a:xfrm>
          <a:prstGeom prst="rect">
            <a:avLst/>
          </a:prstGeom>
          <a:noFill/>
          <a:ln>
            <a:noFill/>
          </a:ln>
        </p:spPr>
      </p:pic>
      <p:pic>
        <p:nvPicPr>
          <p:cNvPr id="8" name="Picture 7">
            <a:extLst>
              <a:ext uri="{FF2B5EF4-FFF2-40B4-BE49-F238E27FC236}">
                <a16:creationId xmlns:a16="http://schemas.microsoft.com/office/drawing/2014/main" id="{16991F98-3ED0-4323-AD05-F54EE13E87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7792" y="1337534"/>
            <a:ext cx="5588208" cy="4454375"/>
          </a:xfrm>
          <a:prstGeom prst="rect">
            <a:avLst/>
          </a:prstGeom>
          <a:noFill/>
          <a:ln>
            <a:noFill/>
          </a:ln>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89280" y="61556"/>
            <a:ext cx="11111308"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541F8AAF-986A-481A-8FF9-55D9744D9BB2}"/>
              </a:ext>
            </a:extLst>
          </p:cNvPr>
          <p:cNvSpPr txBox="1"/>
          <p:nvPr/>
        </p:nvSpPr>
        <p:spPr>
          <a:xfrm>
            <a:off x="185976" y="6035040"/>
            <a:ext cx="11365943" cy="646331"/>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From the above plot we can clearly see the </a:t>
            </a:r>
            <a:r>
              <a:rPr lang="en-US" b="0" i="0" dirty="0">
                <a:effectLst/>
                <a:latin typeface="Century" panose="02040604050505020304" pitchFamily="18" charset="0"/>
              </a:rPr>
              <a:t>sense of words that are used more in the reviews which are rated as 5 stars.</a:t>
            </a:r>
            <a:endParaRPr lang="en-IN" dirty="0">
              <a:latin typeface="Century" panose="02040604050505020304" pitchFamily="18" charset="0"/>
            </a:endParaRPr>
          </a:p>
        </p:txBody>
      </p:sp>
      <p:sp>
        <p:nvSpPr>
          <p:cNvPr id="6" name="TextBox 5">
            <a:extLst>
              <a:ext uri="{FF2B5EF4-FFF2-40B4-BE49-F238E27FC236}">
                <a16:creationId xmlns:a16="http://schemas.microsoft.com/office/drawing/2014/main" id="{16EAAAE9-ED48-474E-95B2-D8897F86F2B2}"/>
              </a:ext>
            </a:extLst>
          </p:cNvPr>
          <p:cNvSpPr txBox="1"/>
          <p:nvPr/>
        </p:nvSpPr>
        <p:spPr>
          <a:xfrm>
            <a:off x="185976" y="701040"/>
            <a:ext cx="6035676" cy="523220"/>
          </a:xfrm>
          <a:prstGeom prst="rect">
            <a:avLst/>
          </a:prstGeom>
          <a:noFill/>
        </p:spPr>
        <p:txBody>
          <a:bodyPr wrap="square" rtlCol="0">
            <a:spAutoFit/>
          </a:bodyPr>
          <a:lstStyle/>
          <a:p>
            <a:pPr algn="ct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5</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1026" name="Picture 2">
            <a:extLst>
              <a:ext uri="{FF2B5EF4-FFF2-40B4-BE49-F238E27FC236}">
                <a16:creationId xmlns:a16="http://schemas.microsoft.com/office/drawing/2014/main" id="{B9EA266B-15E5-43CE-AE71-9E5E0DFF0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1278969"/>
            <a:ext cx="6991350" cy="445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Data Analysis Steps done</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743093"/>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and removed some features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clean_length after cleaning the data. </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 is a common algorithm to transform text into numbers. And </a:t>
            </a:r>
            <a:r>
              <a:rPr lang="en-US" sz="1800" dirty="0">
                <a:effectLst/>
                <a:latin typeface="Century" panose="02040604050505020304" pitchFamily="18" charset="0"/>
                <a:ea typeface="Calibri" panose="020F0502020204030204" pitchFamily="34" charset="0"/>
                <a:cs typeface="Calibri" panose="020F0502020204030204" pitchFamily="34" charset="0"/>
              </a:rPr>
              <a:t>b</a:t>
            </a:r>
            <a:r>
              <a:rPr lang="en-US" dirty="0">
                <a:latin typeface="Century" panose="02040604050505020304" pitchFamily="18" charset="0"/>
              </a:rPr>
              <a:t>alanced the data using SMOTE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Model Building:</a:t>
            </a:r>
            <a:endParaRPr lang="en-IN" sz="32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3267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the ratings based on reviews given by customers. The target variable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“Ratings” </a:t>
            </a:r>
            <a:r>
              <a:rPr lang="en-IN" sz="1800" dirty="0">
                <a:effectLst/>
                <a:latin typeface="Century" panose="02040604050505020304" pitchFamily="18" charset="0"/>
                <a:ea typeface="Calibri" panose="020F0502020204030204" pitchFamily="34" charset="0"/>
                <a:cs typeface="Times New Roman" panose="02020603050405020304" pitchFamily="18" charset="0"/>
              </a:rPr>
              <a:t>contains 5 classes hence it is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Multiclass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collected data from flipkart website.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converted text into feature vectors using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TF-IDF</a:t>
            </a:r>
            <a:r>
              <a:rPr lang="en-IN" sz="1800" dirty="0">
                <a:effectLst/>
                <a:latin typeface="Century" panose="02040604050505020304" pitchFamily="18" charset="0"/>
                <a:ea typeface="Calibri" panose="020F0502020204030204" pitchFamily="34" charset="0"/>
                <a:cs typeface="Times New Roman" panose="02020603050405020304" pitchFamily="18" charset="0"/>
              </a:rPr>
              <a:t> vectorizer and separated our feature and labels. Also, before building the model, I made sure that the input data is cleaned, balanced and scaled before it was fed into the machine learning models.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independent feature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LinearSVC</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SGD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p>
          <a:p>
            <a:pPr marL="800100" lvl="1" indent="-342900" algn="just">
              <a:lnSpc>
                <a:spcPct val="107000"/>
              </a:lnSpc>
              <a:spcAft>
                <a:spcPts val="800"/>
              </a:spcAft>
              <a:buFont typeface="+mj-lt"/>
              <a:buAutoNum type="arabicPeriod"/>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Decision Tree Classifier</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Extra Trees Classifier</a:t>
            </a:r>
          </a:p>
        </p:txBody>
      </p:sp>
    </p:spTree>
    <p:extLst>
      <p:ext uri="{BB962C8B-B14F-4D97-AF65-F5344CB8AC3E}">
        <p14:creationId xmlns:p14="http://schemas.microsoft.com/office/powerpoint/2010/main" val="270071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95CADA2-93EF-4ACB-A37D-6BA9B302165A}"/>
              </a:ext>
            </a:extLst>
          </p:cNvPr>
          <p:cNvSpPr txBox="1"/>
          <p:nvPr/>
        </p:nvSpPr>
        <p:spPr>
          <a:xfrm>
            <a:off x="158620" y="251928"/>
            <a:ext cx="11775232" cy="646331"/>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sp>
        <p:nvSpPr>
          <p:cNvPr id="8" name="TextBox 7">
            <a:extLst>
              <a:ext uri="{FF2B5EF4-FFF2-40B4-BE49-F238E27FC236}">
                <a16:creationId xmlns:a16="http://schemas.microsoft.com/office/drawing/2014/main" id="{F1E5A5B6-11EA-4E1A-9AFB-D5557311E8DD}"/>
              </a:ext>
            </a:extLst>
          </p:cNvPr>
          <p:cNvSpPr txBox="1"/>
          <p:nvPr/>
        </p:nvSpPr>
        <p:spPr>
          <a:xfrm>
            <a:off x="419878" y="4257255"/>
            <a:ext cx="4562669" cy="1754326"/>
          </a:xfrm>
          <a:prstGeom prst="rect">
            <a:avLst/>
          </a:prstGeom>
          <a:noFill/>
        </p:spPr>
        <p:txBody>
          <a:bodyPr wrap="square" rtlCol="0">
            <a:spAutoFit/>
          </a:bodyPr>
          <a:lstStyle/>
          <a:p>
            <a:pPr algn="just"/>
            <a:r>
              <a:rPr lang="en-IN" b="0" i="0" dirty="0">
                <a:effectLst/>
                <a:latin typeface="Century" panose="02040604050505020304" pitchFamily="18" charset="0"/>
              </a:rPr>
              <a:t>I have created 6 different classification algorithms </a:t>
            </a:r>
            <a:r>
              <a:rPr lang="en-US" b="0" i="0" dirty="0">
                <a:effectLst/>
                <a:latin typeface="Century" panose="02040604050505020304" pitchFamily="18" charset="0"/>
              </a:rPr>
              <a:t>and are appended in the variable models. Now, let's run a for loop which contains the accuracy of the models along with different evaluation metrics.</a:t>
            </a:r>
            <a:endParaRPr lang="en-IN" dirty="0">
              <a:latin typeface="Century" panose="02040604050505020304" pitchFamily="18" charset="0"/>
            </a:endParaRPr>
          </a:p>
        </p:txBody>
      </p:sp>
      <p:pic>
        <p:nvPicPr>
          <p:cNvPr id="12" name="Picture 11">
            <a:extLst>
              <a:ext uri="{FF2B5EF4-FFF2-40B4-BE49-F238E27FC236}">
                <a16:creationId xmlns:a16="http://schemas.microsoft.com/office/drawing/2014/main" id="{8A0BBA36-6FB7-4475-B57D-F806283BB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817" y="1132785"/>
            <a:ext cx="6589183" cy="5075360"/>
          </a:xfrm>
          <a:prstGeom prst="rect">
            <a:avLst/>
          </a:prstGeom>
        </p:spPr>
      </p:pic>
      <p:pic>
        <p:nvPicPr>
          <p:cNvPr id="14" name="Picture 13">
            <a:extLst>
              <a:ext uri="{FF2B5EF4-FFF2-40B4-BE49-F238E27FC236}">
                <a16:creationId xmlns:a16="http://schemas.microsoft.com/office/drawing/2014/main" id="{F693416E-6C66-4135-8A09-190AF7553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20" y="1132786"/>
            <a:ext cx="5337111" cy="2366194"/>
          </a:xfrm>
          <a:prstGeom prst="rect">
            <a:avLst/>
          </a:prstGeom>
        </p:spPr>
      </p:pic>
    </p:spTree>
    <p:extLst>
      <p:ext uri="{BB962C8B-B14F-4D97-AF65-F5344CB8AC3E}">
        <p14:creationId xmlns:p14="http://schemas.microsoft.com/office/powerpoint/2010/main" val="25497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4">
                    <a:lumMod val="50000"/>
                  </a:schemeClr>
                </a:solidFill>
                <a:latin typeface="Bookman Old Style" panose="02050604050505020204" pitchFamily="18" charset="0"/>
              </a:rPr>
              <a:t>Model Selection</a:t>
            </a:r>
            <a:endParaRPr lang="en-IN" sz="3200" u="sng" dirty="0">
              <a:solidFill>
                <a:schemeClr val="accent4">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1477328"/>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Stochastic Gradient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Descent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Classifier (SGDClassifier)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SGDClassifier </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30FD4742-E1EF-47C0-A4DC-8571420318CE}"/>
              </a:ext>
            </a:extLst>
          </p:cNvPr>
          <p:cNvPicPr/>
          <p:nvPr/>
        </p:nvPicPr>
        <p:blipFill>
          <a:blip r:embed="rId2"/>
          <a:stretch>
            <a:fillRect/>
          </a:stretch>
        </p:blipFill>
        <p:spPr>
          <a:xfrm>
            <a:off x="2915285" y="1120256"/>
            <a:ext cx="5731510" cy="3143250"/>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a:t>
            </a:r>
            <a:r>
              <a:rPr lang="en-US" dirty="0">
                <a:solidFill>
                  <a:schemeClr val="tx1"/>
                </a:solidFill>
                <a:latin typeface="Century" panose="02040604050505020304" pitchFamily="18" charset="0"/>
              </a:rPr>
              <a:t>h</a:t>
            </a:r>
            <a:r>
              <a:rPr lang="en-US" b="0" i="0" dirty="0">
                <a:solidFill>
                  <a:schemeClr val="tx1"/>
                </a:solidFill>
                <a:effectLst/>
                <a:latin typeface="Century" panose="02040604050505020304" pitchFamily="18" charset="0"/>
              </a:rPr>
              <a:t>ave used 4 SGDClassifier parameters to be saved under the variable "parameters" that will be used in GridSearchCV for finding the best output. Assigned a variable to the GridSearchCV function after entering all the necessary inputs. And we used our training data set to make the GridSearchCV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EA41EB7-D744-4F16-BA25-D83181B68478}"/>
              </a:ext>
            </a:extLst>
          </p:cNvPr>
          <p:cNvPicPr/>
          <p:nvPr/>
        </p:nvPicPr>
        <p:blipFill>
          <a:blip r:embed="rId2"/>
          <a:stretch>
            <a:fillRect/>
          </a:stretch>
        </p:blipFill>
        <p:spPr>
          <a:xfrm>
            <a:off x="535022" y="1343342"/>
            <a:ext cx="6129938" cy="3442018"/>
          </a:xfrm>
          <a:prstGeom prst="rect">
            <a:avLst/>
          </a:prstGeom>
        </p:spPr>
      </p:pic>
      <p:pic>
        <p:nvPicPr>
          <p:cNvPr id="9" name="Picture 8">
            <a:extLst>
              <a:ext uri="{FF2B5EF4-FFF2-40B4-BE49-F238E27FC236}">
                <a16:creationId xmlns:a16="http://schemas.microsoft.com/office/drawing/2014/main" id="{B59FD5FA-0EE7-4358-B15C-5EAB854A191C}"/>
              </a:ext>
            </a:extLst>
          </p:cNvPr>
          <p:cNvPicPr/>
          <p:nvPr/>
        </p:nvPicPr>
        <p:blipFill>
          <a:blip r:embed="rId3"/>
          <a:stretch>
            <a:fillRect/>
          </a:stretch>
        </p:blipFill>
        <p:spPr>
          <a:xfrm>
            <a:off x="535022" y="4949190"/>
            <a:ext cx="6129938" cy="1348740"/>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Creating Final Model After Tuning:</a:t>
            </a:r>
            <a:endParaRPr lang="en-IN" sz="3200" u="sng" dirty="0">
              <a:solidFill>
                <a:schemeClr val="accent4">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SGDClassifier  and the accuracy of the model has been increased after hyperparameter tuning and received the accuracy score as </a:t>
            </a:r>
            <a:r>
              <a:rPr lang="en-US" dirty="0">
                <a:solidFill>
                  <a:schemeClr val="tx1"/>
                </a:solidFill>
                <a:latin typeface="Century" panose="02040604050505020304" pitchFamily="18" charset="0"/>
              </a:rPr>
              <a:t>69.40</a:t>
            </a:r>
            <a:r>
              <a:rPr lang="en-US" b="0" i="0" dirty="0">
                <a:solidFill>
                  <a:schemeClr val="tx1"/>
                </a:solidFill>
                <a:effectLst/>
                <a:latin typeface="Century" panose="02040604050505020304" pitchFamily="18" charset="0"/>
              </a:rPr>
              <a:t>% which is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0653480-EBAE-4A60-B95C-1D7DFED6A257}"/>
              </a:ext>
            </a:extLst>
          </p:cNvPr>
          <p:cNvPicPr/>
          <p:nvPr/>
        </p:nvPicPr>
        <p:blipFill>
          <a:blip r:embed="rId2"/>
          <a:stretch>
            <a:fillRect/>
          </a:stretch>
        </p:blipFill>
        <p:spPr>
          <a:xfrm>
            <a:off x="364490" y="853452"/>
            <a:ext cx="5731510" cy="5151107"/>
          </a:xfrm>
          <a:prstGeom prst="rect">
            <a:avLst/>
          </a:prstGeom>
        </p:spPr>
      </p:pic>
      <p:pic>
        <p:nvPicPr>
          <p:cNvPr id="7" name="Picture 6">
            <a:extLst>
              <a:ext uri="{FF2B5EF4-FFF2-40B4-BE49-F238E27FC236}">
                <a16:creationId xmlns:a16="http://schemas.microsoft.com/office/drawing/2014/main" id="{429CB316-4154-44CC-B35D-4CB2EBCED6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83123" y="3202928"/>
            <a:ext cx="3161030" cy="2801620"/>
          </a:xfrm>
          <a:prstGeom prst="rect">
            <a:avLst/>
          </a:prstGeom>
          <a:noFill/>
          <a:ln>
            <a:noFill/>
          </a:ln>
        </p:spPr>
      </p:pic>
    </p:spTree>
    <p:extLst>
      <p:ext uri="{BB962C8B-B14F-4D97-AF65-F5344CB8AC3E}">
        <p14:creationId xmlns:p14="http://schemas.microsoft.com/office/powerpoint/2010/main" val="231448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Saving The Final Model And Predicting The Results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3D24FD95-E322-41B6-B18C-30715F2371FA}"/>
              </a:ext>
            </a:extLst>
          </p:cNvPr>
          <p:cNvSpPr txBox="1"/>
          <p:nvPr/>
        </p:nvSpPr>
        <p:spPr>
          <a:xfrm>
            <a:off x="175098" y="3340358"/>
            <a:ext cx="5731510" cy="1846211"/>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joblib library in .pkl format, and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 have loaded the saved model to get the predictions for reviews ratings. Using classification model, we have got the predicted values for review ratings.</a:t>
            </a:r>
            <a:r>
              <a:rPr lang="en-IN" sz="1800" dirty="0">
                <a:effectLst/>
                <a:latin typeface="Century" panose="02040604050505020304" pitchFamily="18" charset="0"/>
                <a:ea typeface="Calibri" panose="020F0502020204030204" pitchFamily="34" charset="0"/>
                <a:cs typeface="Times New Roman" panose="02020603050405020304" pitchFamily="18" charset="0"/>
              </a:rPr>
              <a:t> Finally saved the predicted value of review ratings.</a:t>
            </a:r>
          </a:p>
        </p:txBody>
      </p:sp>
      <p:pic>
        <p:nvPicPr>
          <p:cNvPr id="10" name="Picture 9">
            <a:extLst>
              <a:ext uri="{FF2B5EF4-FFF2-40B4-BE49-F238E27FC236}">
                <a16:creationId xmlns:a16="http://schemas.microsoft.com/office/drawing/2014/main" id="{A9EC343C-66A2-4026-AEB7-35CA89E1164E}"/>
              </a:ext>
            </a:extLst>
          </p:cNvPr>
          <p:cNvPicPr/>
          <p:nvPr/>
        </p:nvPicPr>
        <p:blipFill>
          <a:blip r:embed="rId2"/>
          <a:stretch>
            <a:fillRect/>
          </a:stretch>
        </p:blipFill>
        <p:spPr>
          <a:xfrm>
            <a:off x="6214454" y="985520"/>
            <a:ext cx="5588635" cy="4389120"/>
          </a:xfrm>
          <a:prstGeom prst="rect">
            <a:avLst/>
          </a:prstGeom>
        </p:spPr>
      </p:pic>
      <p:pic>
        <p:nvPicPr>
          <p:cNvPr id="11" name="Picture 10">
            <a:extLst>
              <a:ext uri="{FF2B5EF4-FFF2-40B4-BE49-F238E27FC236}">
                <a16:creationId xmlns:a16="http://schemas.microsoft.com/office/drawing/2014/main" id="{FCD159AE-839D-4FF7-8E9C-5A36BF13837D}"/>
              </a:ext>
            </a:extLst>
          </p:cNvPr>
          <p:cNvPicPr/>
          <p:nvPr/>
        </p:nvPicPr>
        <p:blipFill>
          <a:blip r:embed="rId3"/>
          <a:stretch>
            <a:fillRect/>
          </a:stretch>
        </p:blipFill>
        <p:spPr>
          <a:xfrm>
            <a:off x="6214454" y="5374640"/>
            <a:ext cx="5588635" cy="830128"/>
          </a:xfrm>
          <a:prstGeom prst="rect">
            <a:avLst/>
          </a:prstGeom>
        </p:spPr>
      </p:pic>
      <p:pic>
        <p:nvPicPr>
          <p:cNvPr id="4" name="Picture 3">
            <a:extLst>
              <a:ext uri="{FF2B5EF4-FFF2-40B4-BE49-F238E27FC236}">
                <a16:creationId xmlns:a16="http://schemas.microsoft.com/office/drawing/2014/main" id="{7908B543-2738-4364-B589-CF0BE48B3558}"/>
              </a:ext>
            </a:extLst>
          </p:cNvPr>
          <p:cNvPicPr>
            <a:picLocks noChangeAspect="1"/>
          </p:cNvPicPr>
          <p:nvPr/>
        </p:nvPicPr>
        <p:blipFill>
          <a:blip r:embed="rId4"/>
          <a:stretch>
            <a:fillRect/>
          </a:stretch>
        </p:blipFill>
        <p:spPr>
          <a:xfrm>
            <a:off x="82984" y="1304253"/>
            <a:ext cx="5977547" cy="1377950"/>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3785652"/>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&amp; Benefits of Ratings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Conclusion:</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94523"/>
            <a:ext cx="12191999" cy="5967403"/>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the ratings of the products. On the basis of product review ratings one can easily buy their liked product without any fear.</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dataset from the websites www.flipkart.com and www.amazon.com which is a web platform where the people can purchase their products. The data is scraped using Web scraping technique and the framework used is Selenium.</a:t>
            </a: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rPr>
              <a:t>We have mentioned step by step procedure to analyse the data.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analysis the below mentioned results were achieved which depicts the conditions of a reviews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With the increasing popularity of e-commerce websites more and more people consume feeds from social media and buy products on the basis of reviews and ratings of the products given by others.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pplied SMOTE method to eliminate problem of imbalance.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By doing different EDA steps I have analysed the text where I got that the </a:t>
            </a:r>
            <a:r>
              <a:rPr lang="en-IN" sz="1800" dirty="0">
                <a:solidFill>
                  <a:srgbClr val="000000"/>
                </a:solidFill>
                <a:effectLst/>
                <a:latin typeface="Century" panose="02040604050505020304" pitchFamily="18" charset="0"/>
                <a:ea typeface="Calibri" panose="020F0502020204030204" pitchFamily="34" charset="0"/>
              </a:rPr>
              <a:t>dataset contains more review text rated as 5 stars compared to other review ratings</a:t>
            </a:r>
            <a:r>
              <a:rPr lang="en-IN" sz="1800" dirty="0">
                <a:effectLst/>
                <a:latin typeface="Century" panose="02040604050505020304" pitchFamily="18" charset="0"/>
                <a:ea typeface="Times New Roman" panose="02020603050405020304" pitchFamily="18" charset="0"/>
              </a:rPr>
              <a:t>. </a:t>
            </a:r>
            <a:r>
              <a:rPr lang="en-IN" sz="1800" dirty="0">
                <a:solidFill>
                  <a:srgbClr val="000000"/>
                </a:solidFill>
                <a:effectLst/>
                <a:latin typeface="Century" panose="02040604050505020304" pitchFamily="18" charset="0"/>
                <a:ea typeface="Calibri" panose="020F0502020204030204" pitchFamily="34" charset="0"/>
              </a:rPr>
              <a:t>Around 44% of the texts are rated as 5 and only 10% of the texts rated as 2 stars.</a:t>
            </a:r>
            <a:r>
              <a:rPr lang="en-IN" sz="1800" dirty="0">
                <a:effectLst/>
                <a:latin typeface="Century" panose="02040604050505020304" pitchFamily="18" charset="0"/>
                <a:ea typeface="Times New Roman" panose="02020603050405020304" pitchFamily="18" charset="0"/>
              </a:rPr>
              <a:t> And checked frequently occurring words in each ratings using word cloud plotting. After all these steps I have built function to train and test different algorithms and using various evaluation metrics.</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Wingdings" panose="05000000000000000000" pitchFamily="2" charset="2"/>
              <a:buChar char="Ø"/>
            </a:pPr>
            <a:r>
              <a:rPr lang="en-IN" b="0" i="0" dirty="0">
                <a:solidFill>
                  <a:srgbClr val="000000"/>
                </a:solidFill>
                <a:effectLst/>
                <a:latin typeface="Century" panose="02040604050505020304" pitchFamily="18" charset="0"/>
              </a:rPr>
              <a:t>We got SGD</a:t>
            </a:r>
            <a:r>
              <a:rPr lang="en-IN" dirty="0">
                <a:solidFill>
                  <a:srgbClr val="000000"/>
                </a:solidFill>
                <a:latin typeface="Century" panose="02040604050505020304" pitchFamily="18" charset="0"/>
              </a:rPr>
              <a:t> Classifier as best model and performed hyper parameter tuning using best parameters of SGD model and the model accuracy score increased after tuning.</a:t>
            </a:r>
          </a:p>
          <a:p>
            <a:pPr marL="285750" indent="-285750" algn="just">
              <a:buFont typeface="Wingdings" panose="05000000000000000000" pitchFamily="2" charset="2"/>
              <a:buChar char="Ø"/>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data into csv file.</a:t>
            </a:r>
          </a:p>
        </p:txBody>
      </p:sp>
    </p:spTree>
    <p:extLst>
      <p:ext uri="{BB962C8B-B14F-4D97-AF65-F5344CB8AC3E}">
        <p14:creationId xmlns:p14="http://schemas.microsoft.com/office/powerpoint/2010/main" val="93996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234259"/>
            <a:ext cx="11118715"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Introduction</a:t>
            </a:r>
            <a:endParaRPr lang="en-IN" sz="40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71209" y="1207853"/>
            <a:ext cx="6994187" cy="313425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Modern E-commerce websites contain heterogeneous sources of information, such as numerical ratings, textual reviews and images. This information can be utilized to assist recommendation. </a:t>
            </a:r>
          </a:p>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Through textual reviews, a user explicitly expresses her/his affinity towards the item. </a:t>
            </a: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E-commerce is the daily essential of our life now-a-days. E-commerce is the platform where a seller can sell products and customer can buy the products. That means e-commerce platform connects large number of sellers to customers through online. Providing better services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28F1CA8-312F-4B2D-8994-51BCA3AAB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1207853"/>
            <a:ext cx="4202349" cy="2984768"/>
          </a:xfrm>
          <a:prstGeom prst="rect">
            <a:avLst/>
          </a:prstGeom>
        </p:spPr>
      </p:pic>
      <p:sp>
        <p:nvSpPr>
          <p:cNvPr id="11" name="TextBox 10">
            <a:extLst>
              <a:ext uri="{FF2B5EF4-FFF2-40B4-BE49-F238E27FC236}">
                <a16:creationId xmlns:a16="http://schemas.microsoft.com/office/drawing/2014/main" id="{8F35A33B-55C9-4E9D-BDA6-85F3FBAD680F}"/>
              </a:ext>
            </a:extLst>
          </p:cNvPr>
          <p:cNvSpPr txBox="1"/>
          <p:nvPr/>
        </p:nvSpPr>
        <p:spPr>
          <a:xfrm>
            <a:off x="671209" y="4260715"/>
            <a:ext cx="11520790" cy="2245166"/>
          </a:xfrm>
          <a:prstGeom prst="rect">
            <a:avLst/>
          </a:prstGeom>
          <a:noFill/>
        </p:spPr>
        <p:txBody>
          <a:bodyPr wrap="square">
            <a:spAutoFit/>
          </a:bodyPr>
          <a:lstStyle/>
          <a:p>
            <a:pPr algn="just">
              <a:lnSpc>
                <a:spcPct val="107000"/>
              </a:lnSpc>
              <a:spcAft>
                <a:spcPts val="800"/>
              </a:spcAft>
            </a:pP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to customers is one of the main keys to be successful as an e-commerce seller.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online shopping has brought a significant rise in the importance of textual customer reviews. There are thousands of review sites online and massive amounts of reviews for each and every product. Nowadays customers have changed their way of shopping. 60-70 percent of customers say that they use rating filters to filter out low rated items in their searches. </a:t>
            </a:r>
            <a:r>
              <a:rPr lang="en-IN" sz="1800" dirty="0">
                <a:effectLst/>
                <a:latin typeface="Century" panose="02040604050505020304" pitchFamily="18"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flipkart and Yelp!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0" y="108365"/>
            <a:ext cx="12192000"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Statement</a:t>
            </a:r>
            <a:endParaRPr lang="en-IN" sz="40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4C82A8F-E3E9-4B9D-95D6-8F9A589F4422}"/>
              </a:ext>
            </a:extLst>
          </p:cNvPr>
          <p:cNvSpPr txBox="1"/>
          <p:nvPr/>
        </p:nvSpPr>
        <p:spPr>
          <a:xfrm>
            <a:off x="550505" y="908180"/>
            <a:ext cx="5747657" cy="3624390"/>
          </a:xfrm>
          <a:prstGeom prst="rect">
            <a:avLst/>
          </a:prstGeom>
          <a:noFill/>
        </p:spPr>
        <p:txBody>
          <a:bodyPr wrap="square">
            <a:spAutoFit/>
          </a:bodyPr>
          <a:lstStyle/>
          <a:p>
            <a:pPr algn="just">
              <a:lnSpc>
                <a:spcPct val="107000"/>
              </a:lnSpc>
              <a:spcAft>
                <a:spcPts val="800"/>
              </a:spcAft>
            </a:pPr>
            <a:r>
              <a:rPr lang="en-IN"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 the present system, the e-commerce platform will send a feedback mail to customers after the product is delivered. The customers can give ratings out of 5, also can write down some comments/reviews about the product that he/she has purchased. Using these reviews and ratings, e-commerce platform will rate the products, which helps other people to get the insights about the quality of the product. But many times, customers would not give any ratings or reviews. How to predict the review score that a customer could give? This is the problem in e-commerce business.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7517C1B1-6E33-40FA-A281-295D09645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162" y="908180"/>
            <a:ext cx="5893837" cy="3624390"/>
          </a:xfrm>
          <a:prstGeom prst="rect">
            <a:avLst/>
          </a:prstGeom>
        </p:spPr>
      </p:pic>
      <p:sp>
        <p:nvSpPr>
          <p:cNvPr id="11" name="TextBox 10">
            <a:extLst>
              <a:ext uri="{FF2B5EF4-FFF2-40B4-BE49-F238E27FC236}">
                <a16:creationId xmlns:a16="http://schemas.microsoft.com/office/drawing/2014/main" id="{52545AAC-9C5E-4D96-8BA8-8C39F9230FEA}"/>
              </a:ext>
            </a:extLst>
          </p:cNvPr>
          <p:cNvSpPr txBox="1"/>
          <p:nvPr/>
        </p:nvSpPr>
        <p:spPr>
          <a:xfrm>
            <a:off x="550505" y="4532570"/>
            <a:ext cx="10179699" cy="2031325"/>
          </a:xfrm>
          <a:prstGeom prst="rect">
            <a:avLst/>
          </a:prstGeom>
          <a:noFill/>
        </p:spPr>
        <p:txBody>
          <a:bodyPr wrap="square">
            <a:spAutoFit/>
          </a:bodyPr>
          <a:lstStyle/>
          <a:p>
            <a:pPr algn="just"/>
            <a:r>
              <a:rPr lang="en-IN" dirty="0">
                <a:solidFill>
                  <a:srgbClr val="000000"/>
                </a:solidFill>
                <a:effectLst/>
                <a:latin typeface="Century" panose="02040604050505020304" pitchFamily="18" charset="0"/>
                <a:ea typeface="Calibri" panose="020F0502020204030204" pitchFamily="34" charset="0"/>
              </a:rPr>
              <a:t>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neighbours’ analysis are all part of this method. This method ignores any information from the review text content analysis.</a:t>
            </a:r>
            <a:endParaRPr lang="en-IN"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Understanding</a:t>
            </a:r>
            <a:endParaRPr lang="en-IN" sz="4000" u="sng" dirty="0">
              <a:solidFill>
                <a:schemeClr val="accent4">
                  <a:lumMod val="50000"/>
                </a:schemeClr>
              </a:solidFill>
              <a:latin typeface="Bookman Old Style" panose="02050604050505020204" pitchFamily="18" charset="0"/>
            </a:endParaRPr>
          </a:p>
        </p:txBody>
      </p:sp>
      <p:sp>
        <p:nvSpPr>
          <p:cNvPr id="8" name="TextBox 7">
            <a:extLst>
              <a:ext uri="{FF2B5EF4-FFF2-40B4-BE49-F238E27FC236}">
                <a16:creationId xmlns:a16="http://schemas.microsoft.com/office/drawing/2014/main" id="{E0D6D86B-8424-4F4F-83E6-759CBEF0DF81}"/>
              </a:ext>
            </a:extLst>
          </p:cNvPr>
          <p:cNvSpPr txBox="1"/>
          <p:nvPr/>
        </p:nvSpPr>
        <p:spPr>
          <a:xfrm>
            <a:off x="335903" y="970384"/>
            <a:ext cx="8164285" cy="6186309"/>
          </a:xfrm>
          <a:prstGeom prst="rect">
            <a:avLst/>
          </a:prstGeom>
          <a:noFill/>
        </p:spPr>
        <p:txBody>
          <a:bodyPr wrap="square">
            <a:spAutoFit/>
          </a:bodyPr>
          <a:lstStyle/>
          <a:p>
            <a:pPr marL="285750" indent="-285750"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important to companies that support these reviews, companies like Flipkart, Amazon and Yelp! 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 It’s also agreed that different people may have different sentimental expression preferences. For example, some users prefer to use “good” to describe an “excellent” product, while others may prefer to use “good” to describe a “just so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so</a:t>
            </a:r>
            <a:r>
              <a:rPr lang="en-IN" sz="1800" dirty="0">
                <a:effectLst/>
                <a:latin typeface="Century" panose="02040604050505020304" pitchFamily="18" charset="0"/>
                <a:ea typeface="Calibri" panose="020F0502020204030204" pitchFamily="34" charset="0"/>
                <a:cs typeface="Times New Roman" panose="02020603050405020304" pitchFamily="18" charset="0"/>
              </a:rPr>
              <a:t>” product. User’s rating information is not always available on many review websites. </a:t>
            </a:r>
          </a:p>
          <a:p>
            <a:pPr marL="285750" indent="-285750" algn="just">
              <a:buFont typeface="Wingdings" panose="05000000000000000000" pitchFamily="2" charset="2"/>
              <a:buChar char="ü"/>
            </a:pPr>
            <a:r>
              <a:rPr lang="en-IN" sz="1800" b="0" dirty="0">
                <a:solidFill>
                  <a:srgbClr val="000000"/>
                </a:solidFill>
                <a:effectLst/>
                <a:latin typeface="Century" panose="02040604050505020304" pitchFamily="18" charset="0"/>
                <a:ea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b="1" dirty="0">
              <a:effectLst/>
              <a:latin typeface="Century" panose="020406040505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52219491-D35B-4104-B404-BDBB0C740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188" y="1408826"/>
            <a:ext cx="3691812" cy="2346746"/>
          </a:xfrm>
          <a:prstGeom prst="rect">
            <a:avLst/>
          </a:prstGeom>
        </p:spPr>
      </p:pic>
      <p:pic>
        <p:nvPicPr>
          <p:cNvPr id="11" name="Picture 10">
            <a:extLst>
              <a:ext uri="{FF2B5EF4-FFF2-40B4-BE49-F238E27FC236}">
                <a16:creationId xmlns:a16="http://schemas.microsoft.com/office/drawing/2014/main" id="{3CAA1208-E88D-4623-842F-685943F90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189" y="4032024"/>
            <a:ext cx="3691811" cy="2346745"/>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Importance &amp; Benefits of Review Ratings Prediction</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BFCC53B1-FDB7-44B2-BFC3-72BD5A1718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1554111"/>
            <a:ext cx="5731510" cy="4608195"/>
          </a:xfrm>
          <a:prstGeom prst="rect">
            <a:avLst/>
          </a:prstGeom>
          <a:noFill/>
          <a:ln>
            <a:noFill/>
          </a:ln>
        </p:spPr>
      </p:pic>
      <p:pic>
        <p:nvPicPr>
          <p:cNvPr id="9" name="Picture 8">
            <a:extLst>
              <a:ext uri="{FF2B5EF4-FFF2-40B4-BE49-F238E27FC236}">
                <a16:creationId xmlns:a16="http://schemas.microsoft.com/office/drawing/2014/main" id="{E2A2FEAE-3FBE-49A1-86F8-2CD3FACCB5E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677" y="1554110"/>
            <a:ext cx="5731510" cy="4608195"/>
          </a:xfrm>
          <a:prstGeom prst="rect">
            <a:avLst/>
          </a:prstGeom>
          <a:noFill/>
          <a:ln>
            <a:noFill/>
          </a:ln>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Data Analysis and Model Building Flowchart</a:t>
            </a:r>
            <a:endParaRPr lang="en-IN" sz="3200" u="sng" dirty="0">
              <a:solidFill>
                <a:schemeClr val="accent4">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19985" y="83996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 &amp; Collected Dataset</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Arrow: Right 11">
            <a:extLst>
              <a:ext uri="{FF2B5EF4-FFF2-40B4-BE49-F238E27FC236}">
                <a16:creationId xmlns:a16="http://schemas.microsoft.com/office/drawing/2014/main" id="{BD7FFFC3-C2CC-47B0-98CE-027159724E90}"/>
              </a:ext>
            </a:extLst>
          </p:cNvPr>
          <p:cNvSpPr/>
          <p:nvPr/>
        </p:nvSpPr>
        <p:spPr>
          <a:xfrm>
            <a:off x="4100153" y="122609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5058820" y="79995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5202469" y="252325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Using</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356629" y="8363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442100" y="244499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Removing Skewness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1712567" y="246737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Train Test Split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1830782" y="4072972"/>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5202469" y="3952306"/>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8442100" y="3952306"/>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5202469" y="563880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3" name="Arrow: Right 32">
            <a:extLst>
              <a:ext uri="{FF2B5EF4-FFF2-40B4-BE49-F238E27FC236}">
                <a16:creationId xmlns:a16="http://schemas.microsoft.com/office/drawing/2014/main" id="{CCB626D0-5647-48CF-86A3-3223E0303E9F}"/>
              </a:ext>
            </a:extLst>
          </p:cNvPr>
          <p:cNvSpPr/>
          <p:nvPr/>
        </p:nvSpPr>
        <p:spPr>
          <a:xfrm>
            <a:off x="7518674" y="119618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4" name="Arrow: Down 33">
            <a:extLst>
              <a:ext uri="{FF2B5EF4-FFF2-40B4-BE49-F238E27FC236}">
                <a16:creationId xmlns:a16="http://schemas.microsoft.com/office/drawing/2014/main" id="{98C4DDB3-90B1-43BB-89BE-FEE7EBCF5C20}"/>
              </a:ext>
            </a:extLst>
          </p:cNvPr>
          <p:cNvSpPr/>
          <p:nvPr/>
        </p:nvSpPr>
        <p:spPr>
          <a:xfrm>
            <a:off x="9261240" y="2035075"/>
            <a:ext cx="458236" cy="3992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Exploratory Data Analysis (EDA) Steps</a:t>
            </a:r>
            <a:endParaRPr lang="en-IN" sz="32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345233" y="892685"/>
            <a:ext cx="11635273" cy="4809843"/>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Importing necessary libraries and loading dataset as a data frame.</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null values, value counts, duplicated values etc.</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Done feature engineering and created new columns viz </a:t>
            </a:r>
            <a:r>
              <a:rPr lang="en-IN" dirty="0" err="1">
                <a:effectLst/>
                <a:latin typeface="Century" panose="02040604050505020304" pitchFamily="18" charset="0"/>
                <a:ea typeface="Calibri" panose="020F0502020204030204" pitchFamily="34" charset="0"/>
                <a:cs typeface="Times New Roman" panose="02020603050405020304" pitchFamily="18" charset="0"/>
              </a:rPr>
              <a:t>original_length</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latin typeface="Century" panose="02040604050505020304" pitchFamily="18" charset="0"/>
                <a:ea typeface="Calibri" panose="020F0502020204030204" pitchFamily="34" charset="0"/>
                <a:cs typeface="Calibri" panose="020F0502020204030204" pitchFamily="34" charset="0"/>
              </a:rPr>
              <a:t>Full_r</a:t>
            </a:r>
            <a:r>
              <a:rPr lang="en-IN" dirty="0" err="1">
                <a:effectLst/>
                <a:latin typeface="Century" panose="02040604050505020304" pitchFamily="18" charset="0"/>
                <a:ea typeface="Calibri" panose="020F0502020204030204" pitchFamily="34" charset="0"/>
                <a:cs typeface="Calibri" panose="020F0502020204030204" pitchFamily="34" charset="0"/>
              </a:rPr>
              <a:t>eview_word_count</a:t>
            </a:r>
            <a:r>
              <a:rPr lang="en-IN" dirty="0">
                <a:effectLst/>
                <a:latin typeface="Century" panose="02040604050505020304" pitchFamily="18" charset="0"/>
                <a:ea typeface="Calibri" panose="020F0502020204030204" pitchFamily="34" charset="0"/>
                <a:cs typeface="Times New Roman" panose="02020603050405020304" pitchFamily="18" charset="0"/>
              </a:rPr>
              <a:t>.</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Punctuations and other special characters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dirty="0">
                <a:effectLst/>
                <a:latin typeface="Century" panose="02040604050505020304" pitchFamily="18" charset="0"/>
                <a:ea typeface="Times New Roman" panose="02020603050405020304" pitchFamily="18" charset="0"/>
                <a:cs typeface="Calibri" panose="020F0502020204030204" pitchFamily="34" charset="0"/>
              </a:rPr>
              <a:t> after cleaning the data. Checked correlation between features and label using heatmap. Removed skewness </a:t>
            </a:r>
            <a:r>
              <a:rPr lang="en-IN" dirty="0">
                <a:latin typeface="Century" panose="02040604050505020304" pitchFamily="18" charset="0"/>
                <a:ea typeface="Times New Roman" panose="02020603050405020304" pitchFamily="18" charset="0"/>
                <a:cs typeface="Calibri" panose="020F0502020204030204" pitchFamily="34" charset="0"/>
              </a:rPr>
              <a:t>from</a:t>
            </a:r>
            <a:r>
              <a:rPr lang="en-IN" dirty="0">
                <a:effectLst/>
                <a:latin typeface="Century" panose="02040604050505020304" pitchFamily="18" charset="0"/>
                <a:ea typeface="Times New Roman" panose="02020603050405020304" pitchFamily="18" charset="0"/>
                <a:cs typeface="Calibri" panose="020F0502020204030204" pitchFamily="34" charset="0"/>
              </a:rPr>
              <a:t> numerical columns.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After getting a cleaned data separated feature and label and used TF-IDF vectorizer and </a:t>
            </a:r>
            <a:r>
              <a:rPr lang="en-IN" dirty="0">
                <a:latin typeface="Century" panose="02040604050505020304" pitchFamily="18" charset="0"/>
                <a:ea typeface="Calibri" panose="020F0502020204030204" pitchFamily="34" charset="0"/>
                <a:cs typeface="Calibri" panose="020F0502020204030204" pitchFamily="34" charset="0"/>
              </a:rPr>
              <a:t>performed Train Test split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Balanced the data using SMOTE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r>
              <a:rPr lang="en-IN" sz="2800" dirty="0">
                <a:solidFill>
                  <a:schemeClr val="accent4">
                    <a:lumMod val="50000"/>
                  </a:schemeClr>
                </a:solidFill>
                <a:effectLst/>
                <a:latin typeface="Bookman Old Style" panose="02050604050505020204" pitchFamily="18" charset="0"/>
                <a:ea typeface="Calibri" panose="020F0502020204030204" pitchFamily="34" charset="0"/>
                <a:cs typeface="Calibri" panose="020F0502020204030204" pitchFamily="34" charset="0"/>
              </a:rPr>
              <a:t>Count of Target Variable “Ratings”</a:t>
            </a:r>
            <a:endParaRPr lang="en-IN" sz="2800" dirty="0">
              <a:solidFill>
                <a:schemeClr val="accent4">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E76C9AD-7155-4C27-842C-1F2C4A6F9F3D}"/>
              </a:ext>
            </a:extLst>
          </p:cNvPr>
          <p:cNvSpPr txBox="1"/>
          <p:nvPr/>
        </p:nvSpPr>
        <p:spPr>
          <a:xfrm>
            <a:off x="1" y="846032"/>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Imbalanced Data</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Balanced Data</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sp>
        <p:nvSpPr>
          <p:cNvPr id="15" name="TextBox 14">
            <a:extLst>
              <a:ext uri="{FF2B5EF4-FFF2-40B4-BE49-F238E27FC236}">
                <a16:creationId xmlns:a16="http://schemas.microsoft.com/office/drawing/2014/main" id="{AD88F162-3EF9-43AF-9C43-AAC5094D4C5F}"/>
              </a:ext>
            </a:extLst>
          </p:cNvPr>
          <p:cNvSpPr txBox="1"/>
          <p:nvPr/>
        </p:nvSpPr>
        <p:spPr>
          <a:xfrm>
            <a:off x="289249" y="4301412"/>
            <a:ext cx="6494106" cy="2308324"/>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Looking at the above pie chart and count plot for our target variable "Ratings" we can say that the dataset contains the more review text rated as 5 star compared to other review ratings and very less reviews rated as 2 compared to others. Around </a:t>
            </a:r>
            <a:r>
              <a:rPr lang="en-US" dirty="0">
                <a:latin typeface="Century" panose="02040604050505020304" pitchFamily="18" charset="0"/>
              </a:rPr>
              <a:t>44</a:t>
            </a:r>
            <a:r>
              <a:rPr lang="en-US" b="0" i="0" dirty="0">
                <a:effectLst/>
                <a:latin typeface="Century" panose="02040604050505020304" pitchFamily="18" charset="0"/>
              </a:rPr>
              <a:t>% of the texts are rated as 5 and only 10% of the texts rated as 2 stars.</a:t>
            </a:r>
          </a:p>
          <a:p>
            <a:pPr marL="285750" indent="-285750" algn="just">
              <a:buFont typeface="Wingdings" panose="05000000000000000000" pitchFamily="2" charset="2"/>
              <a:buChar char="ü"/>
            </a:pPr>
            <a:r>
              <a:rPr lang="en-US" b="0" i="0" dirty="0">
                <a:effectLst/>
                <a:latin typeface="Century" panose="02040604050505020304" pitchFamily="18" charset="0"/>
              </a:rPr>
              <a:t>So, we can say that there is "imbalance problem" which we need to make it balance to build our model.</a:t>
            </a:r>
          </a:p>
        </p:txBody>
      </p:sp>
      <p:sp>
        <p:nvSpPr>
          <p:cNvPr id="16" name="TextBox 15">
            <a:extLst>
              <a:ext uri="{FF2B5EF4-FFF2-40B4-BE49-F238E27FC236}">
                <a16:creationId xmlns:a16="http://schemas.microsoft.com/office/drawing/2014/main" id="{A525B9D4-C8E1-49FC-852A-EC50B544EA0C}"/>
              </a:ext>
            </a:extLst>
          </p:cNvPr>
          <p:cNvSpPr txBox="1"/>
          <p:nvPr/>
        </p:nvSpPr>
        <p:spPr>
          <a:xfrm>
            <a:off x="7240554" y="4366727"/>
            <a:ext cx="4823928" cy="1477328"/>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After Using SMOTE m</a:t>
            </a:r>
            <a:r>
              <a:rPr lang="en-US" dirty="0">
                <a:solidFill>
                  <a:srgbClr val="000000"/>
                </a:solidFill>
                <a:latin typeface="Century" panose="02040604050505020304" pitchFamily="18" charset="0"/>
              </a:rPr>
              <a:t>ethod, </a:t>
            </a:r>
            <a:r>
              <a:rPr lang="en-US" b="0" i="0" dirty="0">
                <a:solidFill>
                  <a:srgbClr val="000000"/>
                </a:solidFill>
                <a:effectLst/>
                <a:latin typeface="Century" panose="02040604050505020304" pitchFamily="18" charset="0"/>
              </a:rPr>
              <a:t>we can observe all the categories in the target variable "Ratings" have equal values. The class </a:t>
            </a:r>
            <a:r>
              <a:rPr lang="en-US" dirty="0">
                <a:solidFill>
                  <a:srgbClr val="000000"/>
                </a:solidFill>
                <a:latin typeface="Century" panose="02040604050505020304" pitchFamily="18" charset="0"/>
              </a:rPr>
              <a:t>un</a:t>
            </a:r>
            <a:r>
              <a:rPr lang="en-US" b="0" i="0" dirty="0">
                <a:solidFill>
                  <a:srgbClr val="000000"/>
                </a:solidFill>
                <a:effectLst/>
                <a:latin typeface="Century" panose="02040604050505020304" pitchFamily="18" charset="0"/>
              </a:rPr>
              <a:t>balancing issue has been solved. </a:t>
            </a:r>
            <a:endParaRPr lang="en-IN" dirty="0">
              <a:latin typeface="Century" panose="02040604050505020304" pitchFamily="18" charset="0"/>
            </a:endParaRPr>
          </a:p>
        </p:txBody>
      </p:sp>
      <p:pic>
        <p:nvPicPr>
          <p:cNvPr id="3074" name="Picture 2">
            <a:extLst>
              <a:ext uri="{FF2B5EF4-FFF2-40B4-BE49-F238E27FC236}">
                <a16:creationId xmlns:a16="http://schemas.microsoft.com/office/drawing/2014/main" id="{3A197B78-6762-445C-8919-FAC1D8675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823" y="1513839"/>
            <a:ext cx="4823928" cy="27875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4D8ECE6-7D0D-4F24-8AFA-811A5F013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39" y="1580571"/>
            <a:ext cx="6781661" cy="2509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1497</TotalTime>
  <Words>2145</Words>
  <Application>Microsoft Office PowerPoint</Application>
  <PresentationFormat>Widescreen</PresentationFormat>
  <Paragraphs>116</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Bookman Old Style</vt:lpstr>
      <vt:lpstr>Calibri</vt:lpstr>
      <vt:lpstr>Calibri Light</vt:lpstr>
      <vt:lpstr>Century</vt:lpstr>
      <vt:lpstr>Courier New</vt:lpstr>
      <vt:lpstr>Helvetica Neue</vt:lpstr>
      <vt:lpstr>Monotype Corsiva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Gagandeep Khera</dc:creator>
  <cp:lastModifiedBy>sharik</cp:lastModifiedBy>
  <cp:revision>101</cp:revision>
  <dcterms:created xsi:type="dcterms:W3CDTF">2021-10-24T08:35:25Z</dcterms:created>
  <dcterms:modified xsi:type="dcterms:W3CDTF">2022-07-23T11:28:24Z</dcterms:modified>
</cp:coreProperties>
</file>