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0"/>
  </p:notesMasterIdLst>
  <p:sldIdLst>
    <p:sldId id="256" r:id="rId2"/>
    <p:sldId id="259" r:id="rId3"/>
    <p:sldId id="260" r:id="rId4"/>
    <p:sldId id="261" r:id="rId5"/>
    <p:sldId id="272" r:id="rId6"/>
    <p:sldId id="262" r:id="rId7"/>
    <p:sldId id="263" r:id="rId8"/>
    <p:sldId id="264" r:id="rId9"/>
    <p:sldId id="265" r:id="rId10"/>
    <p:sldId id="267" r:id="rId11"/>
    <p:sldId id="268" r:id="rId12"/>
    <p:sldId id="269" r:id="rId13"/>
    <p:sldId id="271" r:id="rId14"/>
    <p:sldId id="266"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8FC1C-1D8D-4E71-8A99-2891EA54AF57}"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F19ED-2230-4361-B646-358FD13FDE51}" type="slidenum">
              <a:rPr lang="en-US" smtClean="0"/>
              <a:t>‹#›</a:t>
            </a:fld>
            <a:endParaRPr lang="en-US"/>
          </a:p>
        </p:txBody>
      </p:sp>
    </p:spTree>
    <p:extLst>
      <p:ext uri="{BB962C8B-B14F-4D97-AF65-F5344CB8AC3E}">
        <p14:creationId xmlns:p14="http://schemas.microsoft.com/office/powerpoint/2010/main" val="58914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36EC876-9F24-4739-97BB-13CE3FFA36A0}"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391797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3F7043-C59E-41F6-9DD5-CABD43C214BB}"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96171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A58FD-4CAB-4BA0-B6DC-528E740341F8}"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17434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0B5953-0C4A-4EFC-A274-B8A0ACBAD039}"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99548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D288BD50-0D80-48F4-8F03-F2B9719F517B}"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1883675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56EAA2B-4B2B-4042-9939-841479DCCE0A}" type="datetime1">
              <a:rPr lang="en-US" smtClean="0"/>
              <a:t>12/20/2021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62145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986E090A-12A1-4912-A1BC-75C09740C17D}"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2501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C4A1C-D4E7-480A-A27C-F4F8D45CFB83}" type="datetime1">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53017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6114E-A8EE-4447-A707-9828661AA2F8}" type="datetime1">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26204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8F83C465-5ED9-4592-995A-A948B4095A65}" type="datetime1">
              <a:rPr lang="en-US" smtClean="0"/>
              <a:t>12/20/2021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66182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CAFE46-B5F2-4DAA-9D7C-7F8184B6F7B9}" type="datetime1">
              <a:rPr lang="en-US" smtClean="0"/>
              <a:t>12/20/2021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265969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FC74A2C-8440-4E96-BB5A-54AAEB6DF1F7}" type="datetime1">
              <a:rPr lang="en-US" smtClean="0"/>
              <a:t>12/20/2021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D2FB38F-0A81-424C-A76B-3642AF2ACA63}" type="slidenum">
              <a:rPr lang="en-US" smtClean="0"/>
              <a:t>‹#›</a:t>
            </a:fld>
            <a:endParaRPr lang="en-US"/>
          </a:p>
        </p:txBody>
      </p:sp>
    </p:spTree>
    <p:extLst>
      <p:ext uri="{BB962C8B-B14F-4D97-AF65-F5344CB8AC3E}">
        <p14:creationId xmlns:p14="http://schemas.microsoft.com/office/powerpoint/2010/main" val="337081973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365" y="518756"/>
            <a:ext cx="8991600" cy="1645920"/>
          </a:xfrm>
        </p:spPr>
        <p:txBody>
          <a:bodyPr/>
          <a:lstStyle/>
          <a:p>
            <a:r>
              <a:rPr lang="en-US" dirty="0" smtClean="0">
                <a:solidFill>
                  <a:srgbClr val="0070C0"/>
                </a:solidFill>
              </a:rPr>
              <a:t>Project Title </a:t>
            </a:r>
            <a:r>
              <a:rPr lang="en-US" dirty="0" smtClean="0"/>
              <a:t>: Employee Management System</a:t>
            </a:r>
            <a:endParaRPr lang="en-US" dirty="0"/>
          </a:p>
        </p:txBody>
      </p:sp>
      <p:sp>
        <p:nvSpPr>
          <p:cNvPr id="4" name="Rectangle 3"/>
          <p:cNvSpPr/>
          <p:nvPr/>
        </p:nvSpPr>
        <p:spPr>
          <a:xfrm>
            <a:off x="3024050" y="2280362"/>
            <a:ext cx="6074230" cy="1535871"/>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70C0"/>
                </a:solidFill>
              </a:rPr>
              <a:t>Course Title </a:t>
            </a:r>
            <a:r>
              <a:rPr lang="en-US" b="1" dirty="0">
                <a:solidFill>
                  <a:srgbClr val="0070C0"/>
                </a:solidFill>
              </a:rPr>
              <a:t>:</a:t>
            </a:r>
            <a:r>
              <a:rPr lang="en-US" b="1" dirty="0" smtClean="0">
                <a:solidFill>
                  <a:schemeClr val="bg1"/>
                </a:solidFill>
              </a:rPr>
              <a:t> </a:t>
            </a:r>
            <a:r>
              <a:rPr lang="en-US" b="1" dirty="0">
                <a:solidFill>
                  <a:schemeClr val="bg1"/>
                </a:solidFill>
              </a:rPr>
              <a:t>Object Oriented Programming </a:t>
            </a:r>
            <a:r>
              <a:rPr lang="en-US" b="1" dirty="0" smtClean="0">
                <a:solidFill>
                  <a:schemeClr val="bg1"/>
                </a:solidFill>
              </a:rPr>
              <a:t>Sessional</a:t>
            </a:r>
          </a:p>
          <a:p>
            <a:r>
              <a:rPr lang="en-US" b="1" dirty="0" smtClean="0">
                <a:solidFill>
                  <a:srgbClr val="0070C0"/>
                </a:solidFill>
              </a:rPr>
              <a:t>Course Code : </a:t>
            </a:r>
            <a:r>
              <a:rPr lang="en-US" b="1" dirty="0" smtClean="0">
                <a:solidFill>
                  <a:schemeClr val="bg1"/>
                </a:solidFill>
              </a:rPr>
              <a:t>CSE 212</a:t>
            </a:r>
            <a:endParaRPr lang="en-US" b="1" dirty="0">
              <a:solidFill>
                <a:schemeClr val="bg1"/>
              </a:solidFill>
            </a:endParaRPr>
          </a:p>
        </p:txBody>
      </p:sp>
      <p:sp>
        <p:nvSpPr>
          <p:cNvPr id="7" name="Rectangle 6"/>
          <p:cNvSpPr/>
          <p:nvPr/>
        </p:nvSpPr>
        <p:spPr>
          <a:xfrm>
            <a:off x="875210" y="3931920"/>
            <a:ext cx="4206241" cy="241662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smtClean="0">
              <a:solidFill>
                <a:srgbClr val="0070C0"/>
              </a:solidFill>
            </a:endParaRPr>
          </a:p>
          <a:p>
            <a:pPr algn="ctr"/>
            <a:r>
              <a:rPr lang="en-US" sz="2400" b="1" dirty="0" smtClean="0">
                <a:solidFill>
                  <a:srgbClr val="0070C0"/>
                </a:solidFill>
              </a:rPr>
              <a:t>Presented To:</a:t>
            </a:r>
          </a:p>
          <a:p>
            <a:pPr algn="ctr"/>
            <a:endParaRPr lang="en-US" sz="1600" b="1" dirty="0" smtClean="0">
              <a:solidFill>
                <a:schemeClr val="bg1"/>
              </a:solidFill>
            </a:endParaRPr>
          </a:p>
          <a:p>
            <a:pPr algn="ctr"/>
            <a:r>
              <a:rPr lang="en-US" sz="1600" b="1" dirty="0" smtClean="0">
                <a:solidFill>
                  <a:schemeClr val="bg1"/>
                </a:solidFill>
              </a:rPr>
              <a:t>Md. </a:t>
            </a:r>
            <a:r>
              <a:rPr lang="en-US" sz="1600" b="1" dirty="0" err="1" smtClean="0">
                <a:solidFill>
                  <a:schemeClr val="bg1"/>
                </a:solidFill>
              </a:rPr>
              <a:t>Muhtadir</a:t>
            </a:r>
            <a:r>
              <a:rPr lang="en-US" sz="1600" b="1" dirty="0" smtClean="0">
                <a:solidFill>
                  <a:schemeClr val="bg1"/>
                </a:solidFill>
              </a:rPr>
              <a:t> Rahman</a:t>
            </a:r>
          </a:p>
          <a:p>
            <a:pPr algn="ctr"/>
            <a:r>
              <a:rPr lang="en-US" sz="1600" b="1" dirty="0" smtClean="0">
                <a:solidFill>
                  <a:schemeClr val="bg1"/>
                </a:solidFill>
              </a:rPr>
              <a:t>Lecturer</a:t>
            </a:r>
          </a:p>
          <a:p>
            <a:pPr algn="ctr"/>
            <a:r>
              <a:rPr lang="en-US" sz="1600" b="1" dirty="0" smtClean="0">
                <a:solidFill>
                  <a:schemeClr val="bg1"/>
                </a:solidFill>
              </a:rPr>
              <a:t>Department of Computer Science and Engineering</a:t>
            </a:r>
          </a:p>
          <a:p>
            <a:pPr algn="ctr"/>
            <a:r>
              <a:rPr lang="en-US" sz="1600" b="1" dirty="0" smtClean="0">
                <a:solidFill>
                  <a:schemeClr val="bg1"/>
                </a:solidFill>
              </a:rPr>
              <a:t>Port City International University</a:t>
            </a:r>
            <a:endParaRPr lang="en-US" sz="1600" b="1" dirty="0">
              <a:solidFill>
                <a:schemeClr val="bg1"/>
              </a:solidFill>
            </a:endParaRPr>
          </a:p>
        </p:txBody>
      </p:sp>
      <p:sp>
        <p:nvSpPr>
          <p:cNvPr id="8" name="Rectangle 7"/>
          <p:cNvSpPr/>
          <p:nvPr/>
        </p:nvSpPr>
        <p:spPr>
          <a:xfrm>
            <a:off x="6283234" y="3931920"/>
            <a:ext cx="4572001" cy="241662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rgbClr val="0070C0"/>
              </a:solidFill>
            </a:endParaRPr>
          </a:p>
          <a:p>
            <a:pPr algn="ctr"/>
            <a:endParaRPr lang="en-US" sz="2400" b="1" dirty="0" smtClean="0">
              <a:solidFill>
                <a:srgbClr val="0070C0"/>
              </a:solidFill>
            </a:endParaRPr>
          </a:p>
          <a:p>
            <a:pPr algn="ctr"/>
            <a:r>
              <a:rPr lang="en-US" sz="2400" b="1" dirty="0" smtClean="0">
                <a:solidFill>
                  <a:srgbClr val="0070C0"/>
                </a:solidFill>
              </a:rPr>
              <a:t>Presented By: </a:t>
            </a:r>
          </a:p>
          <a:p>
            <a:pPr algn="ctr"/>
            <a:endParaRPr lang="en-US" sz="1600" b="1" dirty="0" smtClean="0">
              <a:solidFill>
                <a:schemeClr val="bg1"/>
              </a:solidFill>
            </a:endParaRPr>
          </a:p>
          <a:p>
            <a:pPr algn="ctr">
              <a:lnSpc>
                <a:spcPct val="150000"/>
              </a:lnSpc>
            </a:pPr>
            <a:r>
              <a:rPr lang="en-US" sz="1600" b="1" dirty="0" err="1" smtClean="0">
                <a:solidFill>
                  <a:schemeClr val="bg1"/>
                </a:solidFill>
              </a:rPr>
              <a:t>Ratri</a:t>
            </a:r>
            <a:r>
              <a:rPr lang="en-US" sz="1600" b="1" dirty="0" smtClean="0">
                <a:solidFill>
                  <a:schemeClr val="bg1"/>
                </a:solidFill>
              </a:rPr>
              <a:t> </a:t>
            </a:r>
            <a:r>
              <a:rPr lang="en-US" sz="1600" b="1" dirty="0" err="1" smtClean="0">
                <a:solidFill>
                  <a:schemeClr val="bg1"/>
                </a:solidFill>
              </a:rPr>
              <a:t>Palit</a:t>
            </a:r>
            <a:r>
              <a:rPr lang="en-US" sz="1600" b="1" dirty="0" smtClean="0">
                <a:solidFill>
                  <a:schemeClr val="bg1"/>
                </a:solidFill>
              </a:rPr>
              <a:t> (CSE 02107041)</a:t>
            </a:r>
          </a:p>
          <a:p>
            <a:pPr algn="ctr">
              <a:lnSpc>
                <a:spcPct val="150000"/>
              </a:lnSpc>
            </a:pPr>
            <a:r>
              <a:rPr lang="en-US" sz="1600" b="1" dirty="0" err="1" smtClean="0">
                <a:solidFill>
                  <a:schemeClr val="bg1"/>
                </a:solidFill>
              </a:rPr>
              <a:t>Sharika</a:t>
            </a:r>
            <a:r>
              <a:rPr lang="en-US" sz="1600" b="1" dirty="0" smtClean="0">
                <a:solidFill>
                  <a:schemeClr val="bg1"/>
                </a:solidFill>
              </a:rPr>
              <a:t> </a:t>
            </a:r>
            <a:r>
              <a:rPr lang="en-US" sz="1600" b="1" dirty="0" err="1" smtClean="0">
                <a:solidFill>
                  <a:schemeClr val="bg1"/>
                </a:solidFill>
              </a:rPr>
              <a:t>Alam</a:t>
            </a:r>
            <a:r>
              <a:rPr lang="en-US" sz="1600" b="1" dirty="0" smtClean="0">
                <a:solidFill>
                  <a:schemeClr val="bg1"/>
                </a:solidFill>
              </a:rPr>
              <a:t>(CSE 02107050)</a:t>
            </a:r>
          </a:p>
          <a:p>
            <a:pPr algn="ctr">
              <a:lnSpc>
                <a:spcPct val="150000"/>
              </a:lnSpc>
            </a:pPr>
            <a:r>
              <a:rPr lang="en-US" sz="1600" b="1" dirty="0" err="1" smtClean="0">
                <a:solidFill>
                  <a:schemeClr val="bg1"/>
                </a:solidFill>
              </a:rPr>
              <a:t>Prarona</a:t>
            </a:r>
            <a:r>
              <a:rPr lang="en-US" sz="1600" b="1" dirty="0" smtClean="0">
                <a:solidFill>
                  <a:schemeClr val="bg1"/>
                </a:solidFill>
              </a:rPr>
              <a:t> </a:t>
            </a:r>
            <a:r>
              <a:rPr lang="en-US" sz="1600" b="1" dirty="0" err="1" smtClean="0">
                <a:solidFill>
                  <a:schemeClr val="bg1"/>
                </a:solidFill>
              </a:rPr>
              <a:t>Barua</a:t>
            </a:r>
            <a:r>
              <a:rPr lang="en-US" sz="1600" b="1" dirty="0" smtClean="0">
                <a:solidFill>
                  <a:schemeClr val="bg1"/>
                </a:solidFill>
              </a:rPr>
              <a:t> (CSE 02107057)</a:t>
            </a:r>
          </a:p>
          <a:p>
            <a:pPr algn="ctr">
              <a:lnSpc>
                <a:spcPct val="150000"/>
              </a:lnSpc>
            </a:pPr>
            <a:r>
              <a:rPr lang="en-US" sz="1600" b="1" dirty="0" err="1" smtClean="0">
                <a:solidFill>
                  <a:schemeClr val="bg1"/>
                </a:solidFill>
              </a:rPr>
              <a:t>Tikle</a:t>
            </a:r>
            <a:r>
              <a:rPr lang="en-US" sz="1600" b="1" dirty="0" smtClean="0">
                <a:solidFill>
                  <a:schemeClr val="bg1"/>
                </a:solidFill>
              </a:rPr>
              <a:t> </a:t>
            </a:r>
            <a:r>
              <a:rPr lang="en-US" sz="1600" b="1" dirty="0" err="1" smtClean="0">
                <a:solidFill>
                  <a:schemeClr val="bg1"/>
                </a:solidFill>
              </a:rPr>
              <a:t>Barua</a:t>
            </a:r>
            <a:r>
              <a:rPr lang="en-US" sz="1600" b="1" dirty="0" smtClean="0">
                <a:solidFill>
                  <a:schemeClr val="bg1"/>
                </a:solidFill>
              </a:rPr>
              <a:t>(CSE 02107068)</a:t>
            </a:r>
          </a:p>
          <a:p>
            <a:pPr algn="ctr"/>
            <a:endParaRPr lang="en-US" sz="1600" b="1" dirty="0" smtClean="0">
              <a:solidFill>
                <a:schemeClr val="bg1"/>
              </a:solidFill>
            </a:endParaRPr>
          </a:p>
          <a:p>
            <a:pPr algn="ctr"/>
            <a:endParaRPr lang="en-US" sz="2000" b="1" dirty="0" smtClean="0">
              <a:solidFill>
                <a:srgbClr val="0070C0"/>
              </a:solidFill>
            </a:endParaRPr>
          </a:p>
          <a:p>
            <a:pPr algn="ctr"/>
            <a:endParaRPr lang="en-US" sz="2400" b="1" dirty="0">
              <a:solidFill>
                <a:srgbClr val="0070C0"/>
              </a:solidFill>
            </a:endParaRPr>
          </a:p>
        </p:txBody>
      </p:sp>
      <p:sp>
        <p:nvSpPr>
          <p:cNvPr id="3" name="Slide Number Placeholder 2"/>
          <p:cNvSpPr>
            <a:spLocks noGrp="1"/>
          </p:cNvSpPr>
          <p:nvPr>
            <p:ph type="sldNum" sz="quarter" idx="12"/>
          </p:nvPr>
        </p:nvSpPr>
        <p:spPr/>
        <p:txBody>
          <a:bodyPr/>
          <a:lstStyle/>
          <a:p>
            <a:fld id="{5D2FB38F-0A81-424C-A76B-3642AF2ACA63}" type="slidenum">
              <a:rPr lang="en-US" smtClean="0"/>
              <a:t>1</a:t>
            </a:fld>
            <a:endParaRPr lang="en-US"/>
          </a:p>
        </p:txBody>
      </p:sp>
    </p:spTree>
    <p:extLst>
      <p:ext uri="{BB962C8B-B14F-4D97-AF65-F5344CB8AC3E}">
        <p14:creationId xmlns:p14="http://schemas.microsoft.com/office/powerpoint/2010/main" val="3604775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interface </a:t>
            </a:r>
            <a:endParaRPr lang="en-US" sz="3600" b="1" dirty="0">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07" y="1619795"/>
            <a:ext cx="8549736" cy="4741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p:cNvSpPr>
            <a:spLocks noGrp="1"/>
          </p:cNvSpPr>
          <p:nvPr>
            <p:ph type="sldNum" sz="quarter" idx="12"/>
          </p:nvPr>
        </p:nvSpPr>
        <p:spPr/>
        <p:txBody>
          <a:bodyPr/>
          <a:lstStyle/>
          <a:p>
            <a:fld id="{5D2FB38F-0A81-424C-A76B-3642AF2ACA63}" type="slidenum">
              <a:rPr lang="en-US" smtClean="0"/>
              <a:t>10</a:t>
            </a:fld>
            <a:endParaRPr lang="en-US"/>
          </a:p>
        </p:txBody>
      </p:sp>
    </p:spTree>
    <p:extLst>
      <p:ext uri="{BB962C8B-B14F-4D97-AF65-F5344CB8AC3E}">
        <p14:creationId xmlns:p14="http://schemas.microsoft.com/office/powerpoint/2010/main" val="3019445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interface </a:t>
            </a:r>
            <a:endParaRPr lang="en-US" sz="3600" b="1" dirty="0">
              <a:solidFill>
                <a:schemeClr val="bg1"/>
              </a:solidFill>
              <a:latin typeface="Algerian" panose="04020705040A02060702"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700" y="1449978"/>
            <a:ext cx="8219661" cy="4977810"/>
          </a:xfrm>
          <a:prstGeom prst="rect">
            <a:avLst/>
          </a:prstGeom>
        </p:spPr>
      </p:pic>
      <p:sp>
        <p:nvSpPr>
          <p:cNvPr id="2" name="Slide Number Placeholder 1"/>
          <p:cNvSpPr>
            <a:spLocks noGrp="1"/>
          </p:cNvSpPr>
          <p:nvPr>
            <p:ph type="sldNum" sz="quarter" idx="12"/>
          </p:nvPr>
        </p:nvSpPr>
        <p:spPr/>
        <p:txBody>
          <a:bodyPr/>
          <a:lstStyle/>
          <a:p>
            <a:fld id="{5D2FB38F-0A81-424C-A76B-3642AF2ACA63}" type="slidenum">
              <a:rPr lang="en-US" smtClean="0"/>
              <a:t>11</a:t>
            </a:fld>
            <a:endParaRPr lang="en-US"/>
          </a:p>
        </p:txBody>
      </p:sp>
    </p:spTree>
    <p:extLst>
      <p:ext uri="{BB962C8B-B14F-4D97-AF65-F5344CB8AC3E}">
        <p14:creationId xmlns:p14="http://schemas.microsoft.com/office/powerpoint/2010/main" val="3236426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interface </a:t>
            </a:r>
            <a:endParaRPr lang="en-US" sz="3600" b="1" dirty="0">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636" y="1476103"/>
            <a:ext cx="8583483" cy="4885509"/>
          </a:xfrm>
          <a:prstGeom prst="rect">
            <a:avLst/>
          </a:prstGeom>
        </p:spPr>
      </p:pic>
      <p:sp>
        <p:nvSpPr>
          <p:cNvPr id="2" name="Slide Number Placeholder 1"/>
          <p:cNvSpPr>
            <a:spLocks noGrp="1"/>
          </p:cNvSpPr>
          <p:nvPr>
            <p:ph type="sldNum" sz="quarter" idx="12"/>
          </p:nvPr>
        </p:nvSpPr>
        <p:spPr/>
        <p:txBody>
          <a:bodyPr/>
          <a:lstStyle/>
          <a:p>
            <a:fld id="{5D2FB38F-0A81-424C-A76B-3642AF2ACA63}" type="slidenum">
              <a:rPr lang="en-US" smtClean="0"/>
              <a:t>12</a:t>
            </a:fld>
            <a:endParaRPr lang="en-US"/>
          </a:p>
        </p:txBody>
      </p:sp>
    </p:spTree>
    <p:extLst>
      <p:ext uri="{BB962C8B-B14F-4D97-AF65-F5344CB8AC3E}">
        <p14:creationId xmlns:p14="http://schemas.microsoft.com/office/powerpoint/2010/main" val="3117440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database </a:t>
            </a:r>
            <a:endParaRPr lang="en-US" sz="3600" b="1" dirty="0">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68" y="1566661"/>
            <a:ext cx="8543109" cy="5037452"/>
          </a:xfrm>
          <a:prstGeom prst="rect">
            <a:avLst/>
          </a:prstGeom>
        </p:spPr>
      </p:pic>
      <p:sp>
        <p:nvSpPr>
          <p:cNvPr id="2" name="Slide Number Placeholder 1"/>
          <p:cNvSpPr>
            <a:spLocks noGrp="1"/>
          </p:cNvSpPr>
          <p:nvPr>
            <p:ph type="sldNum" sz="quarter" idx="12"/>
          </p:nvPr>
        </p:nvSpPr>
        <p:spPr/>
        <p:txBody>
          <a:bodyPr/>
          <a:lstStyle/>
          <a:p>
            <a:fld id="{5D2FB38F-0A81-424C-A76B-3642AF2ACA63}" type="slidenum">
              <a:rPr lang="en-US" smtClean="0"/>
              <a:t>13</a:t>
            </a:fld>
            <a:endParaRPr lang="en-US"/>
          </a:p>
        </p:txBody>
      </p:sp>
    </p:spTree>
    <p:extLst>
      <p:ext uri="{BB962C8B-B14F-4D97-AF65-F5344CB8AC3E}">
        <p14:creationId xmlns:p14="http://schemas.microsoft.com/office/powerpoint/2010/main" val="1529969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1473" y="1005840"/>
            <a:ext cx="4859383" cy="11756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Project stack holders </a:t>
            </a:r>
            <a:endParaRPr lang="en-US" sz="3600" b="1" dirty="0">
              <a:solidFill>
                <a:schemeClr val="bg1"/>
              </a:solidFill>
              <a:latin typeface="Algerian" panose="04020705040A02060702" pitchFamily="82" charset="0"/>
            </a:endParaRPr>
          </a:p>
        </p:txBody>
      </p:sp>
      <p:sp>
        <p:nvSpPr>
          <p:cNvPr id="6" name="TextBox 5"/>
          <p:cNvSpPr txBox="1"/>
          <p:nvPr/>
        </p:nvSpPr>
        <p:spPr>
          <a:xfrm>
            <a:off x="1737360" y="2586445"/>
            <a:ext cx="8647611" cy="378565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GB" sz="2000" dirty="0">
                <a:solidFill>
                  <a:schemeClr val="bg1"/>
                </a:solidFill>
              </a:rPr>
              <a:t> </a:t>
            </a:r>
            <a:r>
              <a:rPr lang="en-GB" sz="2000" dirty="0" smtClean="0">
                <a:solidFill>
                  <a:schemeClr val="bg1"/>
                </a:solidFill>
              </a:rPr>
              <a:t>The stakeholders as in any business are those who have a stake in the business. In an opening, they are usually:</a:t>
            </a:r>
          </a:p>
          <a:p>
            <a:pPr marL="285750" indent="-285750">
              <a:lnSpc>
                <a:spcPct val="200000"/>
              </a:lnSpc>
              <a:buFont typeface="Wingdings" panose="05000000000000000000" pitchFamily="2" charset="2"/>
              <a:buChar char="q"/>
            </a:pPr>
            <a:r>
              <a:rPr lang="en-GB" sz="2000" dirty="0">
                <a:solidFill>
                  <a:schemeClr val="bg1"/>
                </a:solidFill>
              </a:rPr>
              <a:t> </a:t>
            </a:r>
            <a:r>
              <a:rPr lang="en-GB" sz="2000" dirty="0" smtClean="0">
                <a:solidFill>
                  <a:schemeClr val="bg1"/>
                </a:solidFill>
              </a:rPr>
              <a:t>The Ownership (Investors)</a:t>
            </a:r>
          </a:p>
          <a:p>
            <a:pPr marL="285750" indent="-285750">
              <a:lnSpc>
                <a:spcPct val="200000"/>
              </a:lnSpc>
              <a:buFont typeface="Wingdings" panose="05000000000000000000" pitchFamily="2" charset="2"/>
              <a:buChar char="q"/>
            </a:pPr>
            <a:r>
              <a:rPr lang="en-GB" sz="2000" dirty="0" smtClean="0">
                <a:solidFill>
                  <a:schemeClr val="bg1"/>
                </a:solidFill>
              </a:rPr>
              <a:t>The Management Company who lend their expertise, senior leadership and brand.</a:t>
            </a:r>
          </a:p>
          <a:p>
            <a:pPr>
              <a:lnSpc>
                <a:spcPct val="200000"/>
              </a:lnSpc>
            </a:pPr>
            <a:endParaRPr lang="en-GB"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14</a:t>
            </a:fld>
            <a:endParaRPr lang="en-US"/>
          </a:p>
        </p:txBody>
      </p:sp>
    </p:spTree>
    <p:extLst>
      <p:ext uri="{BB962C8B-B14F-4D97-AF65-F5344CB8AC3E}">
        <p14:creationId xmlns:p14="http://schemas.microsoft.com/office/powerpoint/2010/main" val="280044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4137" y="2810202"/>
            <a:ext cx="6803726" cy="1237595"/>
          </a:xfrm>
          <a:prstGeom prst="rect">
            <a:avLst/>
          </a:prstGeom>
        </p:spPr>
      </p:pic>
      <p:pic>
        <p:nvPicPr>
          <p:cNvPr id="5" name="Picture 4"/>
          <p:cNvPicPr>
            <a:picLocks noChangeAspect="1"/>
          </p:cNvPicPr>
          <p:nvPr/>
        </p:nvPicPr>
        <p:blipFill>
          <a:blip r:embed="rId3"/>
          <a:stretch>
            <a:fillRect/>
          </a:stretch>
        </p:blipFill>
        <p:spPr>
          <a:xfrm>
            <a:off x="3004457" y="235907"/>
            <a:ext cx="5564777" cy="6386184"/>
          </a:xfrm>
          <a:prstGeom prst="rect">
            <a:avLst/>
          </a:prstGeom>
        </p:spPr>
      </p:pic>
      <p:sp>
        <p:nvSpPr>
          <p:cNvPr id="2" name="Slide Number Placeholder 1"/>
          <p:cNvSpPr>
            <a:spLocks noGrp="1"/>
          </p:cNvSpPr>
          <p:nvPr>
            <p:ph type="sldNum" sz="quarter" idx="12"/>
          </p:nvPr>
        </p:nvSpPr>
        <p:spPr/>
        <p:txBody>
          <a:bodyPr/>
          <a:lstStyle/>
          <a:p>
            <a:fld id="{5D2FB38F-0A81-424C-A76B-3642AF2ACA63}" type="slidenum">
              <a:rPr lang="en-US" smtClean="0"/>
              <a:t>15</a:t>
            </a:fld>
            <a:endParaRPr lang="en-US"/>
          </a:p>
        </p:txBody>
      </p:sp>
    </p:spTree>
    <p:extLst>
      <p:ext uri="{BB962C8B-B14F-4D97-AF65-F5344CB8AC3E}">
        <p14:creationId xmlns:p14="http://schemas.microsoft.com/office/powerpoint/2010/main" val="2628937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2730" y="666206"/>
            <a:ext cx="4415245" cy="9927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Cost analysis</a:t>
            </a:r>
            <a:endParaRPr lang="en-US" sz="3600" b="1" dirty="0">
              <a:solidFill>
                <a:schemeClr val="bg1"/>
              </a:solidFill>
              <a:latin typeface="Algerian" panose="04020705040A02060702" pitchFamily="82" charset="0"/>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16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15" y="2319337"/>
            <a:ext cx="5737828" cy="3493634"/>
          </a:xfrm>
          <a:prstGeom prst="rect">
            <a:avLst/>
          </a:prstGeom>
        </p:spPr>
      </p:pic>
    </p:spTree>
    <p:extLst>
      <p:ext uri="{BB962C8B-B14F-4D97-AF65-F5344CB8AC3E}">
        <p14:creationId xmlns:p14="http://schemas.microsoft.com/office/powerpoint/2010/main" val="500277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9302" y="705394"/>
            <a:ext cx="3683724" cy="9927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conclusion</a:t>
            </a:r>
            <a:endParaRPr lang="en-US" sz="3600" b="1" dirty="0">
              <a:solidFill>
                <a:schemeClr val="bg1"/>
              </a:solidFill>
              <a:latin typeface="Algerian" panose="04020705040A02060702" pitchFamily="82" charset="0"/>
            </a:endParaRPr>
          </a:p>
        </p:txBody>
      </p:sp>
      <p:sp>
        <p:nvSpPr>
          <p:cNvPr id="5" name="Rectangle 4"/>
          <p:cNvSpPr/>
          <p:nvPr/>
        </p:nvSpPr>
        <p:spPr>
          <a:xfrm>
            <a:off x="1541416" y="1966522"/>
            <a:ext cx="9222378" cy="4401205"/>
          </a:xfrm>
          <a:prstGeom prst="rect">
            <a:avLst/>
          </a:prstGeom>
        </p:spPr>
        <p:txBody>
          <a:bodyPr wrap="square">
            <a:spAutoFit/>
          </a:bodyPr>
          <a:lstStyle/>
          <a:p>
            <a:pPr>
              <a:lnSpc>
                <a:spcPct val="200000"/>
              </a:lnSpc>
            </a:pPr>
            <a:r>
              <a:rPr lang="en-GB" sz="2000" dirty="0" smtClean="0">
                <a:solidFill>
                  <a:schemeClr val="bg1"/>
                </a:solidFill>
              </a:rPr>
              <a:t>This</a:t>
            </a:r>
            <a:r>
              <a:rPr lang="en-GB" dirty="0" smtClean="0">
                <a:solidFill>
                  <a:schemeClr val="bg1"/>
                </a:solidFill>
              </a:rPr>
              <a:t> </a:t>
            </a:r>
            <a:r>
              <a:rPr lang="en-GB" sz="2000" dirty="0" smtClean="0">
                <a:solidFill>
                  <a:schemeClr val="bg1"/>
                </a:solidFill>
              </a:rPr>
              <a:t>project is developed using php, </a:t>
            </a:r>
            <a:r>
              <a:rPr lang="en-GB" sz="2000" dirty="0" smtClean="0">
                <a:solidFill>
                  <a:schemeClr val="bg1"/>
                </a:solidFill>
              </a:rPr>
              <a:t>NetBeans</a:t>
            </a:r>
            <a:r>
              <a:rPr lang="en-GB" sz="2000" dirty="0" smtClean="0">
                <a:solidFill>
                  <a:schemeClr val="bg1"/>
                </a:solidFill>
              </a:rPr>
              <a:t> </a:t>
            </a:r>
            <a:r>
              <a:rPr lang="en-GB" sz="2000" dirty="0" smtClean="0">
                <a:solidFill>
                  <a:schemeClr val="bg1"/>
                </a:solidFill>
              </a:rPr>
              <a:t>and MySql fully meets the objective of the system which it has been developed. This project is used for computerizing employee management work in offices, schools, etc. The software keeps record of employee’s attendance, provident fund, gratuity and salary and generates the slip of salary too. The software is capable of easy storage of information related to employee through database.</a:t>
            </a:r>
          </a:p>
          <a:p>
            <a:pPr>
              <a:lnSpc>
                <a:spcPct val="200000"/>
              </a:lnSpc>
            </a:pPr>
            <a:r>
              <a:rPr lang="en-GB" sz="2000" dirty="0" smtClean="0">
                <a:solidFill>
                  <a:schemeClr val="bg1"/>
                </a:solidFill>
              </a:rPr>
              <a:t> </a:t>
            </a:r>
            <a:endParaRPr lang="en-GB"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17</a:t>
            </a:fld>
            <a:endParaRPr lang="en-US"/>
          </a:p>
        </p:txBody>
      </p:sp>
    </p:spTree>
    <p:extLst>
      <p:ext uri="{BB962C8B-B14F-4D97-AF65-F5344CB8AC3E}">
        <p14:creationId xmlns:p14="http://schemas.microsoft.com/office/powerpoint/2010/main" val="3283668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D2FB38F-0A81-424C-A76B-3642AF2ACA63}" type="slidenum">
              <a:rPr lang="en-US" smtClean="0"/>
              <a:t>18</a:t>
            </a:fld>
            <a:endParaRPr lang="en-US"/>
          </a:p>
        </p:txBody>
      </p:sp>
      <p:sp>
        <p:nvSpPr>
          <p:cNvPr id="5" name="TextBox 4"/>
          <p:cNvSpPr txBox="1"/>
          <p:nvPr/>
        </p:nvSpPr>
        <p:spPr>
          <a:xfrm>
            <a:off x="2111310" y="2547258"/>
            <a:ext cx="9013372" cy="1862048"/>
          </a:xfrm>
          <a:prstGeom prst="rect">
            <a:avLst/>
          </a:prstGeom>
          <a:noFill/>
        </p:spPr>
        <p:txBody>
          <a:bodyPr wrap="square" rtlCol="0">
            <a:spAutoFit/>
          </a:bodyPr>
          <a:lstStyle/>
          <a:p>
            <a:r>
              <a:rPr lang="en-US" sz="11500" dirty="0" smtClean="0">
                <a:solidFill>
                  <a:schemeClr val="bg1"/>
                </a:solidFill>
                <a:latin typeface="Algerian" panose="04020705040A02060702" pitchFamily="82" charset="0"/>
              </a:rPr>
              <a:t>Thank you</a:t>
            </a:r>
            <a:endParaRPr lang="en-US" sz="115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10039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93623" y="496389"/>
            <a:ext cx="3357154" cy="67926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2">
                    <a:lumMod val="50000"/>
                  </a:schemeClr>
                </a:solidFill>
                <a:latin typeface="Algerian" panose="04020705040A02060702" pitchFamily="82" charset="0"/>
              </a:rPr>
              <a:t>Contents</a:t>
            </a:r>
            <a:endParaRPr lang="en-US" sz="3600" b="1" dirty="0">
              <a:solidFill>
                <a:schemeClr val="bg2">
                  <a:lumMod val="50000"/>
                </a:schemeClr>
              </a:solidFill>
              <a:latin typeface="Algerian" panose="04020705040A02060702" pitchFamily="82" charset="0"/>
            </a:endParaRPr>
          </a:p>
        </p:txBody>
      </p:sp>
      <p:sp>
        <p:nvSpPr>
          <p:cNvPr id="7" name="TextBox 6"/>
          <p:cNvSpPr txBox="1"/>
          <p:nvPr/>
        </p:nvSpPr>
        <p:spPr>
          <a:xfrm>
            <a:off x="1449977" y="1841863"/>
            <a:ext cx="5329646" cy="6047809"/>
          </a:xfrm>
          <a:prstGeom prst="rect">
            <a:avLst/>
          </a:prstGeom>
          <a:noFill/>
        </p:spPr>
        <p:txBody>
          <a:bodyPr wrap="square" rtlCol="0">
            <a:spAutoFit/>
          </a:bodyPr>
          <a:lstStyle/>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Introduction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Problem Statement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Problem Objective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Scope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Functional Requirements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Non-functional Requirements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Advantages</a:t>
            </a:r>
            <a:endParaRPr lang="en-US" b="1" dirty="0">
              <a:solidFill>
                <a:schemeClr val="bg1"/>
              </a:solidFill>
            </a:endParaRPr>
          </a:p>
          <a:p>
            <a:pPr marL="285750" indent="-285750">
              <a:lnSpc>
                <a:spcPct val="200000"/>
              </a:lnSpc>
              <a:buClr>
                <a:schemeClr val="bg2">
                  <a:lumMod val="50000"/>
                </a:schemeClr>
              </a:buClr>
              <a:buFont typeface="Wingdings" panose="05000000000000000000" pitchFamily="2" charset="2"/>
              <a:buChar char="q"/>
            </a:pPr>
            <a:endParaRPr lang="en-US" dirty="0" smtClean="0">
              <a:solidFill>
                <a:schemeClr val="bg1"/>
              </a:solidFill>
            </a:endParaRPr>
          </a:p>
          <a:p>
            <a:pPr marL="285750" indent="-285750">
              <a:lnSpc>
                <a:spcPct val="200000"/>
              </a:lnSpc>
              <a:buClr>
                <a:schemeClr val="bg2">
                  <a:lumMod val="50000"/>
                </a:schemeClr>
              </a:buClr>
              <a:buFont typeface="Wingdings" panose="05000000000000000000" pitchFamily="2" charset="2"/>
              <a:buChar char="q"/>
            </a:pPr>
            <a:endParaRPr lang="en-US" dirty="0">
              <a:solidFill>
                <a:schemeClr val="bg1"/>
              </a:solidFill>
            </a:endParaRPr>
          </a:p>
        </p:txBody>
      </p:sp>
      <p:sp>
        <p:nvSpPr>
          <p:cNvPr id="8" name="TextBox 7"/>
          <p:cNvSpPr txBox="1"/>
          <p:nvPr/>
        </p:nvSpPr>
        <p:spPr>
          <a:xfrm>
            <a:off x="6701246" y="2286000"/>
            <a:ext cx="3918857" cy="666786"/>
          </a:xfrm>
          <a:prstGeom prst="rect">
            <a:avLst/>
          </a:prstGeom>
          <a:noFill/>
        </p:spPr>
        <p:txBody>
          <a:bodyPr wrap="square" rtlCol="0">
            <a:spAutoFit/>
          </a:bodyPr>
          <a:lstStyle/>
          <a:p>
            <a:pPr marL="2571750" lvl="5" indent="-285750">
              <a:lnSpc>
                <a:spcPct val="250000"/>
              </a:lnSpc>
              <a:buClr>
                <a:schemeClr val="bg2">
                  <a:lumMod val="50000"/>
                </a:schemeClr>
              </a:buClr>
              <a:buFont typeface="Wingdings" panose="05000000000000000000" pitchFamily="2" charset="2"/>
              <a:buChar char="q"/>
            </a:pPr>
            <a:endParaRPr lang="en-US" b="1" dirty="0">
              <a:solidFill>
                <a:schemeClr val="bg1"/>
              </a:solidFill>
            </a:endParaRPr>
          </a:p>
        </p:txBody>
      </p:sp>
      <p:sp>
        <p:nvSpPr>
          <p:cNvPr id="9" name="TextBox 8"/>
          <p:cNvSpPr txBox="1"/>
          <p:nvPr/>
        </p:nvSpPr>
        <p:spPr>
          <a:xfrm>
            <a:off x="6570617" y="1861747"/>
            <a:ext cx="2560320" cy="4065472"/>
          </a:xfrm>
          <a:prstGeom prst="rect">
            <a:avLst/>
          </a:prstGeom>
          <a:noFill/>
        </p:spPr>
        <p:txBody>
          <a:bodyPr wrap="square" rtlCol="0">
            <a:spAutoFit/>
          </a:bodyPr>
          <a:lstStyle/>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Disadvantages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Project Stakeholders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Cost Analysis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Conclusion</a:t>
            </a:r>
          </a:p>
          <a:p>
            <a:pPr marL="285750" indent="-285750">
              <a:lnSpc>
                <a:spcPct val="250000"/>
              </a:lnSpc>
              <a:buClr>
                <a:schemeClr val="bg2">
                  <a:lumMod val="50000"/>
                </a:schemeClr>
              </a:buClr>
              <a:buFont typeface="Wingdings" panose="05000000000000000000" pitchFamily="2" charset="2"/>
              <a:buChar char="q"/>
            </a:pP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2</a:t>
            </a:fld>
            <a:endParaRPr lang="en-US"/>
          </a:p>
        </p:txBody>
      </p:sp>
    </p:spTree>
    <p:extLst>
      <p:ext uri="{BB962C8B-B14F-4D97-AF65-F5344CB8AC3E}">
        <p14:creationId xmlns:p14="http://schemas.microsoft.com/office/powerpoint/2010/main" val="118443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7680" y="875212"/>
            <a:ext cx="3487783"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anose="04020705040A02060702" pitchFamily="82" charset="0"/>
              </a:rPr>
              <a:t>INTRODUCTION</a:t>
            </a:r>
            <a:endParaRPr lang="en-US" sz="3200" b="1" dirty="0">
              <a:solidFill>
                <a:schemeClr val="bg1"/>
              </a:solidFill>
              <a:latin typeface="Algerian" panose="04020705040A02060702" pitchFamily="82" charset="0"/>
            </a:endParaRPr>
          </a:p>
        </p:txBody>
      </p:sp>
      <p:sp>
        <p:nvSpPr>
          <p:cNvPr id="5" name="TextBox 4"/>
          <p:cNvSpPr txBox="1"/>
          <p:nvPr/>
        </p:nvSpPr>
        <p:spPr>
          <a:xfrm>
            <a:off x="757647" y="2638697"/>
            <a:ext cx="10567850" cy="2400657"/>
          </a:xfrm>
          <a:prstGeom prst="rect">
            <a:avLst/>
          </a:prstGeom>
          <a:noFill/>
        </p:spPr>
        <p:txBody>
          <a:bodyPr wrap="square" rtlCol="0">
            <a:spAutoFit/>
          </a:bodyPr>
          <a:lstStyle/>
          <a:p>
            <a:pPr>
              <a:lnSpc>
                <a:spcPct val="250000"/>
              </a:lnSpc>
            </a:pPr>
            <a:r>
              <a:rPr lang="en-US" sz="2000" dirty="0">
                <a:solidFill>
                  <a:schemeClr val="bg1"/>
                </a:solidFill>
              </a:rPr>
              <a:t>This chapter summarizes the evaluation of the literature relevant to the </a:t>
            </a:r>
            <a:r>
              <a:rPr lang="en-US" sz="2000" dirty="0" smtClean="0">
                <a:solidFill>
                  <a:schemeClr val="bg1"/>
                </a:solidFill>
              </a:rPr>
              <a:t>Employee Management </a:t>
            </a:r>
            <a:r>
              <a:rPr lang="en-US" sz="2000" dirty="0">
                <a:solidFill>
                  <a:schemeClr val="bg1"/>
                </a:solidFill>
              </a:rPr>
              <a:t>System. It examines theories, concepts, approaches, methods and </a:t>
            </a:r>
            <a:r>
              <a:rPr lang="en-US" sz="2000" dirty="0" smtClean="0">
                <a:solidFill>
                  <a:schemeClr val="bg1"/>
                </a:solidFill>
              </a:rPr>
              <a:t>techniques relevant </a:t>
            </a:r>
            <a:r>
              <a:rPr lang="en-US" sz="2000" dirty="0">
                <a:solidFill>
                  <a:schemeClr val="bg1"/>
                </a:solidFill>
              </a:rPr>
              <a:t>to the project. Similar existing technologies relating to the development the EMS </a:t>
            </a:r>
            <a:r>
              <a:rPr lang="en-US" sz="2000" dirty="0" smtClean="0">
                <a:solidFill>
                  <a:schemeClr val="bg1"/>
                </a:solidFill>
              </a:rPr>
              <a:t>are discussed.</a:t>
            </a: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3</a:t>
            </a:fld>
            <a:endParaRPr lang="en-US"/>
          </a:p>
        </p:txBody>
      </p:sp>
    </p:spTree>
    <p:extLst>
      <p:ext uri="{BB962C8B-B14F-4D97-AF65-F5344CB8AC3E}">
        <p14:creationId xmlns:p14="http://schemas.microsoft.com/office/powerpoint/2010/main" val="2197745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3279" y="953590"/>
            <a:ext cx="5133703"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anose="04020705040A02060702" pitchFamily="82" charset="0"/>
              </a:rPr>
              <a:t>PROBLEM  STATEMENT</a:t>
            </a:r>
            <a:endParaRPr lang="en-US" sz="3200" b="1" dirty="0">
              <a:solidFill>
                <a:schemeClr val="bg1"/>
              </a:solidFill>
              <a:latin typeface="Algerian" panose="04020705040A02060702" pitchFamily="82" charset="0"/>
            </a:endParaRPr>
          </a:p>
        </p:txBody>
      </p:sp>
      <p:sp>
        <p:nvSpPr>
          <p:cNvPr id="5" name="TextBox 4"/>
          <p:cNvSpPr txBox="1"/>
          <p:nvPr/>
        </p:nvSpPr>
        <p:spPr>
          <a:xfrm>
            <a:off x="1240971" y="2677886"/>
            <a:ext cx="9836332" cy="2651760"/>
          </a:xfrm>
          <a:prstGeom prst="rect">
            <a:avLst/>
          </a:prstGeom>
          <a:noFill/>
        </p:spPr>
        <p:txBody>
          <a:bodyPr wrap="square" rtlCol="0">
            <a:spAutoFit/>
          </a:bodyPr>
          <a:lstStyle/>
          <a:p>
            <a:endParaRPr lang="en-US" dirty="0"/>
          </a:p>
        </p:txBody>
      </p:sp>
      <p:sp>
        <p:nvSpPr>
          <p:cNvPr id="6" name="TextBox 5"/>
          <p:cNvSpPr txBox="1"/>
          <p:nvPr/>
        </p:nvSpPr>
        <p:spPr>
          <a:xfrm>
            <a:off x="1018903" y="2351314"/>
            <a:ext cx="10202091" cy="2831544"/>
          </a:xfrm>
          <a:prstGeom prst="rect">
            <a:avLst/>
          </a:prstGeom>
          <a:noFill/>
        </p:spPr>
        <p:txBody>
          <a:bodyPr wrap="square" rtlCol="0">
            <a:spAutoFit/>
          </a:bodyPr>
          <a:lstStyle/>
          <a:p>
            <a:pPr>
              <a:lnSpc>
                <a:spcPct val="200000"/>
              </a:lnSpc>
            </a:pPr>
            <a:r>
              <a:rPr lang="en-US" sz="2000" dirty="0" smtClean="0">
                <a:solidFill>
                  <a:schemeClr val="bg1"/>
                </a:solidFill>
              </a:rPr>
              <a:t> This report’s documentation goes through the whole process of both application program and database development. It also comprises the development tools have been utilized for these purposes. </a:t>
            </a:r>
            <a:r>
              <a:rPr lang="en-US" sz="2000" dirty="0" smtClean="0">
                <a:solidFill>
                  <a:schemeClr val="bg1"/>
                </a:solidFill>
              </a:rPr>
              <a:t>This </a:t>
            </a:r>
            <a:r>
              <a:rPr lang="en-US" sz="2000" dirty="0" smtClean="0">
                <a:solidFill>
                  <a:schemeClr val="bg1"/>
                </a:solidFill>
              </a:rPr>
              <a:t>project is aimed at setting up information system about the status of the employee though a password protected system. </a:t>
            </a:r>
            <a:endParaRPr lang="en-US" dirty="0">
              <a:solidFill>
                <a:schemeClr val="bg1"/>
              </a:solidFill>
            </a:endParaRPr>
          </a:p>
          <a:p>
            <a:endParaRPr lang="en-US" dirty="0"/>
          </a:p>
        </p:txBody>
      </p:sp>
      <p:sp>
        <p:nvSpPr>
          <p:cNvPr id="2" name="Slide Number Placeholder 1"/>
          <p:cNvSpPr>
            <a:spLocks noGrp="1"/>
          </p:cNvSpPr>
          <p:nvPr>
            <p:ph type="sldNum" sz="quarter" idx="12"/>
          </p:nvPr>
        </p:nvSpPr>
        <p:spPr/>
        <p:txBody>
          <a:bodyPr/>
          <a:lstStyle/>
          <a:p>
            <a:fld id="{5D2FB38F-0A81-424C-A76B-3642AF2ACA63}" type="slidenum">
              <a:rPr lang="en-US" smtClean="0"/>
              <a:t>4</a:t>
            </a:fld>
            <a:endParaRPr lang="en-US"/>
          </a:p>
        </p:txBody>
      </p:sp>
    </p:spTree>
    <p:extLst>
      <p:ext uri="{BB962C8B-B14F-4D97-AF65-F5344CB8AC3E}">
        <p14:creationId xmlns:p14="http://schemas.microsoft.com/office/powerpoint/2010/main" val="205207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83279" y="953590"/>
            <a:ext cx="5133703"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anose="04020705040A02060702" pitchFamily="82" charset="0"/>
              </a:rPr>
              <a:t>PROBLEM  objective</a:t>
            </a:r>
            <a:endParaRPr lang="en-US" sz="3200" b="1" dirty="0">
              <a:solidFill>
                <a:schemeClr val="bg1"/>
              </a:solidFill>
              <a:latin typeface="Algerian" panose="04020705040A02060702" pitchFamily="82" charset="0"/>
            </a:endParaRPr>
          </a:p>
        </p:txBody>
      </p:sp>
      <p:sp>
        <p:nvSpPr>
          <p:cNvPr id="6" name="TextBox 5"/>
          <p:cNvSpPr txBox="1"/>
          <p:nvPr/>
        </p:nvSpPr>
        <p:spPr>
          <a:xfrm>
            <a:off x="1881051" y="2364377"/>
            <a:ext cx="9052560" cy="378565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2000" dirty="0" smtClean="0">
                <a:solidFill>
                  <a:schemeClr val="bg1"/>
                </a:solidFill>
              </a:rPr>
              <a:t>This project aimed to simplify the task of maintaining records to the employee of the company.</a:t>
            </a:r>
          </a:p>
          <a:p>
            <a:pPr marL="285750" indent="-285750">
              <a:lnSpc>
                <a:spcPct val="200000"/>
              </a:lnSpc>
              <a:buFont typeface="Wingdings" panose="05000000000000000000" pitchFamily="2" charset="2"/>
              <a:buChar char="q"/>
            </a:pPr>
            <a:r>
              <a:rPr lang="en-US" sz="2000" dirty="0" smtClean="0">
                <a:solidFill>
                  <a:schemeClr val="bg1"/>
                </a:solidFill>
              </a:rPr>
              <a:t>To developed an well design database and store employee information .</a:t>
            </a:r>
          </a:p>
          <a:p>
            <a:pPr marL="285750" indent="-285750">
              <a:lnSpc>
                <a:spcPct val="200000"/>
              </a:lnSpc>
              <a:buFont typeface="Wingdings" panose="05000000000000000000" pitchFamily="2" charset="2"/>
              <a:buChar char="q"/>
            </a:pPr>
            <a:r>
              <a:rPr lang="en-US" sz="2000" dirty="0" smtClean="0">
                <a:solidFill>
                  <a:schemeClr val="bg1"/>
                </a:solidFill>
              </a:rPr>
              <a:t>Provides full functional reports to management of company.</a:t>
            </a:r>
          </a:p>
          <a:p>
            <a:pPr marL="285750" indent="-285750">
              <a:lnSpc>
                <a:spcPct val="200000"/>
              </a:lnSpc>
              <a:buFont typeface="Wingdings" panose="05000000000000000000" pitchFamily="2" charset="2"/>
              <a:buChar char="q"/>
            </a:pPr>
            <a:r>
              <a:rPr lang="en-US" sz="2000" dirty="0" smtClean="0">
                <a:solidFill>
                  <a:schemeClr val="bg1"/>
                </a:solidFill>
              </a:rPr>
              <a:t>The objective of this project is to provide a comprehensive approach towards the management of employee information.</a:t>
            </a: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5</a:t>
            </a:fld>
            <a:endParaRPr lang="en-US"/>
          </a:p>
        </p:txBody>
      </p:sp>
    </p:spTree>
    <p:extLst>
      <p:ext uri="{BB962C8B-B14F-4D97-AF65-F5344CB8AC3E}">
        <p14:creationId xmlns:p14="http://schemas.microsoft.com/office/powerpoint/2010/main" val="1698016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80114" y="992779"/>
            <a:ext cx="3984171"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SCOPE</a:t>
            </a:r>
            <a:endParaRPr lang="en-US" sz="3600" b="1" dirty="0">
              <a:solidFill>
                <a:schemeClr val="bg1"/>
              </a:solidFill>
              <a:latin typeface="Algerian" panose="04020705040A02060702" pitchFamily="82" charset="0"/>
            </a:endParaRPr>
          </a:p>
        </p:txBody>
      </p:sp>
      <p:sp>
        <p:nvSpPr>
          <p:cNvPr id="5" name="TextBox 4"/>
          <p:cNvSpPr txBox="1"/>
          <p:nvPr/>
        </p:nvSpPr>
        <p:spPr>
          <a:xfrm>
            <a:off x="1632857" y="2690949"/>
            <a:ext cx="9000309" cy="4031873"/>
          </a:xfrm>
          <a:prstGeom prst="rect">
            <a:avLst/>
          </a:prstGeom>
          <a:noFill/>
        </p:spPr>
        <p:txBody>
          <a:bodyPr wrap="square" rtlCol="0">
            <a:spAutoFit/>
          </a:bodyPr>
          <a:lstStyle/>
          <a:p>
            <a:endParaRPr lang="en-US" sz="2000" dirty="0" smtClean="0">
              <a:solidFill>
                <a:schemeClr val="bg1"/>
              </a:solidFill>
            </a:endParaRPr>
          </a:p>
          <a:p>
            <a:pPr marL="342900" indent="-342900">
              <a:lnSpc>
                <a:spcPct val="150000"/>
              </a:lnSpc>
              <a:buFont typeface="Wingdings" panose="05000000000000000000" pitchFamily="2" charset="2"/>
              <a:buChar char="q"/>
            </a:pPr>
            <a:r>
              <a:rPr lang="en-US" sz="2000" dirty="0" smtClean="0">
                <a:solidFill>
                  <a:schemeClr val="bg1"/>
                </a:solidFill>
              </a:rPr>
              <a:t>Employee profiles: Employees will have access to their personal profiles and will be able to edit their details.</a:t>
            </a:r>
          </a:p>
          <a:p>
            <a:pPr marL="342900" indent="-342900">
              <a:lnSpc>
                <a:spcPct val="150000"/>
              </a:lnSpc>
              <a:buFont typeface="Wingdings" panose="05000000000000000000" pitchFamily="2" charset="2"/>
              <a:buChar char="q"/>
            </a:pPr>
            <a:r>
              <a:rPr lang="en-US" sz="2000" dirty="0" smtClean="0">
                <a:solidFill>
                  <a:schemeClr val="bg1"/>
                </a:solidFill>
              </a:rPr>
              <a:t>Report </a:t>
            </a:r>
            <a:r>
              <a:rPr lang="en-US" sz="2000" dirty="0">
                <a:solidFill>
                  <a:schemeClr val="bg1"/>
                </a:solidFill>
              </a:rPr>
              <a:t>generation :The HR manager will be able to generate timely reports in order to monitor employees and this can be used for performance appraisals. The reports will be have all the information of an employee from educational background, trainings attended, projects done as well as technical skills.</a:t>
            </a:r>
          </a:p>
          <a:p>
            <a:pPr marL="342900" indent="-342900">
              <a:lnSpc>
                <a:spcPct val="150000"/>
              </a:lnSpc>
              <a:buFont typeface="Wingdings" panose="05000000000000000000" pitchFamily="2" charset="2"/>
              <a:buChar char="q"/>
            </a:pPr>
            <a:endParaRPr lang="en-US" sz="2400" dirty="0" smtClean="0">
              <a:solidFill>
                <a:schemeClr val="bg1"/>
              </a:solidFill>
            </a:endParaRPr>
          </a:p>
          <a:p>
            <a:endParaRPr lang="en-US" sz="2000" dirty="0">
              <a:solidFill>
                <a:schemeClr val="bg1"/>
              </a:solidFill>
            </a:endParaRPr>
          </a:p>
        </p:txBody>
      </p:sp>
      <p:sp>
        <p:nvSpPr>
          <p:cNvPr id="6" name="Rectangle 5"/>
          <p:cNvSpPr/>
          <p:nvPr/>
        </p:nvSpPr>
        <p:spPr>
          <a:xfrm>
            <a:off x="1377171" y="2166422"/>
            <a:ext cx="6141233" cy="400110"/>
          </a:xfrm>
          <a:prstGeom prst="rect">
            <a:avLst/>
          </a:prstGeom>
        </p:spPr>
        <p:txBody>
          <a:bodyPr wrap="none">
            <a:spAutoFit/>
          </a:bodyPr>
          <a:lstStyle/>
          <a:p>
            <a:r>
              <a:rPr lang="en-US" sz="2000" dirty="0">
                <a:solidFill>
                  <a:schemeClr val="bg1"/>
                </a:solidFill>
              </a:rPr>
              <a:t>The scope of this project will be limited to the </a:t>
            </a:r>
            <a:r>
              <a:rPr lang="en-US" sz="2000" dirty="0" smtClean="0">
                <a:solidFill>
                  <a:schemeClr val="bg1"/>
                </a:solidFill>
              </a:rPr>
              <a:t>following </a:t>
            </a:r>
            <a:r>
              <a:rPr lang="en-US" dirty="0" smtClean="0">
                <a:solidFill>
                  <a:schemeClr val="bg1"/>
                </a:solidFill>
              </a:rPr>
              <a:t>:</a:t>
            </a:r>
            <a:endParaRPr lang="en-US" dirty="0"/>
          </a:p>
        </p:txBody>
      </p:sp>
      <p:sp>
        <p:nvSpPr>
          <p:cNvPr id="2" name="Slide Number Placeholder 1"/>
          <p:cNvSpPr>
            <a:spLocks noGrp="1"/>
          </p:cNvSpPr>
          <p:nvPr>
            <p:ph type="sldNum" sz="quarter" idx="12"/>
          </p:nvPr>
        </p:nvSpPr>
        <p:spPr/>
        <p:txBody>
          <a:bodyPr/>
          <a:lstStyle/>
          <a:p>
            <a:fld id="{5D2FB38F-0A81-424C-A76B-3642AF2ACA63}" type="slidenum">
              <a:rPr lang="en-US" smtClean="0"/>
              <a:t>6</a:t>
            </a:fld>
            <a:endParaRPr lang="en-US"/>
          </a:p>
        </p:txBody>
      </p:sp>
    </p:spTree>
    <p:extLst>
      <p:ext uri="{BB962C8B-B14F-4D97-AF65-F5344CB8AC3E}">
        <p14:creationId xmlns:p14="http://schemas.microsoft.com/office/powerpoint/2010/main" val="769011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8411" y="496391"/>
            <a:ext cx="5094516" cy="12409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Functional requirements </a:t>
            </a:r>
            <a:endParaRPr lang="en-US" sz="3600" b="1" dirty="0">
              <a:solidFill>
                <a:schemeClr val="bg1"/>
              </a:solidFill>
              <a:latin typeface="Algerian" panose="04020705040A02060702" pitchFamily="82" charset="0"/>
            </a:endParaRPr>
          </a:p>
        </p:txBody>
      </p:sp>
      <p:sp>
        <p:nvSpPr>
          <p:cNvPr id="6" name="TextBox 5"/>
          <p:cNvSpPr txBox="1"/>
          <p:nvPr/>
        </p:nvSpPr>
        <p:spPr>
          <a:xfrm>
            <a:off x="2403566" y="2625634"/>
            <a:ext cx="7694023"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solidFill>
                <a:schemeClr val="bg1"/>
              </a:solidFill>
            </a:endParaRPr>
          </a:p>
        </p:txBody>
      </p:sp>
      <p:sp>
        <p:nvSpPr>
          <p:cNvPr id="7" name="TextBox 6"/>
          <p:cNvSpPr txBox="1"/>
          <p:nvPr/>
        </p:nvSpPr>
        <p:spPr>
          <a:xfrm>
            <a:off x="1789612" y="2207623"/>
            <a:ext cx="8582298" cy="4093428"/>
          </a:xfrm>
          <a:prstGeom prst="rect">
            <a:avLst/>
          </a:prstGeom>
          <a:noFill/>
        </p:spPr>
        <p:txBody>
          <a:bodyPr wrap="square" rtlCol="0">
            <a:spAutoFit/>
          </a:bodyPr>
          <a:lstStyle/>
          <a:p>
            <a:pPr marL="285750" lvl="0" indent="-285750">
              <a:buFont typeface="Wingdings" panose="05000000000000000000" pitchFamily="2" charset="2"/>
              <a:buChar char="Ø"/>
            </a:pPr>
            <a:r>
              <a:rPr lang="en-US" sz="2000" dirty="0" smtClean="0">
                <a:solidFill>
                  <a:schemeClr val="bg1"/>
                </a:solidFill>
              </a:rPr>
              <a:t>Employee must be able to login to the system.</a:t>
            </a:r>
          </a:p>
          <a:p>
            <a:pPr marL="285750" lvl="0" indent="-285750">
              <a:lnSpc>
                <a:spcPct val="200000"/>
              </a:lnSpc>
              <a:buFont typeface="Wingdings" panose="05000000000000000000" pitchFamily="2" charset="2"/>
              <a:buChar char="Ø"/>
            </a:pPr>
            <a:r>
              <a:rPr lang="en-GB" sz="2000" dirty="0" smtClean="0">
                <a:solidFill>
                  <a:schemeClr val="bg1"/>
                </a:solidFill>
              </a:rPr>
              <a:t>Employee must be able to view system.</a:t>
            </a:r>
            <a:r>
              <a:rPr lang="en-US" sz="2000" dirty="0" smtClean="0">
                <a:solidFill>
                  <a:schemeClr val="bg1"/>
                </a:solidFill>
              </a:rPr>
              <a:t> </a:t>
            </a:r>
          </a:p>
          <a:p>
            <a:pPr marL="285750" lvl="0" indent="-285750">
              <a:lnSpc>
                <a:spcPct val="200000"/>
              </a:lnSpc>
              <a:buFont typeface="Wingdings" panose="05000000000000000000" pitchFamily="2" charset="2"/>
              <a:buChar char="Ø"/>
            </a:pPr>
            <a:r>
              <a:rPr lang="en-GB" sz="2000" dirty="0" smtClean="0">
                <a:solidFill>
                  <a:schemeClr val="bg1"/>
                </a:solidFill>
              </a:rPr>
              <a:t>Employee can register during registration period.</a:t>
            </a:r>
          </a:p>
          <a:p>
            <a:pPr marL="285750" lvl="0" indent="-285750">
              <a:lnSpc>
                <a:spcPct val="200000"/>
              </a:lnSpc>
              <a:buFont typeface="Wingdings" panose="05000000000000000000" pitchFamily="2" charset="2"/>
              <a:buChar char="Ø"/>
            </a:pPr>
            <a:r>
              <a:rPr lang="en-GB" sz="2000" dirty="0" smtClean="0">
                <a:solidFill>
                  <a:schemeClr val="bg1"/>
                </a:solidFill>
              </a:rPr>
              <a:t>Employee systems can provide functionality for scheduling shifts and attendance to ensure compliance with staffing needs.</a:t>
            </a:r>
          </a:p>
          <a:p>
            <a:pPr marL="285750" lvl="0" indent="-285750">
              <a:lnSpc>
                <a:spcPct val="200000"/>
              </a:lnSpc>
              <a:buFont typeface="Wingdings" panose="05000000000000000000" pitchFamily="2" charset="2"/>
              <a:buChar char="Ø"/>
            </a:pPr>
            <a:r>
              <a:rPr lang="en-GB" sz="2000" dirty="0" smtClean="0">
                <a:solidFill>
                  <a:schemeClr val="bg1"/>
                </a:solidFill>
              </a:rPr>
              <a:t>Accounting features in an HRM system promote financial planning and invoice management.</a:t>
            </a: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7</a:t>
            </a:fld>
            <a:endParaRPr lang="en-US"/>
          </a:p>
        </p:txBody>
      </p:sp>
    </p:spTree>
    <p:extLst>
      <p:ext uri="{BB962C8B-B14F-4D97-AF65-F5344CB8AC3E}">
        <p14:creationId xmlns:p14="http://schemas.microsoft.com/office/powerpoint/2010/main" val="3288698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8411" y="496391"/>
            <a:ext cx="5094516" cy="12409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Non-functional requirements </a:t>
            </a:r>
            <a:endParaRPr lang="en-US" sz="3600" b="1" dirty="0">
              <a:solidFill>
                <a:schemeClr val="bg1"/>
              </a:solidFill>
              <a:latin typeface="Algerian" panose="04020705040A02060702" pitchFamily="82" charset="0"/>
            </a:endParaRPr>
          </a:p>
        </p:txBody>
      </p:sp>
      <p:sp>
        <p:nvSpPr>
          <p:cNvPr id="5" name="Rectangle 4"/>
          <p:cNvSpPr/>
          <p:nvPr/>
        </p:nvSpPr>
        <p:spPr>
          <a:xfrm>
            <a:off x="2364377" y="2690336"/>
            <a:ext cx="7328263" cy="4247317"/>
          </a:xfrm>
          <a:prstGeom prst="rect">
            <a:avLst/>
          </a:prstGeom>
        </p:spPr>
        <p:txBody>
          <a:bodyPr wrap="square">
            <a:spAutoFit/>
          </a:bodyPr>
          <a:lstStyle/>
          <a:p>
            <a:pPr marL="285750" lvl="0" indent="-285750">
              <a:lnSpc>
                <a:spcPct val="200000"/>
              </a:lnSpc>
              <a:buFont typeface="Wingdings" panose="05000000000000000000" pitchFamily="2" charset="2"/>
              <a:buChar char="Ø"/>
            </a:pPr>
            <a:r>
              <a:rPr lang="en-GB" sz="2000" dirty="0" smtClean="0">
                <a:solidFill>
                  <a:schemeClr val="bg1"/>
                </a:solidFill>
              </a:rPr>
              <a:t>The costs of creating and maintaining a new system are common non-functional issues that have an impact on the creation and development of a payroll program. </a:t>
            </a:r>
          </a:p>
          <a:p>
            <a:pPr marL="285750" lvl="0" indent="-285750">
              <a:lnSpc>
                <a:spcPct val="200000"/>
              </a:lnSpc>
              <a:buFont typeface="Wingdings" panose="05000000000000000000" pitchFamily="2" charset="2"/>
              <a:buChar char="Ø"/>
            </a:pPr>
            <a:r>
              <a:rPr lang="en-GB" sz="2000" dirty="0" smtClean="0">
                <a:solidFill>
                  <a:schemeClr val="bg1"/>
                </a:solidFill>
              </a:rPr>
              <a:t>Network Bandwidth.</a:t>
            </a:r>
          </a:p>
          <a:p>
            <a:pPr marL="285750" lvl="0" indent="-285750">
              <a:lnSpc>
                <a:spcPct val="200000"/>
              </a:lnSpc>
              <a:buFont typeface="Wingdings" panose="05000000000000000000" pitchFamily="2" charset="2"/>
              <a:buChar char="Ø"/>
            </a:pPr>
            <a:r>
              <a:rPr lang="en-GB" sz="2000" dirty="0" smtClean="0">
                <a:solidFill>
                  <a:schemeClr val="bg1"/>
                </a:solidFill>
              </a:rPr>
              <a:t>Flexibility.</a:t>
            </a:r>
          </a:p>
          <a:p>
            <a:pPr marL="285750" lvl="0" indent="-285750">
              <a:lnSpc>
                <a:spcPct val="200000"/>
              </a:lnSpc>
              <a:buFont typeface="Wingdings" panose="05000000000000000000" pitchFamily="2" charset="2"/>
              <a:buChar char="Ø"/>
            </a:pPr>
            <a:r>
              <a:rPr lang="en-GB" sz="2000" dirty="0" smtClean="0">
                <a:solidFill>
                  <a:schemeClr val="bg1"/>
                </a:solidFill>
              </a:rPr>
              <a:t>Reliability.</a:t>
            </a:r>
          </a:p>
          <a:p>
            <a:pPr marL="285750" lvl="0" indent="-285750">
              <a:lnSpc>
                <a:spcPct val="150000"/>
              </a:lnSpc>
              <a:buFont typeface="Wingdings" panose="05000000000000000000" pitchFamily="2" charset="2"/>
              <a:buChar char="Ø"/>
            </a:pPr>
            <a:endParaRPr lang="en-GB" sz="2000" dirty="0" smtClean="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8</a:t>
            </a:fld>
            <a:endParaRPr lang="en-US"/>
          </a:p>
        </p:txBody>
      </p:sp>
    </p:spTree>
    <p:extLst>
      <p:ext uri="{BB962C8B-B14F-4D97-AF65-F5344CB8AC3E}">
        <p14:creationId xmlns:p14="http://schemas.microsoft.com/office/powerpoint/2010/main" val="117375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Advantages </a:t>
            </a:r>
            <a:endParaRPr lang="en-US" sz="3600" b="1" dirty="0">
              <a:solidFill>
                <a:schemeClr val="bg1"/>
              </a:solidFill>
              <a:latin typeface="Algerian" panose="04020705040A02060702" pitchFamily="82" charset="0"/>
            </a:endParaRPr>
          </a:p>
        </p:txBody>
      </p:sp>
      <p:sp>
        <p:nvSpPr>
          <p:cNvPr id="5" name="TextBox 4"/>
          <p:cNvSpPr txBox="1"/>
          <p:nvPr/>
        </p:nvSpPr>
        <p:spPr>
          <a:xfrm>
            <a:off x="1619794" y="1476103"/>
            <a:ext cx="9183189" cy="267765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sz="2000" dirty="0" smtClean="0">
                <a:solidFill>
                  <a:schemeClr val="bg1"/>
                </a:solidFill>
              </a:rPr>
              <a:t> It saves time as it speeds up every aspect of the employee database management and payroll process with a range of automated features.</a:t>
            </a:r>
          </a:p>
          <a:p>
            <a:pPr marL="285750" indent="-285750">
              <a:lnSpc>
                <a:spcPct val="150000"/>
              </a:lnSpc>
              <a:buFont typeface="Wingdings" panose="05000000000000000000" pitchFamily="2" charset="2"/>
              <a:buChar char="q"/>
            </a:pPr>
            <a:r>
              <a:rPr lang="en-GB" sz="2000" dirty="0" smtClean="0">
                <a:solidFill>
                  <a:schemeClr val="bg1"/>
                </a:solidFill>
              </a:rPr>
              <a:t>  It is secure as the employee database and the payroll process is managed by the admin in house rather than sending private information to a third party.</a:t>
            </a:r>
          </a:p>
          <a:p>
            <a:pPr marL="285750" indent="-285750">
              <a:lnSpc>
                <a:spcPct val="150000"/>
              </a:lnSpc>
              <a:buFont typeface="Wingdings" panose="05000000000000000000" pitchFamily="2" charset="2"/>
              <a:buChar char="q"/>
            </a:pPr>
            <a:r>
              <a:rPr lang="en-GB" sz="2000" dirty="0" smtClean="0">
                <a:solidFill>
                  <a:schemeClr val="bg1"/>
                </a:solidFill>
              </a:rPr>
              <a:t>The software is easy to use and is user </a:t>
            </a:r>
            <a:r>
              <a:rPr lang="en-GB" dirty="0" smtClean="0">
                <a:solidFill>
                  <a:schemeClr val="bg1"/>
                </a:solidFill>
              </a:rPr>
              <a:t>friendly so no expertise is required.</a:t>
            </a:r>
          </a:p>
          <a:p>
            <a:pPr marL="285750" indent="-285750">
              <a:buFont typeface="Wingdings" panose="05000000000000000000" pitchFamily="2" charset="2"/>
              <a:buChar char="q"/>
            </a:pPr>
            <a:endParaRPr lang="en-US" dirty="0">
              <a:solidFill>
                <a:schemeClr val="bg1"/>
              </a:solidFill>
            </a:endParaRPr>
          </a:p>
        </p:txBody>
      </p:sp>
      <p:sp>
        <p:nvSpPr>
          <p:cNvPr id="6" name="Rectangle 5"/>
          <p:cNvSpPr/>
          <p:nvPr/>
        </p:nvSpPr>
        <p:spPr>
          <a:xfrm>
            <a:off x="3431177" y="4123366"/>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Dis-</a:t>
            </a:r>
            <a:r>
              <a:rPr lang="en-US" sz="3600" b="1" dirty="0">
                <a:solidFill>
                  <a:schemeClr val="bg1"/>
                </a:solidFill>
                <a:latin typeface="Algerian" panose="04020705040A02060702" pitchFamily="82" charset="0"/>
              </a:rPr>
              <a:t>a</a:t>
            </a:r>
            <a:r>
              <a:rPr lang="en-US" sz="3600" b="1" dirty="0" smtClean="0">
                <a:solidFill>
                  <a:schemeClr val="bg1"/>
                </a:solidFill>
                <a:latin typeface="Algerian" panose="04020705040A02060702" pitchFamily="82" charset="0"/>
              </a:rPr>
              <a:t>dvantages </a:t>
            </a:r>
            <a:endParaRPr lang="en-US" sz="3600" b="1" dirty="0">
              <a:solidFill>
                <a:schemeClr val="bg1"/>
              </a:solidFill>
              <a:latin typeface="Algerian" panose="04020705040A02060702" pitchFamily="82" charset="0"/>
            </a:endParaRPr>
          </a:p>
        </p:txBody>
      </p:sp>
      <p:sp>
        <p:nvSpPr>
          <p:cNvPr id="7" name="TextBox 6"/>
          <p:cNvSpPr txBox="1"/>
          <p:nvPr/>
        </p:nvSpPr>
        <p:spPr>
          <a:xfrm>
            <a:off x="1920241" y="5042263"/>
            <a:ext cx="7341326" cy="1631216"/>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GB" sz="2000" dirty="0">
                <a:solidFill>
                  <a:schemeClr val="bg1"/>
                </a:solidFill>
              </a:rPr>
              <a:t> </a:t>
            </a:r>
            <a:r>
              <a:rPr lang="en-GB" sz="2000" dirty="0" smtClean="0">
                <a:solidFill>
                  <a:schemeClr val="bg1"/>
                </a:solidFill>
              </a:rPr>
              <a:t>It requires an internet connection. </a:t>
            </a:r>
          </a:p>
          <a:p>
            <a:pPr marL="285750" indent="-285750">
              <a:lnSpc>
                <a:spcPct val="200000"/>
              </a:lnSpc>
              <a:buFont typeface="Wingdings" panose="05000000000000000000" pitchFamily="2" charset="2"/>
              <a:buChar char="q"/>
            </a:pPr>
            <a:r>
              <a:rPr lang="en-GB" sz="2000" dirty="0" smtClean="0">
                <a:solidFill>
                  <a:schemeClr val="bg1"/>
                </a:solidFill>
              </a:rPr>
              <a:t> It requires large database.</a:t>
            </a:r>
          </a:p>
          <a:p>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5D2FB38F-0A81-424C-A76B-3642AF2ACA63}" type="slidenum">
              <a:rPr lang="en-US" smtClean="0"/>
              <a:t>9</a:t>
            </a:fld>
            <a:endParaRPr lang="en-US"/>
          </a:p>
        </p:txBody>
      </p:sp>
    </p:spTree>
    <p:extLst>
      <p:ext uri="{BB962C8B-B14F-4D97-AF65-F5344CB8AC3E}">
        <p14:creationId xmlns:p14="http://schemas.microsoft.com/office/powerpoint/2010/main" val="2036535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390</TotalTime>
  <Words>649</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Gill Sans MT</vt:lpstr>
      <vt:lpstr>Wingdings</vt:lpstr>
      <vt:lpstr>Parcel</vt:lpstr>
      <vt:lpstr>Project Title : Employee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Employee Management System</dc:title>
  <dc:creator>hp</dc:creator>
  <cp:lastModifiedBy>hp</cp:lastModifiedBy>
  <cp:revision>27</cp:revision>
  <dcterms:created xsi:type="dcterms:W3CDTF">2021-12-19T13:48:51Z</dcterms:created>
  <dcterms:modified xsi:type="dcterms:W3CDTF">2021-12-20T06:23:18Z</dcterms:modified>
</cp:coreProperties>
</file>