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embeddedFontLst>
    <p:embeddedFont>
      <p:font typeface="Lato" panose="020F0802020204030203" pitchFamily="34" charset="0"/>
      <p:regular r:id="rId14"/>
    </p:embeddedFont>
    <p:embeddedFont>
      <p:font typeface="Lato" panose="020F0802020204030203" pitchFamily="34" charset="-122"/>
      <p:regular r:id="rId15"/>
    </p:embeddedFont>
    <p:embeddedFont>
      <p:font typeface="Lato" panose="020F0802020204030203" pitchFamily="34" charset="-120"/>
      <p:regular r:id="rId1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Борьба за власть после смерти Сталина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5 марта 1953 года Иосиф Сталин умер. Его смерть создала политическую неопределённость. Высшее партийное руководство СССР столкнулось с вопросом: кто будет управлять страной?</a:t>
            </a:r>
            <a:endParaRPr lang="en-US" sz="1750" dirty="0"/>
          </a:p>
        </p:txBody>
      </p:sp>
      <p:sp>
        <p:nvSpPr>
          <p:cNvPr id="5" name="Rectangles 4"/>
          <p:cNvSpPr/>
          <p:nvPr/>
        </p:nvSpPr>
        <p:spPr>
          <a:xfrm>
            <a:off x="12753975" y="7607300"/>
            <a:ext cx="1876425" cy="6223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9751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Коллективное руководство как временный компромисс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093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После смерти Сталина власть решили не концентрировать. Сформировали коллективное руководство. Цель — избежать нового «вождя» и сохранить баланс сил.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987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Георгий Маленков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479852"/>
            <a:ext cx="284559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Председатель Совета Министров СССР.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48987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Лаврентий Берия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200406" y="5479852"/>
            <a:ext cx="284559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Министр внутренних дел, глава МГБ.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48987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Вячеслав Молотов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07022" y="5479852"/>
            <a:ext cx="284559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Представитель старой гвардии.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13638" y="48987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Николай Булганин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1013638" y="5479852"/>
            <a:ext cx="284559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Представитель старой гвардии.</a:t>
            </a:r>
            <a:endParaRPr lang="en-US" sz="1750" dirty="0"/>
          </a:p>
        </p:txBody>
      </p:sp>
      <p:sp>
        <p:nvSpPr>
          <p:cNvPr id="12" name="Rectangles 11"/>
          <p:cNvSpPr/>
          <p:nvPr/>
        </p:nvSpPr>
        <p:spPr>
          <a:xfrm>
            <a:off x="12753975" y="7607300"/>
            <a:ext cx="1876425" cy="6223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39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Усиление позиций Берии и реакция элит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05113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Берия пытался укрепить влияние, контролируя госбезопасность. Его быстрый рост власти вызвал опасения у других руководителей.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7860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3828574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3863935"/>
            <a:ext cx="289941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Реабилитация жертв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4708684"/>
            <a:ext cx="289941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Предпринял шаги по реабилитации репрессированных.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713803" y="37860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74" y="3828574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450919" y="3863935"/>
            <a:ext cx="289941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Реформы МВД и МГБ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450919" y="4708684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Объединил их под своим контролем.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62510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6293525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6328886"/>
            <a:ext cx="299418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Либеральная линия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530906" y="681930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Более мягкая политика в национальном вопросе.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3107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Арест и устранение Берии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00826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В июне 1953 года Берия был арестован. Его расстреляли в декабре 1953 года. Операция показала важность альянсов и военной поддержки.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535341" y="4144685"/>
            <a:ext cx="30480" cy="3041809"/>
          </a:xfrm>
          <a:prstGeom prst="roundRect">
            <a:avLst>
              <a:gd name="adj" fmla="val 111628"/>
            </a:avLst>
          </a:prstGeom>
          <a:solidFill>
            <a:srgbClr val="CBC5B8"/>
          </a:solidFill>
        </p:spPr>
      </p:sp>
      <p:sp>
        <p:nvSpPr>
          <p:cNvPr id="6" name="Shape 3"/>
          <p:cNvSpPr/>
          <p:nvPr/>
        </p:nvSpPr>
        <p:spPr>
          <a:xfrm>
            <a:off x="6760012" y="438459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</p:spPr>
      </p:sp>
      <p:sp>
        <p:nvSpPr>
          <p:cNvPr id="7" name="Shape 4"/>
          <p:cNvSpPr/>
          <p:nvPr/>
        </p:nvSpPr>
        <p:spPr>
          <a:xfrm>
            <a:off x="6280190" y="41446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sp>
        <p:nvSpPr>
          <p:cNvPr id="8" name="Text 5"/>
          <p:cNvSpPr/>
          <p:nvPr/>
        </p:nvSpPr>
        <p:spPr>
          <a:xfrm>
            <a:off x="6365260" y="4187190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7669411" y="422255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Июнь 1953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669411" y="4712970"/>
            <a:ext cx="61671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Заговор против Берии. Арест на заседании Президиума ЦК.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760012" y="613231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</p:spPr>
      </p:sp>
      <p:sp>
        <p:nvSpPr>
          <p:cNvPr id="12" name="Shape 9"/>
          <p:cNvSpPr/>
          <p:nvPr/>
        </p:nvSpPr>
        <p:spPr>
          <a:xfrm>
            <a:off x="6280190" y="589240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sp>
        <p:nvSpPr>
          <p:cNvPr id="13" name="Text 10"/>
          <p:cNvSpPr/>
          <p:nvPr/>
        </p:nvSpPr>
        <p:spPr>
          <a:xfrm>
            <a:off x="6365260" y="593490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669411" y="597027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Декабрь 1953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9411" y="6460688"/>
            <a:ext cx="61671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Берия осуждён и расстрелян. Обвинения: заговор, злоупотребление властью.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753975" y="7607300"/>
            <a:ext cx="1876425" cy="6223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647" y="621983"/>
            <a:ext cx="7560707" cy="212062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Конфликт между Маленковым и другими членами руководства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1647" y="3081814"/>
            <a:ext cx="7560707" cy="723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Маленков усилил позиции после устранения Берии. Его подходы вызвали разногласия с консервативной частью элиты.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1647" y="4060150"/>
            <a:ext cx="3667363" cy="2018467"/>
          </a:xfrm>
          <a:prstGeom prst="roundRect">
            <a:avLst>
              <a:gd name="adj" fmla="val 1681"/>
            </a:avLst>
          </a:prstGeom>
          <a:solidFill>
            <a:srgbClr val="E5DFD2"/>
          </a:solidFill>
        </p:spPr>
      </p:sp>
      <p:sp>
        <p:nvSpPr>
          <p:cNvPr id="6" name="Text 3"/>
          <p:cNvSpPr/>
          <p:nvPr/>
        </p:nvSpPr>
        <p:spPr>
          <a:xfrm>
            <a:off x="1017746" y="4286250"/>
            <a:ext cx="3215164" cy="706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Приоритеты Маленкова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17746" y="5128617"/>
            <a:ext cx="3215164" cy="723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Развитие лёгкой и пищевой промышленности.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109" y="4060150"/>
            <a:ext cx="3667363" cy="2018467"/>
          </a:xfrm>
          <a:prstGeom prst="roundRect">
            <a:avLst>
              <a:gd name="adj" fmla="val 1681"/>
            </a:avLst>
          </a:prstGeom>
          <a:solidFill>
            <a:srgbClr val="E5DFD2"/>
          </a:solidFill>
        </p:spPr>
      </p:sp>
      <p:sp>
        <p:nvSpPr>
          <p:cNvPr id="9" name="Text 6"/>
          <p:cNvSpPr/>
          <p:nvPr/>
        </p:nvSpPr>
        <p:spPr>
          <a:xfrm>
            <a:off x="4911209" y="4286250"/>
            <a:ext cx="3169801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Смягчение политики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1209" y="4775240"/>
            <a:ext cx="3215164" cy="723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Снижение репрессий и налогов для крестьян.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1647" y="6304717"/>
            <a:ext cx="7560707" cy="1303139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</p:sp>
      <p:sp>
        <p:nvSpPr>
          <p:cNvPr id="12" name="Text 9"/>
          <p:cNvSpPr/>
          <p:nvPr/>
        </p:nvSpPr>
        <p:spPr>
          <a:xfrm>
            <a:off x="1017746" y="6530816"/>
            <a:ext cx="2827377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Разногласия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17746" y="7019806"/>
            <a:ext cx="7108508" cy="361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Консерваторы считали, что он подрывает сталинскую модель.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5223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Появление фракций и раскол в партийном руководстве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06410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Внутри партии формировались группировки. Это создало нестабильную систему, где никто не мог доминировать.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324463"/>
            <a:ext cx="4158615" cy="25702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178153"/>
            <a:ext cx="313527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Сторонники Сталина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668572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Молотов, Каганович, Ворошилов.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324463"/>
            <a:ext cx="4158615" cy="257020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61781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Реформисты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35893" y="6668572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Окружение Маленкова.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324463"/>
            <a:ext cx="4158615" cy="257020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61781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Армейская элита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677995" y="6668572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Во главе с Жуковым, «силовой арбитр».</a:t>
            </a:r>
            <a:endParaRPr lang="en-US" sz="1750" dirty="0"/>
          </a:p>
        </p:txBody>
      </p:sp>
      <p:sp>
        <p:nvSpPr>
          <p:cNvPr id="13" name="Rectangles 12"/>
          <p:cNvSpPr/>
          <p:nvPr/>
        </p:nvSpPr>
        <p:spPr>
          <a:xfrm>
            <a:off x="12753975" y="7607300"/>
            <a:ext cx="1876425" cy="6223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5181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00757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Борьба за власть после Сталина показала шаткость советского руководства. Власть оставалась предметом борьбы. Ключевые факторы: лояльность, контроль над силовиками, решительность.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817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sp>
        <p:nvSpPr>
          <p:cNvPr id="6" name="Text 3"/>
          <p:cNvSpPr/>
          <p:nvPr/>
        </p:nvSpPr>
        <p:spPr>
          <a:xfrm>
            <a:off x="878860" y="612421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61595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Года борьбы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6649998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Интенсивная борьба за власть.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57003" y="60817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</p:spPr>
      </p:sp>
      <p:sp>
        <p:nvSpPr>
          <p:cNvPr id="10" name="Text 7"/>
          <p:cNvSpPr/>
          <p:nvPr/>
        </p:nvSpPr>
        <p:spPr>
          <a:xfrm>
            <a:off x="7542074" y="612421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8194119" y="6159579"/>
            <a:ext cx="287250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Ключевых фактора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194119" y="6649998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802020204030203" pitchFamily="34" charset="0"/>
                <a:ea typeface="Lato" panose="020F0802020204030203" pitchFamily="34" charset="-122"/>
                <a:cs typeface="Lato" panose="020F0802020204030203" pitchFamily="34" charset="-120"/>
              </a:rPr>
              <a:t>Лояльность, контроль, решительность.</a:t>
            </a:r>
            <a:endParaRPr lang="en-US" sz="1750" dirty="0"/>
          </a:p>
        </p:txBody>
      </p:sp>
      <p:sp>
        <p:nvSpPr>
          <p:cNvPr id="13" name="Rectangles 12"/>
          <p:cNvSpPr/>
          <p:nvPr/>
        </p:nvSpPr>
        <p:spPr>
          <a:xfrm>
            <a:off x="12753975" y="7607300"/>
            <a:ext cx="1876425" cy="6223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2163</Words>
  <Application>WPS Presentation</Application>
  <PresentationFormat>On-screen Show (16:9)</PresentationFormat>
  <Paragraphs>104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Lato Bold</vt:lpstr>
      <vt:lpstr>苹方-简</vt:lpstr>
      <vt:lpstr>Lato Bold</vt:lpstr>
      <vt:lpstr>Lato Bold</vt:lpstr>
      <vt:lpstr>Lato</vt:lpstr>
      <vt:lpstr>Lato</vt:lpstr>
      <vt:lpstr>Lato</vt:lpstr>
      <vt:lpstr>Calibri</vt:lpstr>
      <vt:lpstr>Helvetica Neue</vt:lpstr>
      <vt:lpstr>Microsoft YaHei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karim</cp:lastModifiedBy>
  <cp:revision>2</cp:revision>
  <dcterms:created xsi:type="dcterms:W3CDTF">2025-06-03T14:06:41Z</dcterms:created>
  <dcterms:modified xsi:type="dcterms:W3CDTF">2025-06-03T14:06:41Z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7CDCA01EA1DF2EAB71013F6805CA5F35_42</vt:lpwstr>
  </property>
  <property fmtid="{D5CDD505-2E9C-101B-9397-08002B2CF9AE}" pid="3" name="KSOProductBuildVer">
    <vt:lpwstr>1033-6.10.2.8397</vt:lpwstr>
  </property>
</Properties>
</file>